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2"/>
  </p:notesMasterIdLst>
  <p:handoutMasterIdLst>
    <p:handoutMasterId r:id="rId13"/>
  </p:handoutMasterIdLst>
  <p:sldIdLst>
    <p:sldId id="269" r:id="rId2"/>
    <p:sldId id="270" r:id="rId3"/>
    <p:sldId id="283" r:id="rId4"/>
    <p:sldId id="276" r:id="rId5"/>
    <p:sldId id="277" r:id="rId6"/>
    <p:sldId id="278" r:id="rId7"/>
    <p:sldId id="279" r:id="rId8"/>
    <p:sldId id="281" r:id="rId9"/>
    <p:sldId id="282" r:id="rId10"/>
    <p:sldId id="268"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83"/>
            <p14:sldId id="276"/>
            <p14:sldId id="277"/>
            <p14:sldId id="278"/>
            <p14:sldId id="279"/>
            <p14:sldId id="281"/>
            <p14:sldId id="282"/>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94625" autoAdjust="0"/>
  </p:normalViewPr>
  <p:slideViewPr>
    <p:cSldViewPr snapToGrid="0" snapToObjects="1">
      <p:cViewPr varScale="1">
        <p:scale>
          <a:sx n="103" d="100"/>
          <a:sy n="103" d="100"/>
        </p:scale>
        <p:origin x="-1232" y="-104"/>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17/12/15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17/12/15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December 17,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December 17,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December 17,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December 17,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December 17,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IN" sz="2400" dirty="0"/>
              <a:t>Using Integrated Marketing Tools Effectively for Channel Marketing Automation</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pic>
        <p:nvPicPr>
          <p:cNvPr id="5" name="Content Placeholder 4" descr="83066175.jpg"/>
          <p:cNvPicPr>
            <a:picLocks noChangeAspect="1"/>
          </p:cNvPicPr>
          <p:nvPr/>
        </p:nvPicPr>
        <p:blipFill rotWithShape="1">
          <a:blip r:embed="rId3" cstate="screen">
            <a:alphaModFix amt="0"/>
            <a:extLst>
              <a:ext uri="{28A0092B-C50C-407E-A947-70E740481C1C}">
                <a14:useLocalDpi xmlns:a14="http://schemas.microsoft.com/office/drawing/2010/main"/>
              </a:ext>
            </a:extLst>
          </a:blip>
          <a:srcRect/>
          <a:stretch/>
        </p:blipFill>
        <p:spPr>
          <a:xfrm>
            <a:off x="688975" y="561975"/>
            <a:ext cx="5111750" cy="3790950"/>
          </a:xfrm>
          <a:prstGeom prst="rect">
            <a:avLst/>
          </a:prstGeom>
          <a:solidFill>
            <a:schemeClr val="tx1">
              <a:lumMod val="25000"/>
              <a:lumOff val="75000"/>
            </a:schemeClr>
          </a:solidFill>
        </p:spPr>
      </p:pic>
      <p:pic>
        <p:nvPicPr>
          <p:cNvPr id="4" name="Picture 3" descr="integrated-marketing-tool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6661" y="561975"/>
            <a:ext cx="5084064" cy="3810000"/>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306950" y="644190"/>
            <a:ext cx="3439012" cy="388297"/>
          </a:xfrm>
        </p:spPr>
        <p:txBody>
          <a:bodyPr/>
          <a:lstStyle/>
          <a:p>
            <a:r>
              <a:rPr lang="en-US" sz="2100" dirty="0" smtClean="0"/>
              <a:t>Stimulating Demand and Channel Engagement</a:t>
            </a:r>
          </a:p>
        </p:txBody>
      </p:sp>
      <p:sp>
        <p:nvSpPr>
          <p:cNvPr id="10" name="Content Placeholder 9"/>
          <p:cNvSpPr>
            <a:spLocks noGrp="1"/>
          </p:cNvSpPr>
          <p:nvPr>
            <p:ph sz="quarter" idx="14"/>
          </p:nvPr>
        </p:nvSpPr>
        <p:spPr>
          <a:xfrm>
            <a:off x="5306950" y="1399639"/>
            <a:ext cx="3145583" cy="2955513"/>
          </a:xfrm>
        </p:spPr>
        <p:txBody>
          <a:bodyPr/>
          <a:lstStyle/>
          <a:p>
            <a:r>
              <a:rPr lang="en-IN" sz="1200" dirty="0"/>
              <a:t>Many </a:t>
            </a:r>
            <a:r>
              <a:rPr lang="en-IN" sz="1200" b="1" dirty="0"/>
              <a:t>Channel Marketing </a:t>
            </a:r>
            <a:r>
              <a:rPr lang="en-IN" sz="1200" b="1" dirty="0" smtClean="0"/>
              <a:t>Automation</a:t>
            </a:r>
            <a:r>
              <a:rPr lang="en-IN" sz="1200" dirty="0"/>
              <a:t> </a:t>
            </a:r>
            <a:r>
              <a:rPr lang="en-IN" sz="1200" dirty="0" smtClean="0"/>
              <a:t>vendors </a:t>
            </a:r>
            <a:r>
              <a:rPr lang="en-IN" sz="1200" dirty="0"/>
              <a:t>today provide tools such as email marketing, event marketing, and web and social content syndication. However, it’s questionable whether these tools are enough in themselves to stimulate demand and </a:t>
            </a:r>
            <a:r>
              <a:rPr lang="en-IN" sz="1200" dirty="0" smtClean="0"/>
              <a:t>channel engagement</a:t>
            </a:r>
            <a:r>
              <a:rPr lang="en-IN" sz="1200" dirty="0"/>
              <a:t>. So what else is needed to complete the demand generation tool set, and how can a technology vendor make sure they buy the right system, and pay the right amount to achieve the desired ROI? These are important questions; moreover, for larger vendors they need to be considered in a global context</a:t>
            </a:r>
            <a:r>
              <a:rPr lang="en-IN" sz="1200" dirty="0" smtClean="0"/>
              <a:t>.</a:t>
            </a:r>
          </a:p>
        </p:txBody>
      </p:sp>
      <p:pic>
        <p:nvPicPr>
          <p:cNvPr id="6" name="Content Placeholder 5" descr="ThinkstockPhotos-56567985.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675913" y="623626"/>
            <a:ext cx="3794760" cy="3723365"/>
          </a:xfrm>
          <a:solidFill>
            <a:schemeClr val="bg1">
              <a:lumMod val="85000"/>
            </a:schemeClr>
          </a:solidFill>
        </p:spPr>
      </p:pic>
      <p:pic>
        <p:nvPicPr>
          <p:cNvPr id="3" name="Picture 2" descr="Channel-Marketing-Automation.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913" y="644191"/>
            <a:ext cx="4428575" cy="3702800"/>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85800" y="632517"/>
            <a:ext cx="4088188" cy="388297"/>
          </a:xfrm>
        </p:spPr>
        <p:txBody>
          <a:bodyPr/>
          <a:lstStyle/>
          <a:p>
            <a:r>
              <a:rPr lang="en-US" sz="2000" dirty="0" smtClean="0"/>
              <a:t>Automation of Marketing Tools</a:t>
            </a:r>
          </a:p>
        </p:txBody>
      </p:sp>
      <p:sp>
        <p:nvSpPr>
          <p:cNvPr id="10" name="Content Placeholder 9"/>
          <p:cNvSpPr>
            <a:spLocks noGrp="1"/>
          </p:cNvSpPr>
          <p:nvPr>
            <p:ph sz="quarter" idx="14"/>
          </p:nvPr>
        </p:nvSpPr>
        <p:spPr>
          <a:xfrm>
            <a:off x="688287" y="1020814"/>
            <a:ext cx="3794760" cy="3326177"/>
          </a:xfrm>
        </p:spPr>
        <p:txBody>
          <a:bodyPr/>
          <a:lstStyle/>
          <a:p>
            <a:r>
              <a:rPr lang="en-IN" sz="1200" dirty="0" smtClean="0"/>
              <a:t>First</a:t>
            </a:r>
            <a:r>
              <a:rPr lang="en-IN" sz="1200" dirty="0"/>
              <a:t>-generation Channel Marketing Automation tools typically offered web syndication, event marketing and email marketing. In the ensuing phase, most Channel Marketing Automation vendors – like ZINFI – introduced tools like social </a:t>
            </a:r>
            <a:r>
              <a:rPr lang="en-IN" sz="1200" dirty="0" smtClean="0"/>
              <a:t>syndication and </a:t>
            </a:r>
            <a:r>
              <a:rPr lang="en-IN" sz="1200" dirty="0"/>
              <a:t>on-demand webinars. While these tools were somewhat effective in </a:t>
            </a:r>
            <a:r>
              <a:rPr lang="en-IN" sz="1200" dirty="0" smtClean="0"/>
              <a:t>building sales </a:t>
            </a:r>
            <a:r>
              <a:rPr lang="en-IN" sz="1200" dirty="0"/>
              <a:t>pipeline, their impact was only moderate. In an effort to understand more, ZINFI last year undertook an extensive, in-depth channel partner survey, which has provided useful insights on the elements needed and changes necessary to drive higher utilization and better return from channel marketing automation platforms</a:t>
            </a:r>
            <a:r>
              <a:rPr lang="en-IN" sz="1200" dirty="0" smtClean="0"/>
              <a:t>.</a:t>
            </a:r>
            <a:endParaRPr lang="en-IN" sz="1200" dirty="0"/>
          </a:p>
        </p:txBody>
      </p:sp>
      <p:pic>
        <p:nvPicPr>
          <p:cNvPr id="6" name="Content Placeholder 5" descr="ThinkstockPhotos-56567985.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74" y="623626"/>
            <a:ext cx="3794760" cy="3723365"/>
          </a:xfrm>
          <a:solidFill>
            <a:schemeClr val="bg1">
              <a:lumMod val="85000"/>
            </a:schemeClr>
          </a:solidFill>
        </p:spPr>
      </p:pic>
      <p:pic>
        <p:nvPicPr>
          <p:cNvPr id="2" name="Picture 1" descr="channel-marketing-software.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75" y="632517"/>
            <a:ext cx="3794760" cy="3723365"/>
          </a:xfrm>
          <a:prstGeom prst="rect">
            <a:avLst/>
          </a:prstGeom>
        </p:spPr>
      </p:pic>
    </p:spTree>
    <p:extLst>
      <p:ext uri="{BB962C8B-B14F-4D97-AF65-F5344CB8AC3E}">
        <p14:creationId xmlns:p14="http://schemas.microsoft.com/office/powerpoint/2010/main" val="39071516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Preconfigured for Campaign Automation</a:t>
            </a:r>
            <a:endParaRPr lang="en-US" dirty="0">
              <a:solidFill>
                <a:srgbClr val="F27724"/>
              </a:solidFill>
            </a:endParaRPr>
          </a:p>
        </p:txBody>
      </p:sp>
      <p:sp>
        <p:nvSpPr>
          <p:cNvPr id="4" name="Content Placeholder 3"/>
          <p:cNvSpPr>
            <a:spLocks noGrp="1"/>
          </p:cNvSpPr>
          <p:nvPr>
            <p:ph sz="quarter" idx="15"/>
          </p:nvPr>
        </p:nvSpPr>
        <p:spPr>
          <a:xfrm>
            <a:off x="4657774" y="1258591"/>
            <a:ext cx="3794760" cy="3088400"/>
          </a:xfrm>
        </p:spPr>
        <p:txBody>
          <a:bodyPr/>
          <a:lstStyle/>
          <a:p>
            <a:r>
              <a:rPr lang="en-IN" sz="1200" dirty="0"/>
              <a:t>Time is a prime concern. Channel partners are tightly focused on sales and technical support and only in comparatively rare instances have dedicated marketing staff. So while vendors offer easy mechanisms to issue simple email blasts or implement pre-prepared web content syndication, they can’t overcome the fact that the partners are busy – VERY busy – elsewhere. Most vendor tools are potentially useful, but not sufficiently so – they don’t go far enough. Technology vendors </a:t>
            </a:r>
            <a:r>
              <a:rPr lang="en-IN" sz="1200" dirty="0" smtClean="0"/>
              <a:t>therefore need </a:t>
            </a:r>
            <a:r>
              <a:rPr lang="en-IN" sz="1200" dirty="0"/>
              <a:t>to look at other ways to energize their partners to undertake marketing. One effective way is to provide a set of integrated tools that is not only easy to use but also preconfigured for various types of campaign.</a:t>
            </a:r>
          </a:p>
          <a:p>
            <a:r>
              <a:rPr lang="en-IN" sz="1200" dirty="0"/>
              <a:t>Any effective demand generation platform must incorporate the following tools and functionality:</a:t>
            </a:r>
          </a:p>
        </p:txBody>
      </p:sp>
      <p:pic>
        <p:nvPicPr>
          <p:cNvPr id="7" name="Content Placeholder 6" descr="Email_Marketing_1.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497417" y="488958"/>
            <a:ext cx="3985630" cy="3858033"/>
          </a:xfrm>
          <a:solidFill>
            <a:schemeClr val="bg1">
              <a:lumMod val="85000"/>
            </a:schemeClr>
          </a:solidFill>
        </p:spPr>
      </p:pic>
      <p:pic>
        <p:nvPicPr>
          <p:cNvPr id="3" name="Picture 2" descr="campaign-automati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418" y="488959"/>
            <a:ext cx="3985630" cy="3860880"/>
          </a:xfrm>
          <a:prstGeom prst="rect">
            <a:avLst/>
          </a:prstGeom>
        </p:spPr>
      </p:pic>
    </p:spTree>
    <p:extLst>
      <p:ext uri="{BB962C8B-B14F-4D97-AF65-F5344CB8AC3E}">
        <p14:creationId xmlns:p14="http://schemas.microsoft.com/office/powerpoint/2010/main" val="13529653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sz="2100" dirty="0" smtClean="0"/>
              <a:t>1. Lead Management</a:t>
            </a:r>
            <a:endParaRPr lang="en-US" sz="2100" dirty="0">
              <a:solidFill>
                <a:srgbClr val="F27724"/>
              </a:solidFill>
            </a:endParaRPr>
          </a:p>
        </p:txBody>
      </p:sp>
      <p:sp>
        <p:nvSpPr>
          <p:cNvPr id="3" name="Content Placeholder 2"/>
          <p:cNvSpPr>
            <a:spLocks noGrp="1"/>
          </p:cNvSpPr>
          <p:nvPr>
            <p:ph sz="quarter" idx="14"/>
          </p:nvPr>
        </p:nvSpPr>
        <p:spPr>
          <a:xfrm>
            <a:off x="688287" y="877255"/>
            <a:ext cx="3794760" cy="3469736"/>
          </a:xfrm>
        </p:spPr>
        <p:txBody>
          <a:bodyPr/>
          <a:lstStyle/>
          <a:p>
            <a:pPr lvl="0"/>
            <a:r>
              <a:rPr lang="en-IN" sz="1200" dirty="0"/>
              <a:t>While most Channel Marketing Automation platforms offer basic capabilities to upload leads (or records of potential prospects or existing customers) a true lead management platform needs to include a traditional customer relationship management (CRM)-like interface, for two main </a:t>
            </a:r>
            <a:r>
              <a:rPr lang="en-IN" sz="1200" dirty="0" smtClean="0"/>
              <a:t>reasons:</a:t>
            </a:r>
          </a:p>
          <a:p>
            <a:pPr marL="171450" lvl="0" indent="-171450">
              <a:buFont typeface="Arial"/>
              <a:buChar char="•"/>
            </a:pPr>
            <a:r>
              <a:rPr lang="en-IN" sz="1200" dirty="0" smtClean="0"/>
              <a:t>For </a:t>
            </a:r>
            <a:r>
              <a:rPr lang="en-IN" sz="1200" dirty="0"/>
              <a:t>ease of use, the lead management system needs to connect both to the technology vendor’s and the partners’ own CRM system in order to enable data to flow seamlessly back and </a:t>
            </a:r>
            <a:r>
              <a:rPr lang="en-IN" sz="1200" dirty="0" smtClean="0"/>
              <a:t>forth.</a:t>
            </a:r>
          </a:p>
          <a:p>
            <a:pPr marL="171450" lvl="0" indent="-171450">
              <a:buFont typeface="Arial"/>
              <a:buChar char="•"/>
            </a:pPr>
            <a:r>
              <a:rPr lang="en-IN" sz="1200" dirty="0" smtClean="0"/>
              <a:t>Most </a:t>
            </a:r>
            <a:r>
              <a:rPr lang="en-IN" sz="1200" dirty="0"/>
              <a:t>partners today use a CRM system such as Salesforce.com, so providing them with a CRM-like interface for lead management will drive adoption faster. </a:t>
            </a:r>
          </a:p>
        </p:txBody>
      </p:sp>
      <p:pic>
        <p:nvPicPr>
          <p:cNvPr id="10" name="Content Placeholder 9" descr="Email_Marketing_4.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73" y="488958"/>
            <a:ext cx="3819477" cy="3858033"/>
          </a:xfrm>
          <a:solidFill>
            <a:schemeClr val="bg1">
              <a:lumMod val="85000"/>
              <a:alpha val="88000"/>
            </a:schemeClr>
          </a:solidFill>
        </p:spPr>
      </p:pic>
      <p:pic>
        <p:nvPicPr>
          <p:cNvPr id="6" name="Picture 5" descr="lead-management-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73" y="488958"/>
            <a:ext cx="3819477" cy="3853297"/>
          </a:xfrm>
          <a:prstGeom prst="rect">
            <a:avLst/>
          </a:prstGeom>
        </p:spPr>
      </p:pic>
    </p:spTree>
    <p:extLst>
      <p:ext uri="{BB962C8B-B14F-4D97-AF65-F5344CB8AC3E}">
        <p14:creationId xmlns:p14="http://schemas.microsoft.com/office/powerpoint/2010/main" val="28637114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t>2. Lead Distribution</a:t>
            </a:r>
            <a:endParaRPr lang="en-US" dirty="0"/>
          </a:p>
        </p:txBody>
      </p:sp>
      <p:sp>
        <p:nvSpPr>
          <p:cNvPr id="4" name="Content Placeholder 3"/>
          <p:cNvSpPr>
            <a:spLocks noGrp="1"/>
          </p:cNvSpPr>
          <p:nvPr>
            <p:ph sz="quarter" idx="15"/>
          </p:nvPr>
        </p:nvSpPr>
        <p:spPr>
          <a:xfrm>
            <a:off x="4657774" y="963786"/>
            <a:ext cx="3794760" cy="1383317"/>
          </a:xfrm>
        </p:spPr>
        <p:txBody>
          <a:bodyPr/>
          <a:lstStyle/>
          <a:p>
            <a:r>
              <a:rPr lang="en-IN" sz="1100" dirty="0"/>
              <a:t>Most vendors provide leads to their top tier partners, but to build pipeline and promote best practices beyond this rarified level, it’s critical to create a competitive </a:t>
            </a:r>
            <a:r>
              <a:rPr lang="en-IN" sz="1100" dirty="0" smtClean="0"/>
              <a:t>environment for </a:t>
            </a:r>
            <a:r>
              <a:rPr lang="en-IN" sz="1100" dirty="0"/>
              <a:t>lead distribution. The </a:t>
            </a:r>
            <a:r>
              <a:rPr lang="en-IN" sz="1100" b="1" dirty="0"/>
              <a:t>Channel Marketing Automation </a:t>
            </a:r>
            <a:r>
              <a:rPr lang="en-IN" sz="1100" dirty="0"/>
              <a:t>tool must be able to distribute leads to pre-defined partner sets, whether to a small segment or to all partners, e.g. in a shark tank mode. </a:t>
            </a:r>
          </a:p>
        </p:txBody>
      </p:sp>
      <p:pic>
        <p:nvPicPr>
          <p:cNvPr id="6" name="Content Placeholder 5" descr="Real_Woman_1.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7917" y="488958"/>
            <a:ext cx="3795130" cy="3858033"/>
          </a:xfrm>
          <a:solidFill>
            <a:schemeClr val="bg1">
              <a:lumMod val="85000"/>
            </a:schemeClr>
          </a:solidFill>
        </p:spPr>
      </p:pic>
      <p:sp>
        <p:nvSpPr>
          <p:cNvPr id="7" name="Text Placeholder 1"/>
          <p:cNvSpPr txBox="1">
            <a:spLocks/>
          </p:cNvSpPr>
          <p:nvPr/>
        </p:nvSpPr>
        <p:spPr>
          <a:xfrm>
            <a:off x="4657774" y="2356837"/>
            <a:ext cx="3794760"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F27724"/>
                </a:solidFill>
              </a:rPr>
              <a:t>3</a:t>
            </a:r>
            <a:r>
              <a:rPr lang="en-US" dirty="0" smtClean="0">
                <a:solidFill>
                  <a:srgbClr val="F27724"/>
                </a:solidFill>
              </a:rPr>
              <a:t>. </a:t>
            </a:r>
            <a:r>
              <a:rPr lang="en-IN" dirty="0">
                <a:solidFill>
                  <a:srgbClr val="F27724"/>
                </a:solidFill>
              </a:rPr>
              <a:t>Campaign-specific T</a:t>
            </a:r>
            <a:r>
              <a:rPr lang="en-IN" dirty="0" smtClean="0">
                <a:solidFill>
                  <a:srgbClr val="F27724"/>
                </a:solidFill>
              </a:rPr>
              <a:t>ools</a:t>
            </a:r>
            <a:endParaRPr lang="en-US" dirty="0">
              <a:solidFill>
                <a:srgbClr val="F27724"/>
              </a:solidFill>
            </a:endParaRPr>
          </a:p>
        </p:txBody>
      </p:sp>
      <p:sp>
        <p:nvSpPr>
          <p:cNvPr id="9" name="Content Placeholder 3"/>
          <p:cNvSpPr txBox="1">
            <a:spLocks/>
          </p:cNvSpPr>
          <p:nvPr/>
        </p:nvSpPr>
        <p:spPr>
          <a:xfrm>
            <a:off x="4657774" y="2831665"/>
            <a:ext cx="3794760" cy="1640944"/>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100" dirty="0"/>
              <a:t>Not all tools are relevant for everything, so it’s important to determine the purpose of </a:t>
            </a:r>
            <a:r>
              <a:rPr lang="en-IN" sz="1100" dirty="0" smtClean="0"/>
              <a:t>each campaign. Social</a:t>
            </a:r>
            <a:r>
              <a:rPr lang="en-IN" sz="1100" dirty="0"/>
              <a:t> </a:t>
            </a:r>
            <a:r>
              <a:rPr lang="en-IN" sz="1100" dirty="0" smtClean="0"/>
              <a:t>and</a:t>
            </a:r>
            <a:r>
              <a:rPr lang="en-IN" sz="1100" dirty="0"/>
              <a:t> </a:t>
            </a:r>
            <a:r>
              <a:rPr lang="en-IN" sz="1100" dirty="0" smtClean="0"/>
              <a:t>search</a:t>
            </a:r>
            <a:r>
              <a:rPr lang="en-IN" sz="1100" dirty="0"/>
              <a:t> marketing are effective for awareness </a:t>
            </a:r>
            <a:r>
              <a:rPr lang="en-IN" sz="1100" dirty="0" smtClean="0"/>
              <a:t>generation. Email</a:t>
            </a:r>
            <a:r>
              <a:rPr lang="en-IN" sz="1100" dirty="0"/>
              <a:t>, Events and Content </a:t>
            </a:r>
            <a:r>
              <a:rPr lang="en-IN" sz="1100" dirty="0" smtClean="0"/>
              <a:t>Syndication showcases </a:t>
            </a:r>
            <a:r>
              <a:rPr lang="en-IN" sz="1100" dirty="0"/>
              <a:t>are primarily used to generate engagement with prospects. Deep dive training or product usage videos work well for gauging trial interest and qualifying leads. Also, depending on the target segments – SMB, Mid-Market or Enterprise – one or more tools may be needed to make a campaign productive. </a:t>
            </a:r>
          </a:p>
        </p:txBody>
      </p:sp>
      <p:pic>
        <p:nvPicPr>
          <p:cNvPr id="3" name="Picture 2" descr="campaign-tool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916" y="488959"/>
            <a:ext cx="3795131" cy="3858032"/>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a:solidFill>
                  <a:srgbClr val="F27724"/>
                </a:solidFill>
              </a:rPr>
              <a:t>4</a:t>
            </a:r>
            <a:r>
              <a:rPr lang="en-US" dirty="0" smtClean="0">
                <a:solidFill>
                  <a:srgbClr val="F27724"/>
                </a:solidFill>
              </a:rPr>
              <a:t>. </a:t>
            </a:r>
            <a:r>
              <a:rPr lang="en-IN" dirty="0">
                <a:solidFill>
                  <a:srgbClr val="F27724"/>
                </a:solidFill>
              </a:rPr>
              <a:t>Multi-touch C</a:t>
            </a:r>
            <a:r>
              <a:rPr lang="en-IN" dirty="0" smtClean="0">
                <a:solidFill>
                  <a:srgbClr val="F27724"/>
                </a:solidFill>
              </a:rPr>
              <a:t>ampaigns</a:t>
            </a:r>
            <a:endParaRPr lang="en-US" dirty="0">
              <a:solidFill>
                <a:srgbClr val="F27724"/>
              </a:solidFill>
            </a:endParaRPr>
          </a:p>
        </p:txBody>
      </p:sp>
      <p:sp>
        <p:nvSpPr>
          <p:cNvPr id="3" name="Content Placeholder 2"/>
          <p:cNvSpPr>
            <a:spLocks noGrp="1"/>
          </p:cNvSpPr>
          <p:nvPr>
            <p:ph sz="quarter" idx="14"/>
          </p:nvPr>
        </p:nvSpPr>
        <p:spPr>
          <a:xfrm>
            <a:off x="688287" y="877255"/>
            <a:ext cx="3794760" cy="1311107"/>
          </a:xfrm>
        </p:spPr>
        <p:txBody>
          <a:bodyPr/>
          <a:lstStyle/>
          <a:p>
            <a:pPr lvl="0"/>
            <a:r>
              <a:rPr lang="en-IN" sz="1150" dirty="0"/>
              <a:t>Most mid-market and enterprise buying has a long evaluation cycle. In order to stay in the game – not just be included at the last stage for price comparison purposes – a Channel Marketing Automation platform should have multi-touch capabilities. This is essential to automate DRIP campaigns and provide successive content-driven engagement stages to move the buyer along their evaluation process.</a:t>
            </a:r>
          </a:p>
        </p:txBody>
      </p:sp>
      <p:pic>
        <p:nvPicPr>
          <p:cNvPr id="8" name="Content Placeholder 7" descr="Email_Marketing_3.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t="-32"/>
          <a:stretch/>
        </p:blipFill>
        <p:spPr>
          <a:xfrm>
            <a:off x="4657774" y="487712"/>
            <a:ext cx="3830060" cy="3859279"/>
          </a:xfrm>
          <a:solidFill>
            <a:schemeClr val="bg1">
              <a:lumMod val="85000"/>
            </a:schemeClr>
          </a:solidFill>
        </p:spPr>
      </p:pic>
      <p:sp>
        <p:nvSpPr>
          <p:cNvPr id="6" name="Text Placeholder 1"/>
          <p:cNvSpPr txBox="1">
            <a:spLocks/>
          </p:cNvSpPr>
          <p:nvPr/>
        </p:nvSpPr>
        <p:spPr>
          <a:xfrm>
            <a:off x="683313" y="2524946"/>
            <a:ext cx="3797248"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F27724"/>
                </a:solidFill>
              </a:rPr>
              <a:t>5</a:t>
            </a:r>
            <a:r>
              <a:rPr lang="en-US" dirty="0" smtClean="0">
                <a:solidFill>
                  <a:srgbClr val="F27724"/>
                </a:solidFill>
              </a:rPr>
              <a:t>. </a:t>
            </a:r>
            <a:r>
              <a:rPr lang="en-IN" dirty="0"/>
              <a:t>Dynamic R</a:t>
            </a:r>
            <a:r>
              <a:rPr lang="en-IN" dirty="0" smtClean="0"/>
              <a:t>eporting</a:t>
            </a:r>
            <a:endParaRPr lang="en-US" dirty="0">
              <a:solidFill>
                <a:srgbClr val="F27724"/>
              </a:solidFill>
            </a:endParaRPr>
          </a:p>
        </p:txBody>
      </p:sp>
      <p:sp>
        <p:nvSpPr>
          <p:cNvPr id="7" name="Content Placeholder 2"/>
          <p:cNvSpPr txBox="1">
            <a:spLocks/>
          </p:cNvSpPr>
          <p:nvPr/>
        </p:nvSpPr>
        <p:spPr>
          <a:xfrm>
            <a:off x="685800" y="2962994"/>
            <a:ext cx="3794760" cy="941109"/>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150" dirty="0"/>
              <a:t>You need to be able to measure what you get, so if you cannot slice or dice the data from your campaigns in multiple ways you will not know – and your partners will not appreciate – what is really working in each campaign</a:t>
            </a:r>
            <a:r>
              <a:rPr lang="en-IN" sz="1150" dirty="0" smtClean="0"/>
              <a:t>, and </a:t>
            </a:r>
            <a:r>
              <a:rPr lang="en-IN" sz="1150" dirty="0"/>
              <a:t>why some partners are more successful than others. So, comprehensive, end-to-end, dynamic reporting functionality is critical to enabling continuous improvement and remedial action. </a:t>
            </a:r>
          </a:p>
        </p:txBody>
      </p:sp>
      <p:pic>
        <p:nvPicPr>
          <p:cNvPr id="4" name="Picture 3" descr="Channel_Sales_Metrics_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74" y="487712"/>
            <a:ext cx="3830060" cy="3859279"/>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sz="2400" dirty="0" smtClean="0">
                <a:solidFill>
                  <a:srgbClr val="F27724"/>
                </a:solidFill>
              </a:rPr>
              <a:t>6. </a:t>
            </a:r>
            <a:r>
              <a:rPr lang="en-IN" sz="2400" dirty="0">
                <a:solidFill>
                  <a:srgbClr val="F27724"/>
                </a:solidFill>
              </a:rPr>
              <a:t>End </a:t>
            </a:r>
            <a:r>
              <a:rPr lang="en-IN" sz="2400" dirty="0" smtClean="0">
                <a:solidFill>
                  <a:srgbClr val="F27724"/>
                </a:solidFill>
              </a:rPr>
              <a:t>User</a:t>
            </a:r>
            <a:r>
              <a:rPr lang="en-IN" sz="2400" dirty="0">
                <a:solidFill>
                  <a:srgbClr val="F27724"/>
                </a:solidFill>
              </a:rPr>
              <a:t>-facing </a:t>
            </a:r>
            <a:r>
              <a:rPr lang="en-IN" sz="2400" dirty="0" smtClean="0">
                <a:solidFill>
                  <a:srgbClr val="F27724"/>
                </a:solidFill>
              </a:rPr>
              <a:t/>
            </a:r>
            <a:br>
              <a:rPr lang="en-IN" sz="2400" dirty="0" smtClean="0">
                <a:solidFill>
                  <a:srgbClr val="F27724"/>
                </a:solidFill>
              </a:rPr>
            </a:br>
            <a:r>
              <a:rPr lang="en-IN" sz="2400" dirty="0" smtClean="0">
                <a:solidFill>
                  <a:srgbClr val="F27724"/>
                </a:solidFill>
              </a:rPr>
              <a:t>Sales Tools </a:t>
            </a:r>
            <a:endParaRPr lang="en-US" sz="2400" dirty="0">
              <a:solidFill>
                <a:srgbClr val="F27724"/>
              </a:solidFill>
            </a:endParaRPr>
          </a:p>
        </p:txBody>
      </p:sp>
      <p:sp>
        <p:nvSpPr>
          <p:cNvPr id="4" name="Content Placeholder 3"/>
          <p:cNvSpPr>
            <a:spLocks noGrp="1"/>
          </p:cNvSpPr>
          <p:nvPr>
            <p:ph sz="quarter" idx="15"/>
          </p:nvPr>
        </p:nvSpPr>
        <p:spPr>
          <a:xfrm>
            <a:off x="4657774" y="1281042"/>
            <a:ext cx="3794760" cy="2723049"/>
          </a:xfrm>
        </p:spPr>
        <p:txBody>
          <a:bodyPr/>
          <a:lstStyle/>
          <a:p>
            <a:pPr lvl="0"/>
            <a:r>
              <a:rPr lang="en-IN" sz="1200" dirty="0"/>
              <a:t>Generating leads is the first hurdle, but the next is lies in closing the sale. Most vendors carry multiple products, and many of the end user facing marketing and sales tools, e.g., battle cards, case studies or pitch sheets, are scattered around in multiple places in the partner portal. Your Channel Marketing Automation platform should be able to consolidate all relevant information in one place within the campaign, allowing your channel partner to easily locate what they need to take a lead through its cycle as quickly and efficiently as possible.</a:t>
            </a:r>
          </a:p>
        </p:txBody>
      </p:sp>
      <p:pic>
        <p:nvPicPr>
          <p:cNvPr id="6" name="Content Placeholder 5" descr="Email_Marketing_5.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7917" y="488958"/>
            <a:ext cx="3795130" cy="3858033"/>
          </a:xfrm>
          <a:solidFill>
            <a:schemeClr val="bg1">
              <a:lumMod val="85000"/>
            </a:schemeClr>
          </a:solidFill>
        </p:spPr>
      </p:pic>
      <p:pic>
        <p:nvPicPr>
          <p:cNvPr id="5" name="Picture 4" descr="record-managemen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917" y="488958"/>
            <a:ext cx="3795130" cy="3858033"/>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a:solidFill>
                  <a:srgbClr val="F27724"/>
                </a:solidFill>
              </a:rPr>
              <a:t>7</a:t>
            </a:r>
            <a:r>
              <a:rPr lang="en-US" dirty="0" smtClean="0">
                <a:solidFill>
                  <a:srgbClr val="F27724"/>
                </a:solidFill>
              </a:rPr>
              <a:t>. </a:t>
            </a:r>
            <a:r>
              <a:rPr lang="en-IN" dirty="0">
                <a:solidFill>
                  <a:srgbClr val="F27724"/>
                </a:solidFill>
              </a:rPr>
              <a:t>Making R</a:t>
            </a:r>
            <a:r>
              <a:rPr lang="en-IN" dirty="0" smtClean="0">
                <a:solidFill>
                  <a:srgbClr val="F27724"/>
                </a:solidFill>
              </a:rPr>
              <a:t>esults Count</a:t>
            </a:r>
            <a:endParaRPr lang="en-US" dirty="0">
              <a:solidFill>
                <a:srgbClr val="F27724"/>
              </a:solidFill>
            </a:endParaRPr>
          </a:p>
        </p:txBody>
      </p:sp>
      <p:sp>
        <p:nvSpPr>
          <p:cNvPr id="3" name="Content Placeholder 2"/>
          <p:cNvSpPr>
            <a:spLocks noGrp="1"/>
          </p:cNvSpPr>
          <p:nvPr>
            <p:ph sz="quarter" idx="14"/>
          </p:nvPr>
        </p:nvSpPr>
        <p:spPr>
          <a:xfrm>
            <a:off x="688287" y="993913"/>
            <a:ext cx="3794760" cy="3353078"/>
          </a:xfrm>
        </p:spPr>
        <p:txBody>
          <a:bodyPr/>
          <a:lstStyle/>
          <a:p>
            <a:pPr lvl="0"/>
            <a:r>
              <a:rPr lang="en-IN" sz="1200" dirty="0"/>
              <a:t>The platform you choose must be able to provide channel partner stack ranking – just as you do for your own direct sales force – to identify who is building the biggest pipeline and who is falling behind. Sales is a competitive sport, and a ranking system will stimulate efforts while promoting the capabilities of your lead management systems</a:t>
            </a:r>
            <a:r>
              <a:rPr lang="en-IN" sz="1200" dirty="0" smtClean="0"/>
              <a:t>.</a:t>
            </a:r>
          </a:p>
          <a:p>
            <a:pPr lvl="0"/>
            <a:endParaRPr lang="en-IN" sz="1200" dirty="0"/>
          </a:p>
          <a:p>
            <a:r>
              <a:rPr lang="en-IN" sz="1200" dirty="0"/>
              <a:t>ZINFI’s Partner Relationship Management (PRM) platform can provide you with an integrated Channel Marketing Automation tool that not only allows partners to reap the benefits of the relevant digital marketing tools, but also manages the demand generation process end to end, with minimal effort and maximum impact.</a:t>
            </a:r>
          </a:p>
        </p:txBody>
      </p:sp>
      <p:pic>
        <p:nvPicPr>
          <p:cNvPr id="8" name="Content Placeholder 7" descr="Email_Marketing_3.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t="-32"/>
          <a:stretch/>
        </p:blipFill>
        <p:spPr>
          <a:xfrm>
            <a:off x="4657774" y="487712"/>
            <a:ext cx="3830060" cy="3859279"/>
          </a:xfrm>
          <a:solidFill>
            <a:schemeClr val="bg1">
              <a:lumMod val="85000"/>
            </a:schemeClr>
          </a:solidFill>
        </p:spPr>
      </p:pic>
      <p:pic>
        <p:nvPicPr>
          <p:cNvPr id="4" name="Picture 3" descr="Partner-Appreciation.jpg"/>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657774" y="487712"/>
            <a:ext cx="3830060" cy="3859279"/>
          </a:xfrm>
          <a:prstGeom prst="rect">
            <a:avLst/>
          </a:prstGeom>
        </p:spPr>
      </p:pic>
    </p:spTree>
    <p:extLst>
      <p:ext uri="{BB962C8B-B14F-4D97-AF65-F5344CB8AC3E}">
        <p14:creationId xmlns:p14="http://schemas.microsoft.com/office/powerpoint/2010/main" val="8326627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61748</TotalTime>
  <Words>627</Words>
  <Application>Microsoft Macintosh PowerPoint</Application>
  <PresentationFormat>On-screen Show (16:9)</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zinfi_powerpoint_template</vt:lpstr>
      <vt:lpstr>Using Integrated Marketing Tools Effectively for Channel Marketing Automation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ZINFI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Sugata Sanyal</dc:creator>
  <cp:keywords/>
  <dc:description/>
  <cp:lastModifiedBy>ZINFI Mac</cp:lastModifiedBy>
  <cp:revision>392</cp:revision>
  <cp:lastPrinted>2012-10-17T16:04:59Z</cp:lastPrinted>
  <dcterms:created xsi:type="dcterms:W3CDTF">2012-07-05T17:18:21Z</dcterms:created>
  <dcterms:modified xsi:type="dcterms:W3CDTF">2015-12-17T09:34:10Z</dcterms:modified>
  <cp:category/>
</cp:coreProperties>
</file>