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11"/>
  </p:notesMasterIdLst>
  <p:handoutMasterIdLst>
    <p:handoutMasterId r:id="rId12"/>
  </p:handoutMasterIdLst>
  <p:sldIdLst>
    <p:sldId id="269" r:id="rId2"/>
    <p:sldId id="270" r:id="rId3"/>
    <p:sldId id="274" r:id="rId4"/>
    <p:sldId id="275" r:id="rId5"/>
    <p:sldId id="276" r:id="rId6"/>
    <p:sldId id="277" r:id="rId7"/>
    <p:sldId id="278" r:id="rId8"/>
    <p:sldId id="279" r:id="rId9"/>
    <p:sldId id="268" r:id="rId1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E09581B-3327-AB4E-817C-1FBC10EF2D35}">
          <p14:sldIdLst>
            <p14:sldId id="269"/>
            <p14:sldId id="270"/>
            <p14:sldId id="274"/>
            <p14:sldId id="275"/>
            <p14:sldId id="276"/>
            <p14:sldId id="277"/>
            <p14:sldId id="278"/>
            <p14:sldId id="279"/>
            <p14:sldId id="2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4" autoAdjust="0"/>
    <p:restoredTop sz="94625" autoAdjust="0"/>
  </p:normalViewPr>
  <p:slideViewPr>
    <p:cSldViewPr snapToGrid="0" snapToObjects="1">
      <p:cViewPr varScale="1">
        <p:scale>
          <a:sx n="114" d="100"/>
          <a:sy n="114" d="100"/>
        </p:scale>
        <p:origin x="-1008" y="-104"/>
      </p:cViewPr>
      <p:guideLst>
        <p:guide orient="horz" pos="356"/>
        <p:guide orient="horz" pos="2742"/>
        <p:guide pos="431"/>
        <p:guide pos="5326"/>
        <p:guide pos="2095"/>
        <p:guide pos="3770"/>
        <p:guide pos="2878"/>
        <p:guide pos="1987"/>
        <p:guide pos="3654"/>
      </p:guideLst>
    </p:cSldViewPr>
  </p:slideViewPr>
  <p:outlineViewPr>
    <p:cViewPr>
      <p:scale>
        <a:sx n="33" d="100"/>
        <a:sy n="33" d="100"/>
      </p:scale>
      <p:origin x="0" y="138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3E5B362-3621-3C48-86F6-59B2869843EA}" type="datetimeFigureOut">
              <a:rPr lang="en-US" smtClean="0"/>
              <a:t>08/06/16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86CCB45-2132-B648-AD01-F22029B21FED}" type="slidenum">
              <a:rPr lang="en-US" smtClean="0"/>
              <a:t>‹#›</a:t>
            </a:fld>
            <a:endParaRPr lang="en-US"/>
          </a:p>
        </p:txBody>
      </p:sp>
    </p:spTree>
    <p:extLst>
      <p:ext uri="{BB962C8B-B14F-4D97-AF65-F5344CB8AC3E}">
        <p14:creationId xmlns:p14="http://schemas.microsoft.com/office/powerpoint/2010/main" val="1515437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6BCFE6-53E5-DF49-9BE1-2B2B7914296C}" type="datetimeFigureOut">
              <a:rPr lang="en-US" smtClean="0"/>
              <a:t>08/06/16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9EDEDA-5BAF-4C4E-9184-1FBC6E051B29}" type="slidenum">
              <a:rPr lang="en-US" smtClean="0"/>
              <a:t>‹#›</a:t>
            </a:fld>
            <a:endParaRPr lang="en-US"/>
          </a:p>
        </p:txBody>
      </p:sp>
    </p:spTree>
    <p:extLst>
      <p:ext uri="{BB962C8B-B14F-4D97-AF65-F5344CB8AC3E}">
        <p14:creationId xmlns:p14="http://schemas.microsoft.com/office/powerpoint/2010/main" val="145013750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gi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775301"/>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685800" y="2378336"/>
            <a:ext cx="5120640" cy="1314450"/>
          </a:xfrm>
        </p:spPr>
        <p:txBody>
          <a:bodyPr lIns="0" tIns="0" rIns="0" bIns="0">
            <a:noAutofit/>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246190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thirds headline">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799" y="488873"/>
            <a:ext cx="7769226"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a:t>
            </a:r>
            <a:fld id="{02160924-FF41-0244-925F-AD9E18600A6D}" type="datetime4">
              <a:rPr lang="en-US" sz="1000" smtClean="0">
                <a:solidFill>
                  <a:schemeClr val="tx1">
                    <a:lumMod val="50000"/>
                    <a:lumOff val="50000"/>
                  </a:schemeClr>
                </a:solidFill>
                <a:latin typeface="+mn-lt"/>
                <a:cs typeface="Helvetica"/>
              </a:rPr>
              <a:pPr marL="0" marR="0" indent="0" algn="l" defTabSz="457200" rtl="0" eaLnBrk="1" fontAlgn="auto" latinLnBrk="0" hangingPunct="1">
                <a:lnSpc>
                  <a:spcPct val="100000"/>
                </a:lnSpc>
                <a:spcBef>
                  <a:spcPts val="0"/>
                </a:spcBef>
                <a:spcAft>
                  <a:spcPts val="0"/>
                </a:spcAft>
                <a:buClrTx/>
                <a:buSzTx/>
                <a:buFontTx/>
                <a:buNone/>
                <a:tabLst/>
                <a:defRPr/>
              </a:pPr>
              <a:t>June 8, 2016</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2014 ZINFI Technologies Inc. All Rights Reserved</a:t>
            </a:r>
            <a:endParaRPr lang="en-US" sz="1000" dirty="0">
              <a:solidFill>
                <a:schemeClr val="tx2"/>
              </a:solidFill>
            </a:endParaRPr>
          </a:p>
        </p:txBody>
      </p:sp>
      <p:sp>
        <p:nvSpPr>
          <p:cNvPr id="12" name="Content Placeholder 2"/>
          <p:cNvSpPr>
            <a:spLocks noGrp="1"/>
          </p:cNvSpPr>
          <p:nvPr>
            <p:ph sz="quarter" idx="14"/>
          </p:nvPr>
        </p:nvSpPr>
        <p:spPr>
          <a:xfrm>
            <a:off x="688285" y="946073"/>
            <a:ext cx="7772400" cy="3406852"/>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818593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thirds no headline">
    <p:spTree>
      <p:nvGrpSpPr>
        <p:cNvPr id="1" name=""/>
        <p:cNvGrpSpPr/>
        <p:nvPr/>
      </p:nvGrpSpPr>
      <p:grpSpPr>
        <a:xfrm>
          <a:off x="0" y="0"/>
          <a:ext cx="0" cy="0"/>
          <a:chOff x="0" y="0"/>
          <a:chExt cx="0" cy="0"/>
        </a:xfrm>
      </p:grpSpPr>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a:t>
            </a:r>
            <a:fld id="{02160924-FF41-0244-925F-AD9E18600A6D}" type="datetime4">
              <a:rPr lang="en-US" sz="1000" smtClean="0">
                <a:solidFill>
                  <a:schemeClr val="tx1">
                    <a:lumMod val="50000"/>
                    <a:lumOff val="50000"/>
                  </a:schemeClr>
                </a:solidFill>
                <a:latin typeface="+mn-lt"/>
                <a:cs typeface="Helvetica"/>
              </a:rPr>
              <a:pPr marL="0" marR="0" indent="0" algn="l" defTabSz="457200" rtl="0" eaLnBrk="1" fontAlgn="auto" latinLnBrk="0" hangingPunct="1">
                <a:lnSpc>
                  <a:spcPct val="100000"/>
                </a:lnSpc>
                <a:spcBef>
                  <a:spcPts val="0"/>
                </a:spcBef>
                <a:spcAft>
                  <a:spcPts val="0"/>
                </a:spcAft>
                <a:buClrTx/>
                <a:buSzTx/>
                <a:buFontTx/>
                <a:buNone/>
                <a:tabLst/>
                <a:defRPr/>
              </a:pPr>
              <a:t>June 8, 2016</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2014 ZINFI Technologies Inc. All Rights Reserved</a:t>
            </a:r>
            <a:endParaRPr lang="en-US" sz="1000" dirty="0">
              <a:solidFill>
                <a:schemeClr val="tx2"/>
              </a:solidFill>
            </a:endParaRPr>
          </a:p>
        </p:txBody>
      </p:sp>
      <p:sp>
        <p:nvSpPr>
          <p:cNvPr id="12" name="Content Placeholder 2"/>
          <p:cNvSpPr>
            <a:spLocks noGrp="1"/>
          </p:cNvSpPr>
          <p:nvPr>
            <p:ph sz="quarter" idx="14"/>
          </p:nvPr>
        </p:nvSpPr>
        <p:spPr>
          <a:xfrm>
            <a:off x="688285" y="576071"/>
            <a:ext cx="7772400" cy="3776472"/>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03598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 third 1 third 1 third">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800" y="488873"/>
            <a:ext cx="7769224"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a:t>
            </a:r>
            <a:fld id="{02160924-FF41-0244-925F-AD9E18600A6D}" type="datetime4">
              <a:rPr lang="en-US" sz="1000" smtClean="0">
                <a:solidFill>
                  <a:schemeClr val="tx1">
                    <a:lumMod val="50000"/>
                    <a:lumOff val="50000"/>
                  </a:schemeClr>
                </a:solidFill>
                <a:latin typeface="+mn-lt"/>
                <a:cs typeface="Helvetica"/>
              </a:rPr>
              <a:pPr marL="0" marR="0" indent="0" algn="l" defTabSz="457200" rtl="0" eaLnBrk="1" fontAlgn="auto" latinLnBrk="0" hangingPunct="1">
                <a:lnSpc>
                  <a:spcPct val="100000"/>
                </a:lnSpc>
                <a:spcBef>
                  <a:spcPts val="0"/>
                </a:spcBef>
                <a:spcAft>
                  <a:spcPts val="0"/>
                </a:spcAft>
                <a:buClrTx/>
                <a:buSzTx/>
                <a:buFontTx/>
                <a:buNone/>
                <a:tabLst/>
                <a:defRPr/>
              </a:pPr>
              <a:t>June 8, 2016</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2014 ZINFI Technologies Inc. All Rights Reserved</a:t>
            </a:r>
            <a:endParaRPr lang="en-US" sz="1000" dirty="0">
              <a:solidFill>
                <a:schemeClr val="tx2"/>
              </a:solidFill>
            </a:endParaRPr>
          </a:p>
        </p:txBody>
      </p:sp>
      <p:sp>
        <p:nvSpPr>
          <p:cNvPr id="12" name="Content Placeholder 2"/>
          <p:cNvSpPr>
            <a:spLocks noGrp="1"/>
          </p:cNvSpPr>
          <p:nvPr>
            <p:ph sz="quarter" idx="14"/>
          </p:nvPr>
        </p:nvSpPr>
        <p:spPr>
          <a:xfrm>
            <a:off x="688287" y="946073"/>
            <a:ext cx="2468880" cy="3406852"/>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sz="quarter" idx="16"/>
          </p:nvPr>
        </p:nvSpPr>
        <p:spPr>
          <a:xfrm>
            <a:off x="3337215" y="946073"/>
            <a:ext cx="2468880" cy="3406852"/>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sz="quarter" idx="18"/>
          </p:nvPr>
        </p:nvSpPr>
        <p:spPr>
          <a:xfrm>
            <a:off x="5986144" y="946073"/>
            <a:ext cx="2468880" cy="3406852"/>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718462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11" name="Picture 10" descr="logo.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332533" y="2423025"/>
            <a:ext cx="1247775" cy="714375"/>
          </a:xfrm>
          <a:prstGeom prst="rect">
            <a:avLst/>
          </a:prstGeom>
        </p:spPr>
      </p:pic>
      <p:sp>
        <p:nvSpPr>
          <p:cNvPr id="12" name="Title 1"/>
          <p:cNvSpPr>
            <a:spLocks noGrp="1"/>
          </p:cNvSpPr>
          <p:nvPr>
            <p:ph type="ctrTitle" hasCustomPrompt="1"/>
          </p:nvPr>
        </p:nvSpPr>
        <p:spPr>
          <a:xfrm>
            <a:off x="685800" y="1143000"/>
            <a:ext cx="7772400" cy="775301"/>
          </a:xfrm>
        </p:spPr>
        <p:txBody>
          <a:bodyPr/>
          <a:lstStyle/>
          <a:p>
            <a:r>
              <a:rPr lang="en-US" dirty="0" smtClean="0"/>
              <a:t>Add a thank you here</a:t>
            </a:r>
            <a:endParaRPr lang="en-US" dirty="0"/>
          </a:p>
        </p:txBody>
      </p:sp>
      <p:sp>
        <p:nvSpPr>
          <p:cNvPr id="14" name="Text Placeholder 13"/>
          <p:cNvSpPr>
            <a:spLocks noGrp="1"/>
          </p:cNvSpPr>
          <p:nvPr>
            <p:ph type="body" sz="quarter" idx="10" hasCustomPrompt="1"/>
          </p:nvPr>
        </p:nvSpPr>
        <p:spPr>
          <a:xfrm>
            <a:off x="4830763" y="2114920"/>
            <a:ext cx="3532187" cy="1162050"/>
          </a:xfrm>
        </p:spPr>
        <p:txBody>
          <a:bodyPr anchor="ctr" anchorCtr="0"/>
          <a:lstStyle>
            <a:lvl1pPr>
              <a:defRPr sz="1200" b="0" baseline="0">
                <a:solidFill>
                  <a:schemeClr val="tx2"/>
                </a:solidFill>
              </a:defRPr>
            </a:lvl1pPr>
          </a:lstStyle>
          <a:p>
            <a:pPr lvl="0"/>
            <a:r>
              <a:rPr lang="en-US" dirty="0" smtClean="0"/>
              <a:t>Add local address and contact info</a:t>
            </a:r>
          </a:p>
        </p:txBody>
      </p:sp>
      <p:sp>
        <p:nvSpPr>
          <p:cNvPr id="15" name="TextBox 14"/>
          <p:cNvSpPr txBox="1"/>
          <p:nvPr userDrawn="1"/>
        </p:nvSpPr>
        <p:spPr>
          <a:xfrm>
            <a:off x="1984375" y="4667647"/>
            <a:ext cx="5175250" cy="307777"/>
          </a:xfrm>
          <a:prstGeom prst="rect">
            <a:avLst/>
          </a:prstGeom>
          <a:noFill/>
        </p:spPr>
        <p:txBody>
          <a:bodyPr wrap="square" lIns="0" tIns="0" rIns="0" bIns="0" rtlCol="0">
            <a:noAutofit/>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00" dirty="0" smtClean="0">
                <a:solidFill>
                  <a:schemeClr val="tx2"/>
                </a:solidFill>
              </a:rPr>
              <a:t>© ZINFI Technologies Inc. All Rights Reserved.</a:t>
            </a:r>
            <a:endParaRPr lang="en-US" sz="1000" dirty="0">
              <a:solidFill>
                <a:schemeClr val="tx2"/>
              </a:solidFill>
            </a:endParaRPr>
          </a:p>
        </p:txBody>
      </p:sp>
      <p:pic>
        <p:nvPicPr>
          <p:cNvPr id="2" name="Picture 1" descr="tag_line.gif"/>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830763" y="3354093"/>
            <a:ext cx="2095500" cy="176213"/>
          </a:xfrm>
          <a:prstGeom prst="rect">
            <a:avLst/>
          </a:prstGeom>
        </p:spPr>
      </p:pic>
    </p:spTree>
    <p:extLst>
      <p:ext uri="{BB962C8B-B14F-4D97-AF65-F5344CB8AC3E}">
        <p14:creationId xmlns:p14="http://schemas.microsoft.com/office/powerpoint/2010/main" val="2753918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3"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7" name="Text Placeholder 6"/>
          <p:cNvSpPr>
            <a:spLocks noGrp="1"/>
          </p:cNvSpPr>
          <p:nvPr>
            <p:ph type="body" sz="quarter" idx="10" hasCustomPrompt="1"/>
          </p:nvPr>
        </p:nvSpPr>
        <p:spPr>
          <a:xfrm>
            <a:off x="722312" y="2743200"/>
            <a:ext cx="7772400" cy="1181844"/>
          </a:xfrm>
        </p:spPr>
        <p:txBody>
          <a:bodyPr/>
          <a:lstStyle>
            <a:lvl1pPr>
              <a:spcAft>
                <a:spcPts val="0"/>
              </a:spcAft>
              <a:defRPr sz="3000" b="0" cap="all" baseline="0"/>
            </a:lvl1pPr>
            <a:lvl2pPr>
              <a:defRPr sz="2000" b="1" baseline="0">
                <a:solidFill>
                  <a:schemeClr val="tx2"/>
                </a:solidFill>
              </a:defRPr>
            </a:lvl2pPr>
          </a:lstStyle>
          <a:p>
            <a:pPr lvl="0"/>
            <a:r>
              <a:rPr lang="en-US" dirty="0" smtClean="0"/>
              <a:t>edit section headline</a:t>
            </a:r>
          </a:p>
          <a:p>
            <a:pPr lvl="1"/>
            <a:r>
              <a:rPr lang="en-US" dirty="0" smtClean="0"/>
              <a:t>Edit Section subhead</a:t>
            </a:r>
          </a:p>
        </p:txBody>
      </p:sp>
    </p:spTree>
    <p:extLst>
      <p:ext uri="{BB962C8B-B14F-4D97-AF65-F5344CB8AC3E}">
        <p14:creationId xmlns:p14="http://schemas.microsoft.com/office/powerpoint/2010/main" val="2947303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ngle column centered">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2011680" y="488287"/>
            <a:ext cx="5120640" cy="388297"/>
          </a:xfrm>
        </p:spPr>
        <p:txBody>
          <a:bodyPr/>
          <a:lstStyle>
            <a:lvl2pPr>
              <a:defRPr baseline="0"/>
            </a:lvl2pPr>
            <a:lvl4pPr>
              <a:defRPr baseline="0"/>
            </a:lvl4pPr>
          </a:lstStyle>
          <a:p>
            <a:pPr lvl="0"/>
            <a:r>
              <a:rPr lang="en-US" dirty="0" smtClean="0"/>
              <a:t>Page Title</a:t>
            </a:r>
          </a:p>
        </p:txBody>
      </p:sp>
      <p:sp>
        <p:nvSpPr>
          <p:cNvPr id="3" name="Content Placeholder 2"/>
          <p:cNvSpPr>
            <a:spLocks noGrp="1"/>
          </p:cNvSpPr>
          <p:nvPr>
            <p:ph sz="quarter" idx="13"/>
          </p:nvPr>
        </p:nvSpPr>
        <p:spPr>
          <a:xfrm>
            <a:off x="2011681" y="945485"/>
            <a:ext cx="5120639" cy="3392424"/>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10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6" name="Picture 5"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7" name="TextBox 6"/>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ZINFI Technologies Inc. All Rights Reserved</a:t>
            </a:r>
            <a:endParaRPr lang="en-US" sz="1000" dirty="0">
              <a:solidFill>
                <a:schemeClr val="tx2"/>
              </a:solidFill>
            </a:endParaRPr>
          </a:p>
        </p:txBody>
      </p:sp>
    </p:spTree>
    <p:extLst>
      <p:ext uri="{BB962C8B-B14F-4D97-AF65-F5344CB8AC3E}">
        <p14:creationId xmlns:p14="http://schemas.microsoft.com/office/powerpoint/2010/main" val="1707343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third 2 thirds">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799" y="488873"/>
            <a:ext cx="7766735"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ZINFI Technologies Inc. All Rights Reserved</a:t>
            </a:r>
            <a:endParaRPr lang="en-US" sz="1000" dirty="0">
              <a:solidFill>
                <a:schemeClr val="tx2"/>
              </a:solidFill>
            </a:endParaRPr>
          </a:p>
        </p:txBody>
      </p:sp>
      <p:sp>
        <p:nvSpPr>
          <p:cNvPr id="3" name="Content Placeholder 2"/>
          <p:cNvSpPr>
            <a:spLocks noGrp="1"/>
          </p:cNvSpPr>
          <p:nvPr>
            <p:ph sz="quarter" idx="13"/>
          </p:nvPr>
        </p:nvSpPr>
        <p:spPr>
          <a:xfrm>
            <a:off x="3331896" y="946073"/>
            <a:ext cx="5120639" cy="3406852"/>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sz="quarter" idx="14"/>
          </p:nvPr>
        </p:nvSpPr>
        <p:spPr>
          <a:xfrm>
            <a:off x="688287" y="946073"/>
            <a:ext cx="2468880" cy="3406852"/>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93384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 third 2 thirds alt">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800" y="488873"/>
            <a:ext cx="2471368"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ZINFI Technologies Inc. All Rights Reserved</a:t>
            </a:r>
            <a:endParaRPr lang="en-US" sz="1000" dirty="0">
              <a:solidFill>
                <a:schemeClr val="tx2"/>
              </a:solidFill>
            </a:endParaRPr>
          </a:p>
        </p:txBody>
      </p:sp>
      <p:sp>
        <p:nvSpPr>
          <p:cNvPr id="3" name="Content Placeholder 2"/>
          <p:cNvSpPr>
            <a:spLocks noGrp="1"/>
          </p:cNvSpPr>
          <p:nvPr>
            <p:ph sz="quarter" idx="13"/>
          </p:nvPr>
        </p:nvSpPr>
        <p:spPr>
          <a:xfrm>
            <a:off x="3331896" y="562357"/>
            <a:ext cx="5120639" cy="3790568"/>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sz="quarter" idx="14"/>
          </p:nvPr>
        </p:nvSpPr>
        <p:spPr>
          <a:xfrm>
            <a:off x="688287" y="946073"/>
            <a:ext cx="2468880" cy="3406852"/>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759408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risty's slide">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800" y="488873"/>
            <a:ext cx="2471368"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a:t>
            </a:r>
            <a:fld id="{02160924-FF41-0244-925F-AD9E18600A6D}" type="datetime4">
              <a:rPr lang="en-US" sz="1000" smtClean="0">
                <a:solidFill>
                  <a:schemeClr val="tx1">
                    <a:lumMod val="50000"/>
                    <a:lumOff val="50000"/>
                  </a:schemeClr>
                </a:solidFill>
                <a:latin typeface="+mn-lt"/>
                <a:cs typeface="Helvetica"/>
              </a:rPr>
              <a:pPr marL="0" marR="0" indent="0" algn="l" defTabSz="457200" rtl="0" eaLnBrk="1" fontAlgn="auto" latinLnBrk="0" hangingPunct="1">
                <a:lnSpc>
                  <a:spcPct val="100000"/>
                </a:lnSpc>
                <a:spcBef>
                  <a:spcPts val="0"/>
                </a:spcBef>
                <a:spcAft>
                  <a:spcPts val="0"/>
                </a:spcAft>
                <a:buClrTx/>
                <a:buSzTx/>
                <a:buFontTx/>
                <a:buNone/>
                <a:tabLst/>
                <a:defRPr/>
              </a:pPr>
              <a:t>June 8, 2016</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2014 ZINFI Technologies Inc. All Rights Reserved</a:t>
            </a:r>
            <a:endParaRPr lang="en-US" sz="1000" dirty="0">
              <a:solidFill>
                <a:schemeClr val="tx2"/>
              </a:solidFill>
            </a:endParaRPr>
          </a:p>
        </p:txBody>
      </p:sp>
      <p:sp>
        <p:nvSpPr>
          <p:cNvPr id="3" name="Content Placeholder 2"/>
          <p:cNvSpPr>
            <a:spLocks noGrp="1"/>
          </p:cNvSpPr>
          <p:nvPr>
            <p:ph sz="quarter" idx="13"/>
          </p:nvPr>
        </p:nvSpPr>
        <p:spPr>
          <a:xfrm>
            <a:off x="3331896" y="562357"/>
            <a:ext cx="5120639" cy="3790568"/>
          </a:xfrm>
        </p:spPr>
        <p:txBody>
          <a:bodyPr/>
          <a:lstStyle>
            <a:lvl1pPr marL="118872" indent="-118872">
              <a:spcBef>
                <a:spcPts val="0"/>
              </a:spcBef>
              <a:spcAft>
                <a:spcPts val="400"/>
              </a:spcAft>
              <a:buFont typeface="Arial"/>
              <a:buChar char="•"/>
              <a:defRPr lang="en-US" sz="1300" b="0" i="0" kern="1200" dirty="0" smtClean="0">
                <a:solidFill>
                  <a:schemeClr val="tx1"/>
                </a:solidFill>
                <a:latin typeface="+mn-lt"/>
                <a:ea typeface="+mn-ea"/>
                <a:cs typeface="+mn-cs"/>
              </a:defRPr>
            </a:lvl1pPr>
            <a:lvl2pPr marL="0" indent="0">
              <a:spcBef>
                <a:spcPts val="400"/>
              </a:spcBef>
              <a:spcAft>
                <a:spcPts val="400"/>
              </a:spcAft>
              <a:buFontTx/>
              <a:buNone/>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sz="quarter" idx="14"/>
          </p:nvPr>
        </p:nvSpPr>
        <p:spPr>
          <a:xfrm>
            <a:off x="688287" y="946073"/>
            <a:ext cx="2468880" cy="2286000"/>
          </a:xfrm>
        </p:spPr>
        <p:txBody>
          <a:bodyPr/>
          <a:lstStyle>
            <a:lvl1pPr marL="118872" indent="-118872">
              <a:spcBef>
                <a:spcPts val="0"/>
              </a:spcBef>
              <a:spcAft>
                <a:spcPts val="400"/>
              </a:spcAft>
              <a:buFont typeface="Arial"/>
              <a:buChar char="•"/>
              <a:defRPr lang="en-US" sz="1300" b="0" i="0" kern="1200" dirty="0" smtClean="0">
                <a:solidFill>
                  <a:schemeClr val="tx1"/>
                </a:solidFill>
                <a:latin typeface="+mn-lt"/>
                <a:ea typeface="+mn-ea"/>
                <a:cs typeface="+mn-cs"/>
              </a:defRPr>
            </a:lvl1pPr>
            <a:lvl2pPr marL="0" indent="0">
              <a:spcBef>
                <a:spcPts val="400"/>
              </a:spcBef>
              <a:spcAft>
                <a:spcPts val="400"/>
              </a:spcAft>
              <a:buFontTx/>
              <a:buNone/>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sz="quarter" idx="15"/>
          </p:nvPr>
        </p:nvSpPr>
        <p:spPr>
          <a:xfrm>
            <a:off x="688287" y="3414953"/>
            <a:ext cx="2468880" cy="937972"/>
          </a:xfrm>
        </p:spPr>
        <p:txBody>
          <a:bodyPr/>
          <a:lstStyle>
            <a:lvl1pPr marL="0" indent="0">
              <a:spcBef>
                <a:spcPts val="0"/>
              </a:spcBef>
              <a:spcAft>
                <a:spcPts val="400"/>
              </a:spcAft>
              <a:buFontTx/>
              <a:buNone/>
              <a:defRPr sz="1500" b="0" i="1">
                <a:solidFill>
                  <a:schemeClr val="accent4"/>
                </a:solidFill>
              </a:defRPr>
            </a:lvl1pPr>
            <a:lvl2pPr marL="0" indent="0">
              <a:spcBef>
                <a:spcPts val="400"/>
              </a:spcBef>
              <a:spcAft>
                <a:spcPts val="400"/>
              </a:spcAft>
              <a:buFontTx/>
              <a:buNone/>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4" name="Straight Connector 3"/>
          <p:cNvCxnSpPr/>
          <p:nvPr userDrawn="1"/>
        </p:nvCxnSpPr>
        <p:spPr>
          <a:xfrm>
            <a:off x="685800" y="3335046"/>
            <a:ext cx="2471368" cy="0"/>
          </a:xfrm>
          <a:prstGeom prst="line">
            <a:avLst/>
          </a:prstGeom>
          <a:ln w="6350" cmpd="sng">
            <a:solidFill>
              <a:schemeClr val="tx2"/>
            </a:solidFill>
            <a:prstDash val="sys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89328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thirds 1 thirds">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799" y="488873"/>
            <a:ext cx="5114926"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a:t>
            </a:r>
            <a:fld id="{02160924-FF41-0244-925F-AD9E18600A6D}" type="datetime4">
              <a:rPr lang="en-US" sz="1000" smtClean="0">
                <a:solidFill>
                  <a:schemeClr val="tx1">
                    <a:lumMod val="50000"/>
                    <a:lumOff val="50000"/>
                  </a:schemeClr>
                </a:solidFill>
                <a:latin typeface="+mn-lt"/>
                <a:cs typeface="Helvetica"/>
              </a:rPr>
              <a:pPr marL="0" marR="0" indent="0" algn="l" defTabSz="457200" rtl="0" eaLnBrk="1" fontAlgn="auto" latinLnBrk="0" hangingPunct="1">
                <a:lnSpc>
                  <a:spcPct val="100000"/>
                </a:lnSpc>
                <a:spcBef>
                  <a:spcPts val="0"/>
                </a:spcBef>
                <a:spcAft>
                  <a:spcPts val="0"/>
                </a:spcAft>
                <a:buClrTx/>
                <a:buSzTx/>
                <a:buFontTx/>
                <a:buNone/>
                <a:tabLst/>
                <a:defRPr/>
              </a:pPr>
              <a:t>June 8, 2016</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2014 ZINFI Technologies Inc. All Rights Reserved</a:t>
            </a:r>
            <a:endParaRPr lang="en-US" sz="1000" dirty="0">
              <a:solidFill>
                <a:schemeClr val="tx2"/>
              </a:solidFill>
            </a:endParaRPr>
          </a:p>
        </p:txBody>
      </p:sp>
      <p:sp>
        <p:nvSpPr>
          <p:cNvPr id="3" name="Content Placeholder 2"/>
          <p:cNvSpPr>
            <a:spLocks noGrp="1"/>
          </p:cNvSpPr>
          <p:nvPr>
            <p:ph sz="quarter" idx="13"/>
          </p:nvPr>
        </p:nvSpPr>
        <p:spPr>
          <a:xfrm>
            <a:off x="5984875" y="562357"/>
            <a:ext cx="2467660" cy="3790568"/>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sz="quarter" idx="14"/>
          </p:nvPr>
        </p:nvSpPr>
        <p:spPr>
          <a:xfrm>
            <a:off x="688286" y="946073"/>
            <a:ext cx="5112439" cy="3406852"/>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0780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799" y="488958"/>
            <a:ext cx="7766735"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199" y="4709185"/>
            <a:ext cx="6557701"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ZINFI Technologies Inc. All Rights Reserved</a:t>
            </a:r>
            <a:endParaRPr lang="en-US" sz="1000" dirty="0">
              <a:solidFill>
                <a:schemeClr val="tx2"/>
              </a:solidFill>
            </a:endParaRPr>
          </a:p>
        </p:txBody>
      </p:sp>
      <p:sp>
        <p:nvSpPr>
          <p:cNvPr id="12" name="Content Placeholder 2"/>
          <p:cNvSpPr>
            <a:spLocks noGrp="1"/>
          </p:cNvSpPr>
          <p:nvPr>
            <p:ph sz="quarter" idx="14"/>
          </p:nvPr>
        </p:nvSpPr>
        <p:spPr>
          <a:xfrm>
            <a:off x="688287" y="946158"/>
            <a:ext cx="3794760" cy="3400833"/>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sz="quarter" idx="15"/>
          </p:nvPr>
        </p:nvSpPr>
        <p:spPr>
          <a:xfrm>
            <a:off x="4657774" y="946158"/>
            <a:ext cx="3794760" cy="3400833"/>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748544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alt">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800" y="488958"/>
            <a:ext cx="3797248"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199" y="4709185"/>
            <a:ext cx="6557701"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2014 ZINFI Technologies Inc. All Rights Reserved</a:t>
            </a:r>
            <a:endParaRPr lang="en-US" sz="1000" dirty="0">
              <a:solidFill>
                <a:schemeClr val="tx2"/>
              </a:solidFill>
            </a:endParaRPr>
          </a:p>
        </p:txBody>
      </p:sp>
      <p:sp>
        <p:nvSpPr>
          <p:cNvPr id="12" name="Content Placeholder 2"/>
          <p:cNvSpPr>
            <a:spLocks noGrp="1"/>
          </p:cNvSpPr>
          <p:nvPr>
            <p:ph sz="quarter" idx="14"/>
          </p:nvPr>
        </p:nvSpPr>
        <p:spPr>
          <a:xfrm>
            <a:off x="688287" y="946158"/>
            <a:ext cx="3794760" cy="3400833"/>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sz="quarter" idx="15"/>
          </p:nvPr>
        </p:nvSpPr>
        <p:spPr>
          <a:xfrm>
            <a:off x="4657774" y="559216"/>
            <a:ext cx="3794760" cy="3787775"/>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350072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685800"/>
            <a:ext cx="7772400" cy="857250"/>
          </a:xfrm>
          <a:prstGeom prst="rect">
            <a:avLst/>
          </a:prstGeom>
        </p:spPr>
        <p:txBody>
          <a:bodyPr vert="horz" lIns="0" tIns="0" rIns="0" bIns="0" rtlCol="0" anchor="t"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85800" y="1543049"/>
            <a:ext cx="7772400" cy="3051573"/>
          </a:xfrm>
          <a:prstGeom prst="rect">
            <a:avLst/>
          </a:prstGeom>
        </p:spPr>
        <p:txBody>
          <a:bodyPr vert="horz" lIns="0" tIns="0" rIns="0" bIns="0" rtlCol="0">
            <a:noAutofit/>
          </a:bodyPr>
          <a:lstStyle/>
          <a:p>
            <a:pPr lvl="0"/>
            <a:r>
              <a:rPr lang="en-US" dirty="0" smtClean="0"/>
              <a:t>Sub Head</a:t>
            </a:r>
          </a:p>
          <a:p>
            <a:pPr lvl="1"/>
            <a:r>
              <a:rPr lang="en-US" dirty="0" smtClean="0"/>
              <a:t>Body Copy</a:t>
            </a:r>
          </a:p>
          <a:p>
            <a:pPr lvl="2"/>
            <a:r>
              <a:rPr lang="en-US" dirty="0" smtClean="0"/>
              <a:t>bullets</a:t>
            </a:r>
          </a:p>
          <a:p>
            <a:pPr lvl="3"/>
            <a:r>
              <a:rPr lang="en-US" dirty="0" smtClean="0"/>
              <a:t>Secondary Bullet, use sparingly or not at all</a:t>
            </a:r>
          </a:p>
        </p:txBody>
      </p:sp>
    </p:spTree>
    <p:extLst>
      <p:ext uri="{BB962C8B-B14F-4D97-AF65-F5344CB8AC3E}">
        <p14:creationId xmlns:p14="http://schemas.microsoft.com/office/powerpoint/2010/main" val="1889195301"/>
      </p:ext>
    </p:extLst>
  </p:cSld>
  <p:clrMap bg1="lt1" tx1="dk1" bg2="lt2" tx2="dk2" accent1="accent1" accent2="accent2" accent3="accent3" accent4="accent4" accent5="accent5" accent6="accent6" hlink="hlink" folHlink="folHlink"/>
  <p:sldLayoutIdLst>
    <p:sldLayoutId id="2147483733" r:id="rId1"/>
    <p:sldLayoutId id="2147483753" r:id="rId2"/>
    <p:sldLayoutId id="2147483755" r:id="rId3"/>
    <p:sldLayoutId id="2147483744" r:id="rId4"/>
    <p:sldLayoutId id="2147483756" r:id="rId5"/>
    <p:sldLayoutId id="2147483757" r:id="rId6"/>
    <p:sldLayoutId id="2147483758" r:id="rId7"/>
    <p:sldLayoutId id="2147483754" r:id="rId8"/>
    <p:sldLayoutId id="2147483762" r:id="rId9"/>
    <p:sldLayoutId id="2147483759" r:id="rId10"/>
    <p:sldLayoutId id="2147483761" r:id="rId11"/>
    <p:sldLayoutId id="2147483760" r:id="rId12"/>
    <p:sldLayoutId id="2147483751" r:id="rId13"/>
  </p:sldLayoutIdLst>
  <p:timing>
    <p:tnLst>
      <p:par>
        <p:cTn xmlns:p14="http://schemas.microsoft.com/office/powerpoint/2010/main" id="1" dur="indefinite" restart="never" nodeType="tmRoot"/>
      </p:par>
    </p:tnLst>
  </p:timing>
  <p:txStyles>
    <p:titleStyle>
      <a:lvl1pPr algn="l" defTabSz="457200" rtl="0" eaLnBrk="1" latinLnBrk="0" hangingPunct="1">
        <a:spcBef>
          <a:spcPct val="0"/>
        </a:spcBef>
        <a:buNone/>
        <a:defRPr sz="4400" kern="1200">
          <a:solidFill>
            <a:schemeClr val="accent1"/>
          </a:solidFill>
          <a:latin typeface="Helvetica"/>
          <a:ea typeface="+mj-ea"/>
          <a:cs typeface="Helvetica"/>
        </a:defRPr>
      </a:lvl1pPr>
    </p:titleStyle>
    <p:bodyStyle>
      <a:lvl1pPr marL="0" indent="0" algn="l" defTabSz="457200" rtl="0" eaLnBrk="1" latinLnBrk="0" hangingPunct="1">
        <a:spcBef>
          <a:spcPts val="200"/>
        </a:spcBef>
        <a:spcAft>
          <a:spcPts val="800"/>
        </a:spcAft>
        <a:buFontTx/>
        <a:buNone/>
        <a:defRPr sz="2200" b="1" i="0" kern="1200">
          <a:solidFill>
            <a:schemeClr val="accent4"/>
          </a:solidFill>
          <a:latin typeface="+mn-lt"/>
          <a:ea typeface="+mn-ea"/>
          <a:cs typeface="+mn-cs"/>
        </a:defRPr>
      </a:lvl1pPr>
      <a:lvl2pPr marL="0" indent="0" algn="l" defTabSz="457200" rtl="0" eaLnBrk="1" latinLnBrk="0" hangingPunct="1">
        <a:spcBef>
          <a:spcPts val="0"/>
        </a:spcBef>
        <a:spcAft>
          <a:spcPts val="1000"/>
        </a:spcAft>
        <a:buFontTx/>
        <a:buNone/>
        <a:defRPr sz="1300" kern="1200" baseline="0">
          <a:solidFill>
            <a:schemeClr val="tx1"/>
          </a:solidFill>
          <a:latin typeface="+mn-lt"/>
          <a:ea typeface="+mn-ea"/>
          <a:cs typeface="+mn-cs"/>
        </a:defRPr>
      </a:lvl2pPr>
      <a:lvl3pPr marL="118872" indent="-118872" algn="l" defTabSz="457200" rtl="0" eaLnBrk="1" latinLnBrk="0" hangingPunct="1">
        <a:spcBef>
          <a:spcPts val="0"/>
        </a:spcBef>
        <a:spcAft>
          <a:spcPts val="200"/>
        </a:spcAft>
        <a:buSzPct val="100000"/>
        <a:buFont typeface="Arial"/>
        <a:buChar char="•"/>
        <a:defRPr sz="1300" kern="1200">
          <a:solidFill>
            <a:schemeClr val="tx1"/>
          </a:solidFill>
          <a:latin typeface="+mn-lt"/>
          <a:ea typeface="+mn-ea"/>
          <a:cs typeface="+mn-cs"/>
        </a:defRPr>
      </a:lvl3pPr>
      <a:lvl4pPr marL="228600" indent="-118872" algn="l" defTabSz="457200" rtl="0" eaLnBrk="1" latinLnBrk="0" hangingPunct="1">
        <a:spcBef>
          <a:spcPts val="0"/>
        </a:spcBef>
        <a:spcAft>
          <a:spcPts val="200"/>
        </a:spcAft>
        <a:buFont typeface="Courier New"/>
        <a:buChar char="o"/>
        <a:defRPr sz="1100" b="0" i="1" kern="1200" baseline="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0.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mailto:sales.noram@zinfitech.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54232" y="703964"/>
            <a:ext cx="2609393" cy="2875663"/>
          </a:xfrm>
        </p:spPr>
        <p:txBody>
          <a:bodyPr anchor="ctr"/>
          <a:lstStyle/>
          <a:p>
            <a:r>
              <a:rPr lang="en-IN" sz="2400" dirty="0"/>
              <a:t>Why Web Content Syndication Is Critical for Content Marketing</a:t>
            </a:r>
          </a:p>
        </p:txBody>
      </p:sp>
      <p:pic>
        <p:nvPicPr>
          <p:cNvPr id="9" name="Picture 8" descr="zinfi_logo_rgb.pn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966046" y="3404457"/>
            <a:ext cx="900569" cy="486795"/>
          </a:xfrm>
          <a:prstGeom prst="rect">
            <a:avLst/>
          </a:prstGeom>
        </p:spPr>
      </p:pic>
      <p:sp>
        <p:nvSpPr>
          <p:cNvPr id="6" name="Rectangle 5"/>
          <p:cNvSpPr/>
          <p:nvPr/>
        </p:nvSpPr>
        <p:spPr>
          <a:xfrm>
            <a:off x="688975" y="561976"/>
            <a:ext cx="5111750" cy="37909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descr="Web-Content-Syndication.jpe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88976" y="561976"/>
            <a:ext cx="5111750" cy="3790950"/>
          </a:xfrm>
          <a:prstGeom prst="rect">
            <a:avLst/>
          </a:prstGeom>
        </p:spPr>
      </p:pic>
    </p:spTree>
    <p:extLst>
      <p:ext uri="{BB962C8B-B14F-4D97-AF65-F5344CB8AC3E}">
        <p14:creationId xmlns:p14="http://schemas.microsoft.com/office/powerpoint/2010/main" val="229131867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57725" y="488958"/>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quarter" idx="11"/>
          </p:nvPr>
        </p:nvSpPr>
        <p:spPr>
          <a:xfrm>
            <a:off x="685800" y="488958"/>
            <a:ext cx="3971926" cy="388297"/>
          </a:xfrm>
        </p:spPr>
        <p:txBody>
          <a:bodyPr/>
          <a:lstStyle/>
          <a:p>
            <a:r>
              <a:rPr lang="en-US" dirty="0" smtClean="0"/>
              <a:t>Strategic Approach Towards Web Content Syndication</a:t>
            </a:r>
            <a:endParaRPr lang="en-US" dirty="0"/>
          </a:p>
        </p:txBody>
      </p:sp>
      <p:sp>
        <p:nvSpPr>
          <p:cNvPr id="10" name="Content Placeholder 9"/>
          <p:cNvSpPr>
            <a:spLocks noGrp="1"/>
          </p:cNvSpPr>
          <p:nvPr>
            <p:ph sz="quarter" idx="14"/>
          </p:nvPr>
        </p:nvSpPr>
        <p:spPr>
          <a:xfrm>
            <a:off x="688287" y="1211777"/>
            <a:ext cx="3794760" cy="3135214"/>
          </a:xfrm>
        </p:spPr>
        <p:txBody>
          <a:bodyPr/>
          <a:lstStyle/>
          <a:p>
            <a:r>
              <a:rPr lang="en-IN" sz="1200" dirty="0"/>
              <a:t>Consumer and business buyers all go online to do their research before committing to a purchase, reading peer reviews and comparing products as a normal part of their decision making process. The entire sales cycle has turned upside down: now it’s a buying cycle. This dependence on online research has made </a:t>
            </a:r>
            <a:r>
              <a:rPr lang="en-IN" sz="1200" b="1" dirty="0"/>
              <a:t>web</a:t>
            </a:r>
            <a:r>
              <a:rPr lang="en-IN" sz="1200" dirty="0"/>
              <a:t> </a:t>
            </a:r>
            <a:r>
              <a:rPr lang="en-IN" sz="1200" b="1" dirty="0"/>
              <a:t>content syndication</a:t>
            </a:r>
            <a:r>
              <a:rPr lang="en-IN" sz="1200" dirty="0"/>
              <a:t> critical for content marketers. In the B2B and B2C spaces, sales success is no longer dependent on how you reach out to prospects, generate leads and forecast your pipeline. These days, your sales pipeline only begins at the last stages of buying, so if you are to have a prayer of influencing the process, your marketing cycle must be in complete alignment with the buyers’ buying cycle. A strategic approach </a:t>
            </a:r>
            <a:r>
              <a:rPr lang="en-IN" sz="1200" dirty="0" smtClean="0"/>
              <a:t>towards </a:t>
            </a:r>
            <a:r>
              <a:rPr lang="en-IN" sz="1200" b="1" dirty="0" smtClean="0"/>
              <a:t>web</a:t>
            </a:r>
            <a:r>
              <a:rPr lang="en-IN" sz="1200" b="1" dirty="0"/>
              <a:t> </a:t>
            </a:r>
            <a:r>
              <a:rPr lang="en-IN" sz="1200" b="1" dirty="0" smtClean="0"/>
              <a:t>content syndication</a:t>
            </a:r>
            <a:r>
              <a:rPr lang="en-IN" sz="1200" dirty="0"/>
              <a:t> is of great benefit in helping to manage this cycle.</a:t>
            </a:r>
          </a:p>
        </p:txBody>
      </p:sp>
      <p:pic>
        <p:nvPicPr>
          <p:cNvPr id="6" name="Picture 5" descr="Strategic-Approach.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657724" y="488958"/>
            <a:ext cx="3794125" cy="3857617"/>
          </a:xfrm>
          <a:prstGeom prst="rect">
            <a:avLst/>
          </a:prstGeom>
        </p:spPr>
      </p:pic>
    </p:spTree>
    <p:extLst>
      <p:ext uri="{BB962C8B-B14F-4D97-AF65-F5344CB8AC3E}">
        <p14:creationId xmlns:p14="http://schemas.microsoft.com/office/powerpoint/2010/main" val="120926206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8975" y="488950"/>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 Placeholder 1"/>
          <p:cNvSpPr>
            <a:spLocks noGrp="1"/>
          </p:cNvSpPr>
          <p:nvPr>
            <p:ph type="body" sz="quarter" idx="11"/>
          </p:nvPr>
        </p:nvSpPr>
        <p:spPr>
          <a:xfrm>
            <a:off x="4657774" y="488958"/>
            <a:ext cx="3794760" cy="388297"/>
          </a:xfrm>
        </p:spPr>
        <p:txBody>
          <a:bodyPr/>
          <a:lstStyle/>
          <a:p>
            <a:r>
              <a:rPr lang="en-US" dirty="0" smtClean="0">
                <a:solidFill>
                  <a:srgbClr val="F27724"/>
                </a:solidFill>
              </a:rPr>
              <a:t>In Tune with Buyer Behavior</a:t>
            </a:r>
            <a:endParaRPr lang="en-US" dirty="0"/>
          </a:p>
        </p:txBody>
      </p:sp>
      <p:sp>
        <p:nvSpPr>
          <p:cNvPr id="4" name="Content Placeholder 3"/>
          <p:cNvSpPr>
            <a:spLocks noGrp="1"/>
          </p:cNvSpPr>
          <p:nvPr>
            <p:ph sz="quarter" idx="15"/>
          </p:nvPr>
        </p:nvSpPr>
        <p:spPr>
          <a:xfrm>
            <a:off x="4657774" y="957966"/>
            <a:ext cx="3794760" cy="3389025"/>
          </a:xfrm>
        </p:spPr>
        <p:txBody>
          <a:bodyPr/>
          <a:lstStyle/>
          <a:p>
            <a:r>
              <a:rPr lang="en-IN" sz="1200" dirty="0"/>
              <a:t>In the old days, content marketing essentially consisted of creating advertising, packaging, promotional flyers, tradeshow materials, and maybe issuing occasional press releases. The advent of the Internet changed the way the business world viewed the distribution of content</a:t>
            </a:r>
            <a:r>
              <a:rPr lang="en-IN" sz="1200" dirty="0" smtClean="0"/>
              <a:t>, and </a:t>
            </a:r>
            <a:r>
              <a:rPr lang="en-IN" sz="1200" dirty="0"/>
              <a:t>press releases took more importance. About a couple of decades ago we started to hear the word </a:t>
            </a:r>
            <a:r>
              <a:rPr lang="en-IN" sz="1200" b="1" dirty="0"/>
              <a:t>web content syndication</a:t>
            </a:r>
            <a:r>
              <a:rPr lang="en-IN" sz="1200" dirty="0"/>
              <a:t>, but it primarily meant distribution of press releases, along with some occasional blogging. However, during the past couple of decades, buyers’ behavior changed – especially with the evolution of search engines and advent of social media. Therefore, it is very important to understand the impact of the following two critical factors:</a:t>
            </a:r>
          </a:p>
        </p:txBody>
      </p:sp>
      <p:pic>
        <p:nvPicPr>
          <p:cNvPr id="3" name="Picture 2" descr="Content-Marketing-Channel-Marketing-Automation.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88975" y="489382"/>
            <a:ext cx="3794125" cy="3857609"/>
          </a:xfrm>
          <a:prstGeom prst="rect">
            <a:avLst/>
          </a:prstGeom>
        </p:spPr>
      </p:pic>
    </p:spTree>
    <p:extLst>
      <p:ext uri="{BB962C8B-B14F-4D97-AF65-F5344CB8AC3E}">
        <p14:creationId xmlns:p14="http://schemas.microsoft.com/office/powerpoint/2010/main" val="67407072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85800" y="488958"/>
            <a:ext cx="3797248" cy="388297"/>
          </a:xfrm>
        </p:spPr>
        <p:txBody>
          <a:bodyPr/>
          <a:lstStyle/>
          <a:p>
            <a:r>
              <a:rPr lang="en-US" dirty="0" smtClean="0">
                <a:solidFill>
                  <a:srgbClr val="F27724"/>
                </a:solidFill>
              </a:rPr>
              <a:t>1. </a:t>
            </a:r>
            <a:r>
              <a:rPr lang="en-IN" dirty="0"/>
              <a:t>Evolution of Search </a:t>
            </a:r>
            <a:r>
              <a:rPr lang="en-IN" dirty="0" smtClean="0"/>
              <a:t>Engines</a:t>
            </a:r>
            <a:endParaRPr lang="en-US" dirty="0">
              <a:solidFill>
                <a:srgbClr val="F27724"/>
              </a:solidFill>
            </a:endParaRPr>
          </a:p>
        </p:txBody>
      </p:sp>
      <p:sp>
        <p:nvSpPr>
          <p:cNvPr id="3" name="Content Placeholder 2"/>
          <p:cNvSpPr>
            <a:spLocks noGrp="1"/>
          </p:cNvSpPr>
          <p:nvPr>
            <p:ph sz="quarter" idx="14"/>
          </p:nvPr>
        </p:nvSpPr>
        <p:spPr>
          <a:xfrm>
            <a:off x="688287" y="1258723"/>
            <a:ext cx="3794760" cy="3088268"/>
          </a:xfrm>
        </p:spPr>
        <p:txBody>
          <a:bodyPr/>
          <a:lstStyle/>
          <a:p>
            <a:r>
              <a:rPr lang="en-IN" sz="1200" dirty="0"/>
              <a:t>Let’s talk about the evolution of search engines, and importance of </a:t>
            </a:r>
            <a:r>
              <a:rPr lang="en-IN" sz="1200" b="1" dirty="0"/>
              <a:t>web content syndication</a:t>
            </a:r>
            <a:r>
              <a:rPr lang="en-IN" sz="1200" dirty="0"/>
              <a:t> first. Most buyers – starting with consumers – started to search online about fifteen years ago. This enhanced Google’s advertising revenue growth, and an entire industry evolved to support keyword-based content optimization and </a:t>
            </a:r>
            <a:r>
              <a:rPr lang="en-IN" sz="1200" b="1" dirty="0"/>
              <a:t>web content syndication</a:t>
            </a:r>
            <a:r>
              <a:rPr lang="en-IN" sz="1200" dirty="0"/>
              <a:t>. Today it is taken for granted that your website must be keyword optimized unless you are to rely on expensive and – frequently – untargeted advertising campaigns. Websites are most commonly seen as a dynamic platform for </a:t>
            </a:r>
            <a:r>
              <a:rPr lang="en-IN" sz="1200" b="1" dirty="0"/>
              <a:t>web content syndication</a:t>
            </a:r>
            <a:r>
              <a:rPr lang="en-IN" sz="1200" dirty="0"/>
              <a:t> and a vehicle for a </a:t>
            </a:r>
            <a:r>
              <a:rPr lang="en-IN" sz="1200" b="1" dirty="0"/>
              <a:t>web content syndication</a:t>
            </a:r>
            <a:r>
              <a:rPr lang="en-IN" sz="1200" dirty="0"/>
              <a:t> based content marketing strategy. </a:t>
            </a:r>
            <a:endParaRPr lang="en-US" sz="1200" dirty="0"/>
          </a:p>
        </p:txBody>
      </p:sp>
      <p:sp>
        <p:nvSpPr>
          <p:cNvPr id="6" name="Rectangle 5"/>
          <p:cNvSpPr/>
          <p:nvPr/>
        </p:nvSpPr>
        <p:spPr>
          <a:xfrm>
            <a:off x="4657725" y="488958"/>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Search-engine-evolution.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657724" y="402152"/>
            <a:ext cx="3794125" cy="3944839"/>
          </a:xfrm>
          <a:prstGeom prst="rect">
            <a:avLst/>
          </a:prstGeom>
        </p:spPr>
      </p:pic>
    </p:spTree>
    <p:extLst>
      <p:ext uri="{BB962C8B-B14F-4D97-AF65-F5344CB8AC3E}">
        <p14:creationId xmlns:p14="http://schemas.microsoft.com/office/powerpoint/2010/main" val="24136299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657774" y="488958"/>
            <a:ext cx="3794760" cy="388297"/>
          </a:xfrm>
        </p:spPr>
        <p:txBody>
          <a:bodyPr/>
          <a:lstStyle/>
          <a:p>
            <a:r>
              <a:rPr lang="en-US" dirty="0" smtClean="0">
                <a:solidFill>
                  <a:srgbClr val="F27724"/>
                </a:solidFill>
              </a:rPr>
              <a:t>2. </a:t>
            </a:r>
            <a:r>
              <a:rPr lang="en-IN" dirty="0"/>
              <a:t>Impact of Peer Influenced Buying </a:t>
            </a:r>
            <a:endParaRPr lang="en-US" dirty="0">
              <a:solidFill>
                <a:srgbClr val="F27724"/>
              </a:solidFill>
            </a:endParaRPr>
          </a:p>
        </p:txBody>
      </p:sp>
      <p:sp>
        <p:nvSpPr>
          <p:cNvPr id="4" name="Content Placeholder 3"/>
          <p:cNvSpPr>
            <a:spLocks noGrp="1"/>
          </p:cNvSpPr>
          <p:nvPr>
            <p:ph sz="quarter" idx="15"/>
          </p:nvPr>
        </p:nvSpPr>
        <p:spPr>
          <a:xfrm>
            <a:off x="4657774" y="1258723"/>
            <a:ext cx="3794760" cy="3088268"/>
          </a:xfrm>
        </p:spPr>
        <p:txBody>
          <a:bodyPr/>
          <a:lstStyle/>
          <a:p>
            <a:r>
              <a:rPr lang="en-IN" sz="1050" dirty="0"/>
              <a:t>The second major wave that has now changed how we buy is social media, and it is not just through sites like Facebook, Twitter, LinkedIn, but through peer review sites and content. Peer influenced buying has become the most critical influencing factor in purchasing, a trend that has been led by customer reviews on Amazon, Yelp, eBay and others – including most recently the evolution of G2Crowd for the B2B software space. Many organizations today use </a:t>
            </a:r>
            <a:r>
              <a:rPr lang="en-IN" sz="1050" b="1" dirty="0"/>
              <a:t>web content syndication</a:t>
            </a:r>
            <a:r>
              <a:rPr lang="en-IN" sz="1050" dirty="0"/>
              <a:t> to distribute customer reviews, comments, and technical observations via various social media sites to differentiate themselves from the competition. It is easy to imagine, as the years go by, that the influence of market and industry analysts will wane; to be superseded by crowd sourced reviews as the key influencers of the solution research phase before purchase. </a:t>
            </a:r>
            <a:endParaRPr lang="en-IN" sz="1050" dirty="0" smtClean="0"/>
          </a:p>
          <a:p>
            <a:r>
              <a:rPr lang="en-IN" sz="1050" dirty="0"/>
              <a:t>So, the critical question is how do you win in this age of search and social media driven buying? The answer is very simple – with great content. But what does that mean? Well, great content can be categorized into three primary categories</a:t>
            </a:r>
            <a:r>
              <a:rPr lang="en-IN" sz="1050" dirty="0" smtClean="0"/>
              <a:t>:</a:t>
            </a:r>
            <a:endParaRPr lang="en-IN" sz="1050" dirty="0"/>
          </a:p>
        </p:txBody>
      </p:sp>
      <p:sp>
        <p:nvSpPr>
          <p:cNvPr id="7" name="Rectangle 6"/>
          <p:cNvSpPr/>
          <p:nvPr/>
        </p:nvSpPr>
        <p:spPr>
          <a:xfrm>
            <a:off x="688975" y="488950"/>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descr="Web-content.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88975" y="488959"/>
            <a:ext cx="3794125" cy="3857608"/>
          </a:xfrm>
          <a:prstGeom prst="rect">
            <a:avLst/>
          </a:prstGeom>
        </p:spPr>
      </p:pic>
    </p:spTree>
    <p:extLst>
      <p:ext uri="{BB962C8B-B14F-4D97-AF65-F5344CB8AC3E}">
        <p14:creationId xmlns:p14="http://schemas.microsoft.com/office/powerpoint/2010/main" val="135296530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85800" y="488958"/>
            <a:ext cx="3797248" cy="388297"/>
          </a:xfrm>
        </p:spPr>
        <p:txBody>
          <a:bodyPr/>
          <a:lstStyle/>
          <a:p>
            <a:r>
              <a:rPr lang="en-US" sz="1900" dirty="0" smtClean="0">
                <a:solidFill>
                  <a:srgbClr val="F27724"/>
                </a:solidFill>
              </a:rPr>
              <a:t>3. </a:t>
            </a:r>
            <a:r>
              <a:rPr lang="en-IN" sz="1900" dirty="0"/>
              <a:t>A </a:t>
            </a:r>
            <a:r>
              <a:rPr lang="en-IN" sz="1900" dirty="0" smtClean="0"/>
              <a:t>Clear </a:t>
            </a:r>
            <a:r>
              <a:rPr lang="en-IN" sz="1900" dirty="0"/>
              <a:t>W</a:t>
            </a:r>
            <a:r>
              <a:rPr lang="en-IN" sz="1900" dirty="0" smtClean="0"/>
              <a:t>eb </a:t>
            </a:r>
            <a:r>
              <a:rPr lang="en-IN" sz="1900" dirty="0"/>
              <a:t>C</a:t>
            </a:r>
            <a:r>
              <a:rPr lang="en-IN" sz="1900" dirty="0" smtClean="0"/>
              <a:t>ontent </a:t>
            </a:r>
            <a:r>
              <a:rPr lang="en-IN" sz="1900" dirty="0"/>
              <a:t>S</a:t>
            </a:r>
            <a:r>
              <a:rPr lang="en-IN" sz="1900" dirty="0" smtClean="0"/>
              <a:t>trategy </a:t>
            </a:r>
            <a:endParaRPr lang="en-US" sz="1900" dirty="0">
              <a:solidFill>
                <a:srgbClr val="F27724"/>
              </a:solidFill>
            </a:endParaRPr>
          </a:p>
        </p:txBody>
      </p:sp>
      <p:sp>
        <p:nvSpPr>
          <p:cNvPr id="3" name="Content Placeholder 2"/>
          <p:cNvSpPr>
            <a:spLocks noGrp="1"/>
          </p:cNvSpPr>
          <p:nvPr>
            <p:ph sz="quarter" idx="14"/>
          </p:nvPr>
        </p:nvSpPr>
        <p:spPr>
          <a:xfrm>
            <a:off x="688287" y="935694"/>
            <a:ext cx="3794760" cy="1225306"/>
          </a:xfrm>
        </p:spPr>
        <p:txBody>
          <a:bodyPr/>
          <a:lstStyle/>
          <a:p>
            <a:r>
              <a:rPr lang="en-IN" sz="1200" dirty="0"/>
              <a:t>It is about developing a website strategy that is focused on optimizing your entire web content around a set of keywords for which your buyers are constantly searching. You need to attend to this as a priority, before applying your thoughts to </a:t>
            </a:r>
            <a:r>
              <a:rPr lang="en-IN" sz="1200" b="1" dirty="0"/>
              <a:t>web content syndication</a:t>
            </a:r>
            <a:r>
              <a:rPr lang="en-IN" sz="1200" dirty="0"/>
              <a:t>. </a:t>
            </a:r>
            <a:endParaRPr lang="en-US" sz="1200" dirty="0"/>
          </a:p>
        </p:txBody>
      </p:sp>
      <p:sp>
        <p:nvSpPr>
          <p:cNvPr id="6" name="Rectangle 5"/>
          <p:cNvSpPr/>
          <p:nvPr/>
        </p:nvSpPr>
        <p:spPr>
          <a:xfrm>
            <a:off x="4657725" y="488958"/>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 Placeholder 1"/>
          <p:cNvSpPr txBox="1">
            <a:spLocks/>
          </p:cNvSpPr>
          <p:nvPr/>
        </p:nvSpPr>
        <p:spPr>
          <a:xfrm>
            <a:off x="688288" y="2605396"/>
            <a:ext cx="3794760" cy="388297"/>
          </a:xfrm>
          <a:prstGeom prst="rect">
            <a:avLst/>
          </a:prstGeom>
        </p:spPr>
        <p:txBody>
          <a:bodyPr vert="horz" lIns="0" tIns="0" rIns="0" bIns="0" rtlCol="0">
            <a:noAutofit/>
          </a:bodyPr>
          <a:lstStyle>
            <a:lvl1pPr marL="0" indent="0" algn="l" defTabSz="457200" rtl="0" eaLnBrk="1" latinLnBrk="0" hangingPunct="1">
              <a:spcBef>
                <a:spcPts val="200"/>
              </a:spcBef>
              <a:spcAft>
                <a:spcPts val="800"/>
              </a:spcAft>
              <a:buFontTx/>
              <a:buNone/>
              <a:defRPr sz="2200" b="1" i="0" kern="1200">
                <a:solidFill>
                  <a:schemeClr val="accent4"/>
                </a:solidFill>
                <a:latin typeface="+mn-lt"/>
                <a:ea typeface="+mn-ea"/>
                <a:cs typeface="+mn-cs"/>
              </a:defRPr>
            </a:lvl1pPr>
            <a:lvl2pPr marL="0" indent="0" algn="l" defTabSz="457200" rtl="0" eaLnBrk="1" latinLnBrk="0" hangingPunct="1">
              <a:spcBef>
                <a:spcPts val="0"/>
              </a:spcBef>
              <a:spcAft>
                <a:spcPts val="1000"/>
              </a:spcAft>
              <a:buFontTx/>
              <a:buNone/>
              <a:defRPr sz="1300" kern="1200" baseline="0">
                <a:solidFill>
                  <a:schemeClr val="tx1"/>
                </a:solidFill>
                <a:latin typeface="+mn-lt"/>
                <a:ea typeface="+mn-ea"/>
                <a:cs typeface="+mn-cs"/>
              </a:defRPr>
            </a:lvl2pPr>
            <a:lvl3pPr marL="118872" indent="-118872" algn="l" defTabSz="457200" rtl="0" eaLnBrk="1" latinLnBrk="0" hangingPunct="1">
              <a:spcBef>
                <a:spcPts val="0"/>
              </a:spcBef>
              <a:spcAft>
                <a:spcPts val="200"/>
              </a:spcAft>
              <a:buSzPct val="100000"/>
              <a:buFont typeface="Arial"/>
              <a:buChar char="•"/>
              <a:defRPr sz="1300" kern="1200">
                <a:solidFill>
                  <a:schemeClr val="tx1"/>
                </a:solidFill>
                <a:latin typeface="+mn-lt"/>
                <a:ea typeface="+mn-ea"/>
                <a:cs typeface="+mn-cs"/>
              </a:defRPr>
            </a:lvl3pPr>
            <a:lvl4pPr marL="228600" indent="-118872" algn="l" defTabSz="457200" rtl="0" eaLnBrk="1" latinLnBrk="0" hangingPunct="1">
              <a:spcBef>
                <a:spcPts val="0"/>
              </a:spcBef>
              <a:spcAft>
                <a:spcPts val="200"/>
              </a:spcAft>
              <a:buFont typeface="Courier New"/>
              <a:buChar char="o"/>
              <a:defRPr sz="1100" b="0" i="1" kern="1200" baseline="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900" dirty="0" smtClean="0">
                <a:solidFill>
                  <a:srgbClr val="F27724"/>
                </a:solidFill>
              </a:rPr>
              <a:t>4. </a:t>
            </a:r>
            <a:r>
              <a:rPr lang="en-IN" sz="1900" dirty="0" smtClean="0"/>
              <a:t>Content Distribution Strategy </a:t>
            </a:r>
            <a:endParaRPr lang="en-US" sz="1900" dirty="0">
              <a:solidFill>
                <a:srgbClr val="F27724"/>
              </a:solidFill>
            </a:endParaRPr>
          </a:p>
        </p:txBody>
      </p:sp>
      <p:sp>
        <p:nvSpPr>
          <p:cNvPr id="7" name="Content Placeholder 3"/>
          <p:cNvSpPr>
            <a:spLocks noGrp="1"/>
          </p:cNvSpPr>
          <p:nvPr>
            <p:ph sz="quarter" idx="15"/>
          </p:nvPr>
        </p:nvSpPr>
        <p:spPr>
          <a:xfrm>
            <a:off x="688288" y="3029852"/>
            <a:ext cx="3794760" cy="1358976"/>
          </a:xfrm>
        </p:spPr>
        <p:txBody>
          <a:bodyPr/>
          <a:lstStyle/>
          <a:p>
            <a:r>
              <a:rPr lang="en-IN" sz="1200" dirty="0"/>
              <a:t>Once you have optimized your web content, the next step is about distribution of content using your choice of a variety of </a:t>
            </a:r>
            <a:r>
              <a:rPr lang="en-IN" sz="1200" b="1" dirty="0"/>
              <a:t>web content syndication</a:t>
            </a:r>
            <a:r>
              <a:rPr lang="en-IN" sz="1200" dirty="0"/>
              <a:t> engines. Some of the social media and blog management tools allow you to post and stream content from your own site, but you need a clear strategy on how you will do that in order to obtain the beset results. </a:t>
            </a:r>
            <a:endParaRPr lang="en-US" sz="1200" dirty="0"/>
          </a:p>
        </p:txBody>
      </p:sp>
      <p:pic>
        <p:nvPicPr>
          <p:cNvPr id="9" name="Picture 8" descr="Content-strategy.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657725" y="488958"/>
            <a:ext cx="3794125" cy="3857617"/>
          </a:xfrm>
          <a:prstGeom prst="rect">
            <a:avLst/>
          </a:prstGeom>
        </p:spPr>
      </p:pic>
    </p:spTree>
    <p:extLst>
      <p:ext uri="{BB962C8B-B14F-4D97-AF65-F5344CB8AC3E}">
        <p14:creationId xmlns:p14="http://schemas.microsoft.com/office/powerpoint/2010/main" val="286371145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88975" y="488950"/>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 Placeholder 1"/>
          <p:cNvSpPr txBox="1">
            <a:spLocks/>
          </p:cNvSpPr>
          <p:nvPr/>
        </p:nvSpPr>
        <p:spPr>
          <a:xfrm>
            <a:off x="4655286" y="488950"/>
            <a:ext cx="3797248" cy="388297"/>
          </a:xfrm>
          <a:prstGeom prst="rect">
            <a:avLst/>
          </a:prstGeom>
        </p:spPr>
        <p:txBody>
          <a:bodyPr vert="horz" lIns="0" tIns="0" rIns="0" bIns="0" rtlCol="0">
            <a:noAutofit/>
          </a:bodyPr>
          <a:lstStyle>
            <a:lvl1pPr marL="0" indent="0" algn="l" defTabSz="457200" rtl="0" eaLnBrk="1" latinLnBrk="0" hangingPunct="1">
              <a:spcBef>
                <a:spcPts val="200"/>
              </a:spcBef>
              <a:spcAft>
                <a:spcPts val="800"/>
              </a:spcAft>
              <a:buFontTx/>
              <a:buNone/>
              <a:defRPr sz="2200" b="1" i="0" kern="1200">
                <a:solidFill>
                  <a:schemeClr val="accent4"/>
                </a:solidFill>
                <a:latin typeface="+mn-lt"/>
                <a:ea typeface="+mn-ea"/>
                <a:cs typeface="+mn-cs"/>
              </a:defRPr>
            </a:lvl1pPr>
            <a:lvl2pPr marL="0" indent="0" algn="l" defTabSz="457200" rtl="0" eaLnBrk="1" latinLnBrk="0" hangingPunct="1">
              <a:spcBef>
                <a:spcPts val="0"/>
              </a:spcBef>
              <a:spcAft>
                <a:spcPts val="1000"/>
              </a:spcAft>
              <a:buFontTx/>
              <a:buNone/>
              <a:defRPr sz="1300" kern="1200" baseline="0">
                <a:solidFill>
                  <a:schemeClr val="tx1"/>
                </a:solidFill>
                <a:latin typeface="+mn-lt"/>
                <a:ea typeface="+mn-ea"/>
                <a:cs typeface="+mn-cs"/>
              </a:defRPr>
            </a:lvl2pPr>
            <a:lvl3pPr marL="118872" indent="-118872" algn="l" defTabSz="457200" rtl="0" eaLnBrk="1" latinLnBrk="0" hangingPunct="1">
              <a:spcBef>
                <a:spcPts val="0"/>
              </a:spcBef>
              <a:spcAft>
                <a:spcPts val="200"/>
              </a:spcAft>
              <a:buSzPct val="100000"/>
              <a:buFont typeface="Arial"/>
              <a:buChar char="•"/>
              <a:defRPr sz="1300" kern="1200">
                <a:solidFill>
                  <a:schemeClr val="tx1"/>
                </a:solidFill>
                <a:latin typeface="+mn-lt"/>
                <a:ea typeface="+mn-ea"/>
                <a:cs typeface="+mn-cs"/>
              </a:defRPr>
            </a:lvl3pPr>
            <a:lvl4pPr marL="228600" indent="-118872" algn="l" defTabSz="457200" rtl="0" eaLnBrk="1" latinLnBrk="0" hangingPunct="1">
              <a:spcBef>
                <a:spcPts val="0"/>
              </a:spcBef>
              <a:spcAft>
                <a:spcPts val="200"/>
              </a:spcAft>
              <a:buFont typeface="Courier New"/>
              <a:buChar char="o"/>
              <a:defRPr sz="1100" b="0" i="1" kern="1200" baseline="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solidFill>
                  <a:srgbClr val="F27724"/>
                </a:solidFill>
              </a:rPr>
              <a:t>5. </a:t>
            </a:r>
            <a:r>
              <a:rPr lang="en-IN" dirty="0" smtClean="0"/>
              <a:t>Building a Network Effect </a:t>
            </a:r>
            <a:endParaRPr lang="en-US" dirty="0">
              <a:solidFill>
                <a:srgbClr val="F27724"/>
              </a:solidFill>
            </a:endParaRPr>
          </a:p>
        </p:txBody>
      </p:sp>
      <p:sp>
        <p:nvSpPr>
          <p:cNvPr id="7" name="Content Placeholder 2"/>
          <p:cNvSpPr>
            <a:spLocks noGrp="1"/>
          </p:cNvSpPr>
          <p:nvPr>
            <p:ph sz="quarter" idx="14"/>
          </p:nvPr>
        </p:nvSpPr>
        <p:spPr>
          <a:xfrm>
            <a:off x="4657773" y="969098"/>
            <a:ext cx="3794760" cy="3377885"/>
          </a:xfrm>
        </p:spPr>
        <p:txBody>
          <a:bodyPr/>
          <a:lstStyle/>
          <a:p>
            <a:r>
              <a:rPr lang="en-IN" sz="1200" dirty="0"/>
              <a:t>The third and final critical component is, if you are selling through the channel, allowing your channel partners to use </a:t>
            </a:r>
            <a:r>
              <a:rPr lang="en-IN" sz="1200" b="1" dirty="0"/>
              <a:t>web content syndication</a:t>
            </a:r>
            <a:r>
              <a:rPr lang="en-IN" sz="1200" dirty="0"/>
              <a:t> to promote your content via their websites. This can significantly amplify your reach to a significantly wider audience, and will also help you to control and enhance your brand presence, and generate real time leads. </a:t>
            </a:r>
            <a:endParaRPr lang="en-US" sz="1200" dirty="0"/>
          </a:p>
        </p:txBody>
      </p:sp>
      <p:pic>
        <p:nvPicPr>
          <p:cNvPr id="9" name="Picture 8" descr="partner-relationship-management-(prm)-software.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88975" y="488949"/>
            <a:ext cx="3794125" cy="3857617"/>
          </a:xfrm>
          <a:prstGeom prst="rect">
            <a:avLst/>
          </a:prstGeom>
        </p:spPr>
      </p:pic>
    </p:spTree>
    <p:extLst>
      <p:ext uri="{BB962C8B-B14F-4D97-AF65-F5344CB8AC3E}">
        <p14:creationId xmlns:p14="http://schemas.microsoft.com/office/powerpoint/2010/main" val="15266169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657725" y="488958"/>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 Placeholder 1"/>
          <p:cNvSpPr txBox="1">
            <a:spLocks/>
          </p:cNvSpPr>
          <p:nvPr/>
        </p:nvSpPr>
        <p:spPr>
          <a:xfrm>
            <a:off x="688287" y="488958"/>
            <a:ext cx="3794760" cy="388297"/>
          </a:xfrm>
          <a:prstGeom prst="rect">
            <a:avLst/>
          </a:prstGeom>
        </p:spPr>
        <p:txBody>
          <a:bodyPr vert="horz" lIns="0" tIns="0" rIns="0" bIns="0" rtlCol="0">
            <a:noAutofit/>
          </a:bodyPr>
          <a:lstStyle>
            <a:lvl1pPr marL="0" indent="0" algn="l" defTabSz="457200" rtl="0" eaLnBrk="1" latinLnBrk="0" hangingPunct="1">
              <a:spcBef>
                <a:spcPts val="200"/>
              </a:spcBef>
              <a:spcAft>
                <a:spcPts val="800"/>
              </a:spcAft>
              <a:buFontTx/>
              <a:buNone/>
              <a:defRPr sz="2200" b="1" i="0" kern="1200">
                <a:solidFill>
                  <a:schemeClr val="accent4"/>
                </a:solidFill>
                <a:latin typeface="+mn-lt"/>
                <a:ea typeface="+mn-ea"/>
                <a:cs typeface="+mn-cs"/>
              </a:defRPr>
            </a:lvl1pPr>
            <a:lvl2pPr marL="0" indent="0" algn="l" defTabSz="457200" rtl="0" eaLnBrk="1" latinLnBrk="0" hangingPunct="1">
              <a:spcBef>
                <a:spcPts val="0"/>
              </a:spcBef>
              <a:spcAft>
                <a:spcPts val="1000"/>
              </a:spcAft>
              <a:buFontTx/>
              <a:buNone/>
              <a:defRPr sz="1300" kern="1200" baseline="0">
                <a:solidFill>
                  <a:schemeClr val="tx1"/>
                </a:solidFill>
                <a:latin typeface="+mn-lt"/>
                <a:ea typeface="+mn-ea"/>
                <a:cs typeface="+mn-cs"/>
              </a:defRPr>
            </a:lvl2pPr>
            <a:lvl3pPr marL="118872" indent="-118872" algn="l" defTabSz="457200" rtl="0" eaLnBrk="1" latinLnBrk="0" hangingPunct="1">
              <a:spcBef>
                <a:spcPts val="0"/>
              </a:spcBef>
              <a:spcAft>
                <a:spcPts val="200"/>
              </a:spcAft>
              <a:buSzPct val="100000"/>
              <a:buFont typeface="Arial"/>
              <a:buChar char="•"/>
              <a:defRPr sz="1300" kern="1200">
                <a:solidFill>
                  <a:schemeClr val="tx1"/>
                </a:solidFill>
                <a:latin typeface="+mn-lt"/>
                <a:ea typeface="+mn-ea"/>
                <a:cs typeface="+mn-cs"/>
              </a:defRPr>
            </a:lvl3pPr>
            <a:lvl4pPr marL="228600" indent="-118872" algn="l" defTabSz="457200" rtl="0" eaLnBrk="1" latinLnBrk="0" hangingPunct="1">
              <a:spcBef>
                <a:spcPts val="0"/>
              </a:spcBef>
              <a:spcAft>
                <a:spcPts val="200"/>
              </a:spcAft>
              <a:buFont typeface="Courier New"/>
              <a:buChar char="o"/>
              <a:defRPr sz="1100" b="0" i="1" kern="1200" baseline="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solidFill>
                  <a:srgbClr val="F27724"/>
                </a:solidFill>
              </a:rPr>
              <a:t>The Power of Digital Business</a:t>
            </a:r>
            <a:endParaRPr lang="en-US" dirty="0">
              <a:solidFill>
                <a:srgbClr val="F27724"/>
              </a:solidFill>
            </a:endParaRPr>
          </a:p>
        </p:txBody>
      </p:sp>
      <p:sp>
        <p:nvSpPr>
          <p:cNvPr id="7" name="Content Placeholder 3"/>
          <p:cNvSpPr>
            <a:spLocks noGrp="1"/>
          </p:cNvSpPr>
          <p:nvPr>
            <p:ph sz="quarter" idx="15"/>
          </p:nvPr>
        </p:nvSpPr>
        <p:spPr>
          <a:xfrm>
            <a:off x="688287" y="1214167"/>
            <a:ext cx="3794760" cy="3132824"/>
          </a:xfrm>
        </p:spPr>
        <p:txBody>
          <a:bodyPr/>
          <a:lstStyle/>
          <a:p>
            <a:r>
              <a:rPr lang="en-IN" sz="1200" dirty="0"/>
              <a:t>The world is moving inexorably towards a completely digital business experience, both for consumers and business buyers. Your priority today should be to focus on content marketing and web content syndication, both of which will play a critical role in your success as a marketer. If all you do is optimize your site for keywords, without leveraging the power of content syndication, you will leave much of your sales potential unrealized. On the other hand, if you take an integrated approach towards content marketing, leveraging content optimization and web content syndication as well, then you can significantly increase your reach, reduce your advertising cost, and influence your buyers in a positive and holistic way.</a:t>
            </a:r>
          </a:p>
        </p:txBody>
      </p:sp>
      <p:pic>
        <p:nvPicPr>
          <p:cNvPr id="2" name="Picture 1" descr="Digital-business.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657724" y="488957"/>
            <a:ext cx="3794125" cy="3857617"/>
          </a:xfrm>
          <a:prstGeom prst="rect">
            <a:avLst/>
          </a:prstGeom>
        </p:spPr>
      </p:pic>
    </p:spTree>
    <p:extLst>
      <p:ext uri="{BB962C8B-B14F-4D97-AF65-F5344CB8AC3E}">
        <p14:creationId xmlns:p14="http://schemas.microsoft.com/office/powerpoint/2010/main" val="109327425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Text Placeholder 2"/>
          <p:cNvSpPr>
            <a:spLocks noGrp="1"/>
          </p:cNvSpPr>
          <p:nvPr>
            <p:ph type="body" sz="quarter" idx="10"/>
          </p:nvPr>
        </p:nvSpPr>
        <p:spPr/>
        <p:txBody>
          <a:bodyPr/>
          <a:lstStyle/>
          <a:p>
            <a:r>
              <a:rPr lang="en-US" b="1" dirty="0"/>
              <a:t>North American Marketing Operations Center</a:t>
            </a:r>
            <a:br>
              <a:rPr lang="en-US" b="1" dirty="0"/>
            </a:br>
            <a:r>
              <a:rPr lang="en-US" dirty="0"/>
              <a:t>ZINFI Technologies, Inc.</a:t>
            </a:r>
            <a:br>
              <a:rPr lang="en-US" dirty="0"/>
            </a:br>
            <a:r>
              <a:rPr lang="en-US" dirty="0"/>
              <a:t>6200 </a:t>
            </a:r>
            <a:r>
              <a:rPr lang="en-US" dirty="0" err="1"/>
              <a:t>Stoneridge</a:t>
            </a:r>
            <a:r>
              <a:rPr lang="en-US" dirty="0"/>
              <a:t> Mall Road, Suite 300</a:t>
            </a:r>
            <a:br>
              <a:rPr lang="en-US" dirty="0"/>
            </a:br>
            <a:r>
              <a:rPr lang="en-US" dirty="0"/>
              <a:t>Pleasanton, CA 94588</a:t>
            </a:r>
          </a:p>
          <a:p>
            <a:r>
              <a:rPr lang="en-US" b="1" dirty="0">
                <a:solidFill>
                  <a:srgbClr val="00ADFF"/>
                </a:solidFill>
              </a:rPr>
              <a:t>1.866.707.1944</a:t>
            </a:r>
            <a:r>
              <a:rPr lang="en-US" b="1" dirty="0"/>
              <a:t> </a:t>
            </a:r>
            <a:r>
              <a:rPr lang="en-US" dirty="0"/>
              <a:t>or </a:t>
            </a:r>
            <a:r>
              <a:rPr lang="en-US" b="1" dirty="0">
                <a:solidFill>
                  <a:schemeClr val="accent1"/>
                </a:solidFill>
                <a:hlinkClick r:id="rId2"/>
              </a:rPr>
              <a:t>sales.noram@zinfitech.com</a:t>
            </a:r>
            <a:endParaRPr lang="en-US" b="1" dirty="0">
              <a:solidFill>
                <a:schemeClr val="accent1"/>
              </a:solidFill>
            </a:endParaRPr>
          </a:p>
        </p:txBody>
      </p:sp>
    </p:spTree>
    <p:extLst>
      <p:ext uri="{BB962C8B-B14F-4D97-AF65-F5344CB8AC3E}">
        <p14:creationId xmlns:p14="http://schemas.microsoft.com/office/powerpoint/2010/main" val="210342835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zinfi_powerpoint_template">
  <a:themeElements>
    <a:clrScheme name="Zinfi Brand">
      <a:dk1>
        <a:srgbClr val="333333"/>
      </a:dk1>
      <a:lt1>
        <a:sysClr val="window" lastClr="FFFFFF"/>
      </a:lt1>
      <a:dk2>
        <a:srgbClr val="807C78"/>
      </a:dk2>
      <a:lt2>
        <a:srgbClr val="E6E6E6"/>
      </a:lt2>
      <a:accent1>
        <a:srgbClr val="00ADFF"/>
      </a:accent1>
      <a:accent2>
        <a:srgbClr val="962AA6"/>
      </a:accent2>
      <a:accent3>
        <a:srgbClr val="8CA621"/>
      </a:accent3>
      <a:accent4>
        <a:srgbClr val="F27724"/>
      </a:accent4>
      <a:accent5>
        <a:srgbClr val="E84639"/>
      </a:accent5>
      <a:accent6>
        <a:srgbClr val="4D4A48"/>
      </a:accent6>
      <a:hlink>
        <a:srgbClr val="00ADFF"/>
      </a:hlink>
      <a:folHlink>
        <a:srgbClr val="00ADFF"/>
      </a:folHlink>
    </a:clrScheme>
    <a:fontScheme name="Zinfi">
      <a:majorFont>
        <a:latin typeface="Helvetica"/>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Helvetic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zinfi_powerpoint_template.thmx</Template>
  <TotalTime>44476</TotalTime>
  <Words>395</Words>
  <Application>Microsoft Macintosh PowerPoint</Application>
  <PresentationFormat>On-screen Show (16:9)</PresentationFormat>
  <Paragraphs>21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zinfi_powerpoint_template</vt:lpstr>
      <vt:lpstr>Why Web Content Syndication Is Critical for Content Marketing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ZINFI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Bowden</dc:creator>
  <cp:lastModifiedBy>ZINFI Mac</cp:lastModifiedBy>
  <cp:revision>326</cp:revision>
  <cp:lastPrinted>2012-10-17T16:04:59Z</cp:lastPrinted>
  <dcterms:created xsi:type="dcterms:W3CDTF">2012-07-05T17:18:21Z</dcterms:created>
  <dcterms:modified xsi:type="dcterms:W3CDTF">2016-06-08T18:28:34Z</dcterms:modified>
</cp:coreProperties>
</file>