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11"/>
  </p:notesMasterIdLst>
  <p:handoutMasterIdLst>
    <p:handoutMasterId r:id="rId12"/>
  </p:handoutMasterIdLst>
  <p:sldIdLst>
    <p:sldId id="269" r:id="rId2"/>
    <p:sldId id="270" r:id="rId3"/>
    <p:sldId id="274" r:id="rId4"/>
    <p:sldId id="275" r:id="rId5"/>
    <p:sldId id="276" r:id="rId6"/>
    <p:sldId id="277" r:id="rId7"/>
    <p:sldId id="278" r:id="rId8"/>
    <p:sldId id="279" r:id="rId9"/>
    <p:sldId id="268" r:id="rId1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E09581B-3327-AB4E-817C-1FBC10EF2D35}">
          <p14:sldIdLst>
            <p14:sldId id="269"/>
            <p14:sldId id="270"/>
            <p14:sldId id="274"/>
            <p14:sldId id="275"/>
            <p14:sldId id="276"/>
            <p14:sldId id="277"/>
            <p14:sldId id="278"/>
            <p14:sldId id="279"/>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4" autoAdjust="0"/>
    <p:restoredTop sz="94625" autoAdjust="0"/>
  </p:normalViewPr>
  <p:slideViewPr>
    <p:cSldViewPr snapToGrid="0" snapToObjects="1">
      <p:cViewPr varScale="1">
        <p:scale>
          <a:sx n="114" d="100"/>
          <a:sy n="114" d="100"/>
        </p:scale>
        <p:origin x="-1008" y="-104"/>
      </p:cViewPr>
      <p:guideLst>
        <p:guide orient="horz" pos="356"/>
        <p:guide orient="horz" pos="2742"/>
        <p:guide pos="431"/>
        <p:guide pos="5326"/>
        <p:guide pos="2095"/>
        <p:guide pos="3770"/>
        <p:guide pos="2878"/>
        <p:guide pos="1987"/>
        <p:guide pos="3654"/>
      </p:guideLst>
    </p:cSldViewPr>
  </p:slideViewPr>
  <p:outlineViewPr>
    <p:cViewPr>
      <p:scale>
        <a:sx n="33" d="100"/>
        <a:sy n="33" d="100"/>
      </p:scale>
      <p:origin x="0" y="138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E5B362-3621-3C48-86F6-59B2869843EA}" type="datetimeFigureOut">
              <a:rPr lang="en-US" smtClean="0"/>
              <a:t>09/06/16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86CCB45-2132-B648-AD01-F22029B21FED}" type="slidenum">
              <a:rPr lang="en-US" smtClean="0"/>
              <a:t>‹#›</a:t>
            </a:fld>
            <a:endParaRPr lang="en-US"/>
          </a:p>
        </p:txBody>
      </p:sp>
    </p:spTree>
    <p:extLst>
      <p:ext uri="{BB962C8B-B14F-4D97-AF65-F5344CB8AC3E}">
        <p14:creationId xmlns:p14="http://schemas.microsoft.com/office/powerpoint/2010/main" val="1515437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6BCFE6-53E5-DF49-9BE1-2B2B7914296C}" type="datetimeFigureOut">
              <a:rPr lang="en-US" smtClean="0"/>
              <a:t>09/06/16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9EDEDA-5BAF-4C4E-9184-1FBC6E051B29}" type="slidenum">
              <a:rPr lang="en-US" smtClean="0"/>
              <a:t>‹#›</a:t>
            </a:fld>
            <a:endParaRPr lang="en-US"/>
          </a:p>
        </p:txBody>
      </p:sp>
    </p:spTree>
    <p:extLst>
      <p:ext uri="{BB962C8B-B14F-4D97-AF65-F5344CB8AC3E}">
        <p14:creationId xmlns:p14="http://schemas.microsoft.com/office/powerpoint/2010/main" val="14501375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775301"/>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685800" y="2378336"/>
            <a:ext cx="5120640" cy="1314450"/>
          </a:xfrm>
        </p:spPr>
        <p:txBody>
          <a:bodyPr lIns="0" tIns="0" rIns="0" bIns="0">
            <a:noAutofit/>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246190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thirds headline">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799" y="488873"/>
            <a:ext cx="7769226"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June 9,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5" y="946073"/>
            <a:ext cx="7772400" cy="3406852"/>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18593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thirds no headline">
    <p:spTree>
      <p:nvGrpSpPr>
        <p:cNvPr id="1" name=""/>
        <p:cNvGrpSpPr/>
        <p:nvPr/>
      </p:nvGrpSpPr>
      <p:grpSpPr>
        <a:xfrm>
          <a:off x="0" y="0"/>
          <a:ext cx="0" cy="0"/>
          <a:chOff x="0" y="0"/>
          <a:chExt cx="0" cy="0"/>
        </a:xfrm>
      </p:grpSpPr>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June 9,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5" y="576071"/>
            <a:ext cx="7772400" cy="3776472"/>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03598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third 1 third 1 third">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800" y="488873"/>
            <a:ext cx="7769224"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June 9,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7"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quarter" idx="16"/>
          </p:nvPr>
        </p:nvSpPr>
        <p:spPr>
          <a:xfrm>
            <a:off x="3337215"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sz="quarter" idx="18"/>
          </p:nvPr>
        </p:nvSpPr>
        <p:spPr>
          <a:xfrm>
            <a:off x="5986144"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18462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11" name="Picture 10" descr="logo.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332533" y="2423025"/>
            <a:ext cx="1247775" cy="714375"/>
          </a:xfrm>
          <a:prstGeom prst="rect">
            <a:avLst/>
          </a:prstGeom>
        </p:spPr>
      </p:pic>
      <p:sp>
        <p:nvSpPr>
          <p:cNvPr id="12" name="Title 1"/>
          <p:cNvSpPr>
            <a:spLocks noGrp="1"/>
          </p:cNvSpPr>
          <p:nvPr>
            <p:ph type="ctrTitle" hasCustomPrompt="1"/>
          </p:nvPr>
        </p:nvSpPr>
        <p:spPr>
          <a:xfrm>
            <a:off x="685800" y="1143000"/>
            <a:ext cx="7772400" cy="775301"/>
          </a:xfrm>
        </p:spPr>
        <p:txBody>
          <a:bodyPr/>
          <a:lstStyle/>
          <a:p>
            <a:r>
              <a:rPr lang="en-US" dirty="0" smtClean="0"/>
              <a:t>Add a thank you here</a:t>
            </a:r>
            <a:endParaRPr lang="en-US" dirty="0"/>
          </a:p>
        </p:txBody>
      </p:sp>
      <p:sp>
        <p:nvSpPr>
          <p:cNvPr id="14" name="Text Placeholder 13"/>
          <p:cNvSpPr>
            <a:spLocks noGrp="1"/>
          </p:cNvSpPr>
          <p:nvPr>
            <p:ph type="body" sz="quarter" idx="10" hasCustomPrompt="1"/>
          </p:nvPr>
        </p:nvSpPr>
        <p:spPr>
          <a:xfrm>
            <a:off x="4830763" y="2114920"/>
            <a:ext cx="3532187" cy="1162050"/>
          </a:xfrm>
        </p:spPr>
        <p:txBody>
          <a:bodyPr anchor="ctr" anchorCtr="0"/>
          <a:lstStyle>
            <a:lvl1pPr>
              <a:defRPr sz="1200" b="0" baseline="0">
                <a:solidFill>
                  <a:schemeClr val="tx2"/>
                </a:solidFill>
              </a:defRPr>
            </a:lvl1pPr>
          </a:lstStyle>
          <a:p>
            <a:pPr lvl="0"/>
            <a:r>
              <a:rPr lang="en-US" dirty="0" smtClean="0"/>
              <a:t>Add local address and contact info</a:t>
            </a:r>
          </a:p>
        </p:txBody>
      </p:sp>
      <p:sp>
        <p:nvSpPr>
          <p:cNvPr id="15" name="TextBox 14"/>
          <p:cNvSpPr txBox="1"/>
          <p:nvPr userDrawn="1"/>
        </p:nvSpPr>
        <p:spPr>
          <a:xfrm>
            <a:off x="1984375" y="4667647"/>
            <a:ext cx="5175250" cy="307777"/>
          </a:xfrm>
          <a:prstGeom prst="rect">
            <a:avLst/>
          </a:prstGeom>
          <a:noFill/>
        </p:spPr>
        <p:txBody>
          <a:bodyPr wrap="square" lIns="0" tIns="0" rIns="0" bIns="0" rtlCol="0">
            <a:noAutofit/>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00" dirty="0" smtClean="0">
                <a:solidFill>
                  <a:schemeClr val="tx2"/>
                </a:solidFill>
              </a:rPr>
              <a:t>© ZINFI Technologies Inc. All Rights Reserved.</a:t>
            </a:r>
            <a:endParaRPr lang="en-US" sz="1000" dirty="0">
              <a:solidFill>
                <a:schemeClr val="tx2"/>
              </a:solidFill>
            </a:endParaRPr>
          </a:p>
        </p:txBody>
      </p:sp>
      <p:pic>
        <p:nvPicPr>
          <p:cNvPr id="2" name="Picture 1" descr="tag_line.gif"/>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830763" y="3354093"/>
            <a:ext cx="2095500" cy="176213"/>
          </a:xfrm>
          <a:prstGeom prst="rect">
            <a:avLst/>
          </a:prstGeom>
        </p:spPr>
      </p:pic>
    </p:spTree>
    <p:extLst>
      <p:ext uri="{BB962C8B-B14F-4D97-AF65-F5344CB8AC3E}">
        <p14:creationId xmlns:p14="http://schemas.microsoft.com/office/powerpoint/2010/main" val="2753918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7" name="Text Placeholder 6"/>
          <p:cNvSpPr>
            <a:spLocks noGrp="1"/>
          </p:cNvSpPr>
          <p:nvPr>
            <p:ph type="body" sz="quarter" idx="10" hasCustomPrompt="1"/>
          </p:nvPr>
        </p:nvSpPr>
        <p:spPr>
          <a:xfrm>
            <a:off x="722312" y="2743200"/>
            <a:ext cx="7772400" cy="1181844"/>
          </a:xfrm>
        </p:spPr>
        <p:txBody>
          <a:bodyPr/>
          <a:lstStyle>
            <a:lvl1pPr>
              <a:spcAft>
                <a:spcPts val="0"/>
              </a:spcAft>
              <a:defRPr sz="3000" b="0" cap="all" baseline="0"/>
            </a:lvl1pPr>
            <a:lvl2pPr>
              <a:defRPr sz="2000" b="1" baseline="0">
                <a:solidFill>
                  <a:schemeClr val="tx2"/>
                </a:solidFill>
              </a:defRPr>
            </a:lvl2pPr>
          </a:lstStyle>
          <a:p>
            <a:pPr lvl="0"/>
            <a:r>
              <a:rPr lang="en-US" dirty="0" smtClean="0"/>
              <a:t>edit section headline</a:t>
            </a:r>
          </a:p>
          <a:p>
            <a:pPr lvl="1"/>
            <a:r>
              <a:rPr lang="en-US" dirty="0" smtClean="0"/>
              <a:t>Edit Section subhead</a:t>
            </a:r>
          </a:p>
        </p:txBody>
      </p:sp>
    </p:spTree>
    <p:extLst>
      <p:ext uri="{BB962C8B-B14F-4D97-AF65-F5344CB8AC3E}">
        <p14:creationId xmlns:p14="http://schemas.microsoft.com/office/powerpoint/2010/main" val="2947303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column centered">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2011680" y="488287"/>
            <a:ext cx="5120640" cy="388297"/>
          </a:xfrm>
        </p:spPr>
        <p:txBody>
          <a:bodyPr/>
          <a:lstStyle>
            <a:lvl2pPr>
              <a:defRPr baseline="0"/>
            </a:lvl2pPr>
            <a:lvl4pPr>
              <a:defRPr baseline="0"/>
            </a:lvl4pPr>
          </a:lstStyle>
          <a:p>
            <a:pPr lvl="0"/>
            <a:r>
              <a:rPr lang="en-US" dirty="0" smtClean="0"/>
              <a:t>Page Title</a:t>
            </a:r>
          </a:p>
        </p:txBody>
      </p:sp>
      <p:sp>
        <p:nvSpPr>
          <p:cNvPr id="3" name="Content Placeholder 2"/>
          <p:cNvSpPr>
            <a:spLocks noGrp="1"/>
          </p:cNvSpPr>
          <p:nvPr>
            <p:ph sz="quarter" idx="13"/>
          </p:nvPr>
        </p:nvSpPr>
        <p:spPr>
          <a:xfrm>
            <a:off x="2011681" y="945485"/>
            <a:ext cx="5120639" cy="3392424"/>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10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6" name="Picture 5"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7" name="TextBox 6"/>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ZINFI Technologies Inc. All Rights Reserved</a:t>
            </a:r>
            <a:endParaRPr lang="en-US" sz="1000" dirty="0">
              <a:solidFill>
                <a:schemeClr val="tx2"/>
              </a:solidFill>
            </a:endParaRPr>
          </a:p>
        </p:txBody>
      </p:sp>
    </p:spTree>
    <p:extLst>
      <p:ext uri="{BB962C8B-B14F-4D97-AF65-F5344CB8AC3E}">
        <p14:creationId xmlns:p14="http://schemas.microsoft.com/office/powerpoint/2010/main" val="1707343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hird 2 thirds">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799" y="488873"/>
            <a:ext cx="7766735"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ZINFI Technologies Inc. All Rights Reserved</a:t>
            </a:r>
            <a:endParaRPr lang="en-US" sz="1000" dirty="0">
              <a:solidFill>
                <a:schemeClr val="tx2"/>
              </a:solidFill>
            </a:endParaRPr>
          </a:p>
        </p:txBody>
      </p:sp>
      <p:sp>
        <p:nvSpPr>
          <p:cNvPr id="3" name="Content Placeholder 2"/>
          <p:cNvSpPr>
            <a:spLocks noGrp="1"/>
          </p:cNvSpPr>
          <p:nvPr>
            <p:ph sz="quarter" idx="13"/>
          </p:nvPr>
        </p:nvSpPr>
        <p:spPr>
          <a:xfrm>
            <a:off x="3331896" y="946073"/>
            <a:ext cx="5120639"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quarter" idx="14"/>
          </p:nvPr>
        </p:nvSpPr>
        <p:spPr>
          <a:xfrm>
            <a:off x="688287"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93384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third 2 thirds alt">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800" y="488873"/>
            <a:ext cx="2471368"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ZINFI Technologies Inc. All Rights Reserved</a:t>
            </a:r>
            <a:endParaRPr lang="en-US" sz="1000" dirty="0">
              <a:solidFill>
                <a:schemeClr val="tx2"/>
              </a:solidFill>
            </a:endParaRPr>
          </a:p>
        </p:txBody>
      </p:sp>
      <p:sp>
        <p:nvSpPr>
          <p:cNvPr id="3" name="Content Placeholder 2"/>
          <p:cNvSpPr>
            <a:spLocks noGrp="1"/>
          </p:cNvSpPr>
          <p:nvPr>
            <p:ph sz="quarter" idx="13"/>
          </p:nvPr>
        </p:nvSpPr>
        <p:spPr>
          <a:xfrm>
            <a:off x="3331896" y="562357"/>
            <a:ext cx="5120639" cy="3790568"/>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quarter" idx="14"/>
          </p:nvPr>
        </p:nvSpPr>
        <p:spPr>
          <a:xfrm>
            <a:off x="688287" y="946073"/>
            <a:ext cx="2468880" cy="3406852"/>
          </a:xfrm>
        </p:spPr>
        <p:txBody>
          <a:bodyPr/>
          <a:lstStyle>
            <a:lvl1pPr>
              <a:spcBef>
                <a:spcPts val="400"/>
              </a:spcBef>
              <a:spcAft>
                <a:spcPts val="400"/>
              </a:spcAft>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59408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risty's slide">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800" y="488873"/>
            <a:ext cx="2471368"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June 9,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3" name="Content Placeholder 2"/>
          <p:cNvSpPr>
            <a:spLocks noGrp="1"/>
          </p:cNvSpPr>
          <p:nvPr>
            <p:ph sz="quarter" idx="13"/>
          </p:nvPr>
        </p:nvSpPr>
        <p:spPr>
          <a:xfrm>
            <a:off x="3331896" y="562357"/>
            <a:ext cx="5120639" cy="3790568"/>
          </a:xfrm>
        </p:spPr>
        <p:txBody>
          <a:bodyPr/>
          <a:lstStyle>
            <a:lvl1pPr marL="118872" indent="-118872">
              <a:spcBef>
                <a:spcPts val="0"/>
              </a:spcBef>
              <a:spcAft>
                <a:spcPts val="400"/>
              </a:spcAft>
              <a:buFont typeface="Arial"/>
              <a:buChar char="•"/>
              <a:defRPr lang="en-US" sz="1300" b="0" i="0" kern="1200" dirty="0" smtClean="0">
                <a:solidFill>
                  <a:schemeClr val="tx1"/>
                </a:solidFill>
                <a:latin typeface="+mn-lt"/>
                <a:ea typeface="+mn-ea"/>
                <a:cs typeface="+mn-cs"/>
              </a:defRPr>
            </a:lvl1pPr>
            <a:lvl2pPr marL="0" indent="0">
              <a:spcBef>
                <a:spcPts val="400"/>
              </a:spcBef>
              <a:spcAft>
                <a:spcPts val="400"/>
              </a:spcAft>
              <a:buFontTx/>
              <a:buNone/>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quarter" idx="14"/>
          </p:nvPr>
        </p:nvSpPr>
        <p:spPr>
          <a:xfrm>
            <a:off x="688287" y="946073"/>
            <a:ext cx="2468880" cy="2286000"/>
          </a:xfrm>
        </p:spPr>
        <p:txBody>
          <a:bodyPr/>
          <a:lstStyle>
            <a:lvl1pPr marL="118872" indent="-118872">
              <a:spcBef>
                <a:spcPts val="0"/>
              </a:spcBef>
              <a:spcAft>
                <a:spcPts val="400"/>
              </a:spcAft>
              <a:buFont typeface="Arial"/>
              <a:buChar char="•"/>
              <a:defRPr lang="en-US" sz="1300" b="0" i="0" kern="1200" dirty="0" smtClean="0">
                <a:solidFill>
                  <a:schemeClr val="tx1"/>
                </a:solidFill>
                <a:latin typeface="+mn-lt"/>
                <a:ea typeface="+mn-ea"/>
                <a:cs typeface="+mn-cs"/>
              </a:defRPr>
            </a:lvl1pPr>
            <a:lvl2pPr marL="0" indent="0">
              <a:spcBef>
                <a:spcPts val="400"/>
              </a:spcBef>
              <a:spcAft>
                <a:spcPts val="400"/>
              </a:spcAft>
              <a:buFontTx/>
              <a:buNone/>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sz="quarter" idx="15"/>
          </p:nvPr>
        </p:nvSpPr>
        <p:spPr>
          <a:xfrm>
            <a:off x="688287" y="3414953"/>
            <a:ext cx="2468880" cy="937972"/>
          </a:xfrm>
        </p:spPr>
        <p:txBody>
          <a:bodyPr/>
          <a:lstStyle>
            <a:lvl1pPr marL="0" indent="0">
              <a:spcBef>
                <a:spcPts val="0"/>
              </a:spcBef>
              <a:spcAft>
                <a:spcPts val="400"/>
              </a:spcAft>
              <a:buFontTx/>
              <a:buNone/>
              <a:defRPr sz="1500" b="0" i="1">
                <a:solidFill>
                  <a:schemeClr val="accent4"/>
                </a:solidFill>
              </a:defRPr>
            </a:lvl1pPr>
            <a:lvl2pPr marL="0" indent="0">
              <a:spcBef>
                <a:spcPts val="400"/>
              </a:spcBef>
              <a:spcAft>
                <a:spcPts val="400"/>
              </a:spcAft>
              <a:buFontTx/>
              <a:buNone/>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4" name="Straight Connector 3"/>
          <p:cNvCxnSpPr/>
          <p:nvPr userDrawn="1"/>
        </p:nvCxnSpPr>
        <p:spPr>
          <a:xfrm>
            <a:off x="685800" y="3335046"/>
            <a:ext cx="2471368" cy="0"/>
          </a:xfrm>
          <a:prstGeom prst="line">
            <a:avLst/>
          </a:prstGeom>
          <a:ln w="6350" cmpd="sng">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89328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thirds 1 thirds">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799" y="488873"/>
            <a:ext cx="5114926"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200" y="4709185"/>
            <a:ext cx="6444940"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a:t>
            </a:r>
            <a:fld id="{02160924-FF41-0244-925F-AD9E18600A6D}" type="datetime4">
              <a:rPr lang="en-US" sz="1000" smtClean="0">
                <a:solidFill>
                  <a:schemeClr val="tx1">
                    <a:lumMod val="50000"/>
                    <a:lumOff val="50000"/>
                  </a:schemeClr>
                </a:solidFill>
                <a:latin typeface="+mn-lt"/>
                <a:cs typeface="Helvetica"/>
              </a:rPr>
              <a:pPr marL="0" marR="0" indent="0" algn="l" defTabSz="457200" rtl="0" eaLnBrk="1" fontAlgn="auto" latinLnBrk="0" hangingPunct="1">
                <a:lnSpc>
                  <a:spcPct val="100000"/>
                </a:lnSpc>
                <a:spcBef>
                  <a:spcPts val="0"/>
                </a:spcBef>
                <a:spcAft>
                  <a:spcPts val="0"/>
                </a:spcAft>
                <a:buClrTx/>
                <a:buSzTx/>
                <a:buFontTx/>
                <a:buNone/>
                <a:tabLst/>
                <a:defRPr/>
              </a:pPr>
              <a:t>June 9, 2016</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3" name="Content Placeholder 2"/>
          <p:cNvSpPr>
            <a:spLocks noGrp="1"/>
          </p:cNvSpPr>
          <p:nvPr>
            <p:ph sz="quarter" idx="13"/>
          </p:nvPr>
        </p:nvSpPr>
        <p:spPr>
          <a:xfrm>
            <a:off x="5984875" y="562357"/>
            <a:ext cx="2467660" cy="3790568"/>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quarter" idx="14"/>
          </p:nvPr>
        </p:nvSpPr>
        <p:spPr>
          <a:xfrm>
            <a:off x="688286" y="946073"/>
            <a:ext cx="5112439" cy="3406852"/>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0780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799" y="488958"/>
            <a:ext cx="7766735"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199" y="4709185"/>
            <a:ext cx="6557701"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7" y="946158"/>
            <a:ext cx="3794760" cy="3400833"/>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quarter" idx="15"/>
          </p:nvPr>
        </p:nvSpPr>
        <p:spPr>
          <a:xfrm>
            <a:off x="4657774" y="946158"/>
            <a:ext cx="3794760" cy="3400833"/>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48544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s alt">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800" y="488958"/>
            <a:ext cx="3797248"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199" y="4709185"/>
            <a:ext cx="6557701"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2014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7" y="946158"/>
            <a:ext cx="3794760" cy="3400833"/>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quarter" idx="15"/>
          </p:nvPr>
        </p:nvSpPr>
        <p:spPr>
          <a:xfrm>
            <a:off x="4657774" y="559216"/>
            <a:ext cx="3794760" cy="3787775"/>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50072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685800"/>
            <a:ext cx="7772400" cy="857250"/>
          </a:xfrm>
          <a:prstGeom prst="rect">
            <a:avLst/>
          </a:prstGeom>
        </p:spPr>
        <p:txBody>
          <a:bodyPr vert="horz" lIns="0" tIns="0" rIns="0" bIns="0" rtlCol="0" anchor="t"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543049"/>
            <a:ext cx="7772400" cy="3051573"/>
          </a:xfrm>
          <a:prstGeom prst="rect">
            <a:avLst/>
          </a:prstGeom>
        </p:spPr>
        <p:txBody>
          <a:bodyPr vert="horz" lIns="0" tIns="0" rIns="0" bIns="0" rtlCol="0">
            <a:noAutofit/>
          </a:bodyPr>
          <a:lstStyle/>
          <a:p>
            <a:pPr lvl="0"/>
            <a:r>
              <a:rPr lang="en-US" dirty="0" smtClean="0"/>
              <a:t>Sub Head</a:t>
            </a:r>
          </a:p>
          <a:p>
            <a:pPr lvl="1"/>
            <a:r>
              <a:rPr lang="en-US" dirty="0" smtClean="0"/>
              <a:t>Body Copy</a:t>
            </a:r>
          </a:p>
          <a:p>
            <a:pPr lvl="2"/>
            <a:r>
              <a:rPr lang="en-US" dirty="0" smtClean="0"/>
              <a:t>bullets</a:t>
            </a:r>
          </a:p>
          <a:p>
            <a:pPr lvl="3"/>
            <a:r>
              <a:rPr lang="en-US" dirty="0" smtClean="0"/>
              <a:t>Secondary Bullet, use sparingly or not at all</a:t>
            </a:r>
          </a:p>
        </p:txBody>
      </p:sp>
    </p:spTree>
    <p:extLst>
      <p:ext uri="{BB962C8B-B14F-4D97-AF65-F5344CB8AC3E}">
        <p14:creationId xmlns:p14="http://schemas.microsoft.com/office/powerpoint/2010/main" val="1889195301"/>
      </p:ext>
    </p:extLst>
  </p:cSld>
  <p:clrMap bg1="lt1" tx1="dk1" bg2="lt2" tx2="dk2" accent1="accent1" accent2="accent2" accent3="accent3" accent4="accent4" accent5="accent5" accent6="accent6" hlink="hlink" folHlink="folHlink"/>
  <p:sldLayoutIdLst>
    <p:sldLayoutId id="2147483733" r:id="rId1"/>
    <p:sldLayoutId id="2147483753" r:id="rId2"/>
    <p:sldLayoutId id="2147483755" r:id="rId3"/>
    <p:sldLayoutId id="2147483744" r:id="rId4"/>
    <p:sldLayoutId id="2147483756" r:id="rId5"/>
    <p:sldLayoutId id="2147483757" r:id="rId6"/>
    <p:sldLayoutId id="2147483758" r:id="rId7"/>
    <p:sldLayoutId id="2147483754" r:id="rId8"/>
    <p:sldLayoutId id="2147483762" r:id="rId9"/>
    <p:sldLayoutId id="2147483759" r:id="rId10"/>
    <p:sldLayoutId id="2147483761" r:id="rId11"/>
    <p:sldLayoutId id="2147483760" r:id="rId12"/>
    <p:sldLayoutId id="2147483751" r:id="rId13"/>
  </p:sldLayoutIdLst>
  <p:timing>
    <p:tnLst>
      <p:par>
        <p:cTn xmlns:p14="http://schemas.microsoft.com/office/powerpoint/2010/main" id="1" dur="indefinite" restart="never" nodeType="tmRoot"/>
      </p:par>
    </p:tnLst>
  </p:timing>
  <p:txStyles>
    <p:titleStyle>
      <a:lvl1pPr algn="l" defTabSz="457200" rtl="0" eaLnBrk="1" latinLnBrk="0" hangingPunct="1">
        <a:spcBef>
          <a:spcPct val="0"/>
        </a:spcBef>
        <a:buNone/>
        <a:defRPr sz="4400" kern="1200">
          <a:solidFill>
            <a:schemeClr val="accent1"/>
          </a:solidFill>
          <a:latin typeface="Helvetica"/>
          <a:ea typeface="+mj-ea"/>
          <a:cs typeface="Helvetica"/>
        </a:defRPr>
      </a:lvl1pPr>
    </p:titleStyle>
    <p:bodyStyle>
      <a:lvl1pPr marL="0" indent="0" algn="l" defTabSz="457200" rtl="0" eaLnBrk="1" latinLnBrk="0" hangingPunct="1">
        <a:spcBef>
          <a:spcPts val="200"/>
        </a:spcBef>
        <a:spcAft>
          <a:spcPts val="800"/>
        </a:spcAft>
        <a:buFontTx/>
        <a:buNone/>
        <a:defRPr sz="2200" b="1" i="0" kern="1200">
          <a:solidFill>
            <a:schemeClr val="accent4"/>
          </a:solidFill>
          <a:latin typeface="+mn-lt"/>
          <a:ea typeface="+mn-ea"/>
          <a:cs typeface="+mn-cs"/>
        </a:defRPr>
      </a:lvl1pPr>
      <a:lvl2pPr marL="0" indent="0" algn="l" defTabSz="457200" rtl="0" eaLnBrk="1" latinLnBrk="0" hangingPunct="1">
        <a:spcBef>
          <a:spcPts val="0"/>
        </a:spcBef>
        <a:spcAft>
          <a:spcPts val="1000"/>
        </a:spcAft>
        <a:buFontTx/>
        <a:buNone/>
        <a:defRPr sz="1300" kern="1200" baseline="0">
          <a:solidFill>
            <a:schemeClr val="tx1"/>
          </a:solidFill>
          <a:latin typeface="+mn-lt"/>
          <a:ea typeface="+mn-ea"/>
          <a:cs typeface="+mn-cs"/>
        </a:defRPr>
      </a:lvl2pPr>
      <a:lvl3pPr marL="118872" indent="-118872" algn="l" defTabSz="457200" rtl="0" eaLnBrk="1" latinLnBrk="0" hangingPunct="1">
        <a:spcBef>
          <a:spcPts val="0"/>
        </a:spcBef>
        <a:spcAft>
          <a:spcPts val="200"/>
        </a:spcAft>
        <a:buSzPct val="100000"/>
        <a:buFont typeface="Arial"/>
        <a:buChar char="•"/>
        <a:defRPr sz="1300" kern="1200">
          <a:solidFill>
            <a:schemeClr val="tx1"/>
          </a:solidFill>
          <a:latin typeface="+mn-lt"/>
          <a:ea typeface="+mn-ea"/>
          <a:cs typeface="+mn-cs"/>
        </a:defRPr>
      </a:lvl3pPr>
      <a:lvl4pPr marL="228600" indent="-118872" algn="l" defTabSz="457200" rtl="0" eaLnBrk="1" latinLnBrk="0" hangingPunct="1">
        <a:spcBef>
          <a:spcPts val="0"/>
        </a:spcBef>
        <a:spcAft>
          <a:spcPts val="200"/>
        </a:spcAft>
        <a:buFont typeface="Courier New"/>
        <a:buChar char="o"/>
        <a:defRPr sz="1100" b="0" i="1" kern="1200" baseline="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mailto:sales.noram@zinfitech.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54232" y="703964"/>
            <a:ext cx="2609393" cy="2875663"/>
          </a:xfrm>
        </p:spPr>
        <p:txBody>
          <a:bodyPr anchor="ctr"/>
          <a:lstStyle/>
          <a:p>
            <a:r>
              <a:rPr lang="en-IN" sz="2400" dirty="0"/>
              <a:t>5 Not-to-be Missed Opportunities for Growing Customer Revenues</a:t>
            </a:r>
          </a:p>
        </p:txBody>
      </p:sp>
      <p:pic>
        <p:nvPicPr>
          <p:cNvPr id="9" name="Picture 8" descr="zinfi_logo_rgb.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966046" y="3404457"/>
            <a:ext cx="900569" cy="486795"/>
          </a:xfrm>
          <a:prstGeom prst="rect">
            <a:avLst/>
          </a:prstGeom>
        </p:spPr>
      </p:pic>
      <p:sp>
        <p:nvSpPr>
          <p:cNvPr id="6" name="Rectangle 5"/>
          <p:cNvSpPr/>
          <p:nvPr/>
        </p:nvSpPr>
        <p:spPr>
          <a:xfrm>
            <a:off x="688975" y="561976"/>
            <a:ext cx="5111750" cy="37909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Installed-Base-Selling.jp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88975" y="521380"/>
            <a:ext cx="5111750" cy="3831546"/>
          </a:xfrm>
          <a:prstGeom prst="rect">
            <a:avLst/>
          </a:prstGeom>
        </p:spPr>
      </p:pic>
    </p:spTree>
    <p:extLst>
      <p:ext uri="{BB962C8B-B14F-4D97-AF65-F5344CB8AC3E}">
        <p14:creationId xmlns:p14="http://schemas.microsoft.com/office/powerpoint/2010/main" val="22913186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57725" y="488958"/>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quarter" idx="11"/>
          </p:nvPr>
        </p:nvSpPr>
        <p:spPr>
          <a:xfrm>
            <a:off x="685799" y="488958"/>
            <a:ext cx="4160549" cy="388297"/>
          </a:xfrm>
        </p:spPr>
        <p:txBody>
          <a:bodyPr/>
          <a:lstStyle/>
          <a:p>
            <a:r>
              <a:rPr lang="en-US" sz="2000" dirty="0" smtClean="0"/>
              <a:t>The Secret of Growing Revenue</a:t>
            </a:r>
            <a:endParaRPr lang="en-US" sz="2000" dirty="0"/>
          </a:p>
        </p:txBody>
      </p:sp>
      <p:sp>
        <p:nvSpPr>
          <p:cNvPr id="10" name="Content Placeholder 9"/>
          <p:cNvSpPr>
            <a:spLocks noGrp="1"/>
          </p:cNvSpPr>
          <p:nvPr>
            <p:ph sz="quarter" idx="14"/>
          </p:nvPr>
        </p:nvSpPr>
        <p:spPr>
          <a:xfrm>
            <a:off x="688287" y="877255"/>
            <a:ext cx="3794760" cy="3469736"/>
          </a:xfrm>
        </p:spPr>
        <p:txBody>
          <a:bodyPr/>
          <a:lstStyle/>
          <a:p>
            <a:r>
              <a:rPr lang="en-IN" sz="1200" dirty="0"/>
              <a:t>Growing revenue is a top priority for most B2B IT solutions providers. New customer acquisition is one way of accomplishing this, but we all know that winning new accounts in today’s hyper competitive IT market is really hard. So what else can drive this growth? The simple answer is: taking better care of existing customers. I know it sounds obvious, but the reality is, very few IT solutions providers have client management resources that are focused on growing existing relationships and do a good job with </a:t>
            </a:r>
            <a:r>
              <a:rPr lang="en-IN" sz="1200" b="1" dirty="0"/>
              <a:t>installed base selling</a:t>
            </a:r>
            <a:r>
              <a:rPr lang="en-IN" sz="1200" dirty="0" smtClean="0"/>
              <a:t>.</a:t>
            </a:r>
          </a:p>
          <a:p>
            <a:r>
              <a:rPr lang="en-IN" sz="1200" dirty="0"/>
              <a:t>In our work with IT resellers we see a consistent set of characteristics among those who are successful and are capable of growing revenue. Here is a brief summary of what we believe to be the ‘success DNA’ of solution providers who have successfully grown their revenue through installed base selling</a:t>
            </a:r>
            <a:r>
              <a:rPr lang="en-IN" sz="1200" dirty="0" smtClean="0"/>
              <a:t>.</a:t>
            </a:r>
            <a:endParaRPr lang="en-IN" sz="1200" dirty="0"/>
          </a:p>
        </p:txBody>
      </p:sp>
      <p:pic>
        <p:nvPicPr>
          <p:cNvPr id="2" name="Picture 1" descr="Lead-nurturing.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57725" y="495865"/>
            <a:ext cx="3794125" cy="3850710"/>
          </a:xfrm>
          <a:prstGeom prst="rect">
            <a:avLst/>
          </a:prstGeom>
        </p:spPr>
      </p:pic>
    </p:spTree>
    <p:extLst>
      <p:ext uri="{BB962C8B-B14F-4D97-AF65-F5344CB8AC3E}">
        <p14:creationId xmlns:p14="http://schemas.microsoft.com/office/powerpoint/2010/main" val="12092620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8975" y="488950"/>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 Placeholder 1"/>
          <p:cNvSpPr>
            <a:spLocks noGrp="1"/>
          </p:cNvSpPr>
          <p:nvPr>
            <p:ph type="body" sz="quarter" idx="11"/>
          </p:nvPr>
        </p:nvSpPr>
        <p:spPr>
          <a:xfrm>
            <a:off x="4657774" y="488958"/>
            <a:ext cx="3794760" cy="388297"/>
          </a:xfrm>
        </p:spPr>
        <p:txBody>
          <a:bodyPr/>
          <a:lstStyle/>
          <a:p>
            <a:r>
              <a:rPr lang="en-US" dirty="0">
                <a:solidFill>
                  <a:srgbClr val="F27724"/>
                </a:solidFill>
              </a:rPr>
              <a:t>1</a:t>
            </a:r>
            <a:r>
              <a:rPr lang="en-US" dirty="0" smtClean="0">
                <a:solidFill>
                  <a:srgbClr val="F27724"/>
                </a:solidFill>
              </a:rPr>
              <a:t>. </a:t>
            </a:r>
            <a:r>
              <a:rPr lang="en-IN" dirty="0"/>
              <a:t>Focus on </a:t>
            </a:r>
            <a:r>
              <a:rPr lang="en-IN" dirty="0" smtClean="0"/>
              <a:t>Quality </a:t>
            </a:r>
            <a:r>
              <a:rPr lang="en-IN" dirty="0"/>
              <a:t>of </a:t>
            </a:r>
            <a:r>
              <a:rPr lang="en-IN" dirty="0" smtClean="0"/>
              <a:t>Service</a:t>
            </a:r>
            <a:r>
              <a:rPr lang="en-US" dirty="0" smtClean="0">
                <a:solidFill>
                  <a:srgbClr val="F27724"/>
                </a:solidFill>
              </a:rPr>
              <a:t> </a:t>
            </a:r>
            <a:endParaRPr lang="en-US" dirty="0">
              <a:solidFill>
                <a:srgbClr val="F27724"/>
              </a:solidFill>
            </a:endParaRPr>
          </a:p>
          <a:p>
            <a:endParaRPr lang="en-US" dirty="0"/>
          </a:p>
        </p:txBody>
      </p:sp>
      <p:sp>
        <p:nvSpPr>
          <p:cNvPr id="4" name="Content Placeholder 3"/>
          <p:cNvSpPr>
            <a:spLocks noGrp="1"/>
          </p:cNvSpPr>
          <p:nvPr>
            <p:ph sz="quarter" idx="15"/>
          </p:nvPr>
        </p:nvSpPr>
        <p:spPr>
          <a:xfrm>
            <a:off x="4657774" y="1281002"/>
            <a:ext cx="3794760" cy="3065989"/>
          </a:xfrm>
        </p:spPr>
        <p:txBody>
          <a:bodyPr/>
          <a:lstStyle/>
          <a:p>
            <a:r>
              <a:rPr lang="en-IN" sz="1200" dirty="0"/>
              <a:t>IT is not a hit and run business. The days of shipping a product and going dark until the next time the customer needs something are gone. Even – or especially – for small to mid-sized IT solution providers, it’s important to put some energy towards building a technical team that is highly focused, trained and certified and able to solve problems. The quality of the service resources you provide to your customers will drive the ongoing relationship, so hiring resources on the cheap or economizing on training and certifications is not a long-term strategy: eventually, it always backfires. Investing in competent technical resources, and paying good market rates is a winning formula for </a:t>
            </a:r>
            <a:r>
              <a:rPr lang="en-IN" sz="1200" b="1" dirty="0"/>
              <a:t>installed base selling</a:t>
            </a:r>
            <a:r>
              <a:rPr lang="en-IN" sz="1200" dirty="0"/>
              <a:t>.</a:t>
            </a:r>
            <a:r>
              <a:rPr lang="en-IN" sz="1200" dirty="0"/>
              <a:t> </a:t>
            </a:r>
            <a:endParaRPr lang="en-US" sz="1200" dirty="0"/>
          </a:p>
        </p:txBody>
      </p:sp>
      <p:pic>
        <p:nvPicPr>
          <p:cNvPr id="6" name="Picture 5" descr="Quality-of-Service.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88976" y="488958"/>
            <a:ext cx="3794124" cy="3857609"/>
          </a:xfrm>
          <a:prstGeom prst="rect">
            <a:avLst/>
          </a:prstGeom>
        </p:spPr>
      </p:pic>
    </p:spTree>
    <p:extLst>
      <p:ext uri="{BB962C8B-B14F-4D97-AF65-F5344CB8AC3E}">
        <p14:creationId xmlns:p14="http://schemas.microsoft.com/office/powerpoint/2010/main" val="6740707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85800" y="488958"/>
            <a:ext cx="3797248" cy="388297"/>
          </a:xfrm>
        </p:spPr>
        <p:txBody>
          <a:bodyPr/>
          <a:lstStyle/>
          <a:p>
            <a:r>
              <a:rPr lang="en-US" dirty="0">
                <a:solidFill>
                  <a:srgbClr val="F27724"/>
                </a:solidFill>
              </a:rPr>
              <a:t>2. </a:t>
            </a:r>
            <a:r>
              <a:rPr lang="en-IN" dirty="0"/>
              <a:t>Understand the </a:t>
            </a:r>
            <a:r>
              <a:rPr lang="en-IN" dirty="0"/>
              <a:t>B</a:t>
            </a:r>
            <a:r>
              <a:rPr lang="en-IN" dirty="0" smtClean="0"/>
              <a:t>usiness </a:t>
            </a:r>
            <a:r>
              <a:rPr lang="en-IN" dirty="0"/>
              <a:t>S</a:t>
            </a:r>
            <a:r>
              <a:rPr lang="en-IN" dirty="0" smtClean="0"/>
              <a:t>cenario</a:t>
            </a:r>
            <a:endParaRPr lang="en-US" dirty="0">
              <a:solidFill>
                <a:srgbClr val="F27724"/>
              </a:solidFill>
            </a:endParaRPr>
          </a:p>
        </p:txBody>
      </p:sp>
      <p:sp>
        <p:nvSpPr>
          <p:cNvPr id="3" name="Content Placeholder 2"/>
          <p:cNvSpPr>
            <a:spLocks noGrp="1"/>
          </p:cNvSpPr>
          <p:nvPr>
            <p:ph sz="quarter" idx="14"/>
          </p:nvPr>
        </p:nvSpPr>
        <p:spPr>
          <a:xfrm>
            <a:off x="688287" y="1225306"/>
            <a:ext cx="3794760" cy="3121685"/>
          </a:xfrm>
        </p:spPr>
        <p:txBody>
          <a:bodyPr/>
          <a:lstStyle/>
          <a:p>
            <a:r>
              <a:rPr lang="en-IN" sz="1200" dirty="0"/>
              <a:t>Whether you are selling a server as a transactional product or a SaaS application, it is very important to understand your customers’ overall business, their IT pain points and the usage pattern of their current solutions. The goal for </a:t>
            </a:r>
            <a:r>
              <a:rPr lang="en-IN" sz="1200" b="1" dirty="0"/>
              <a:t>installed base selling</a:t>
            </a:r>
            <a:r>
              <a:rPr lang="en-IN" sz="1200" dirty="0"/>
              <a:t> is not to sell something at any cost: it is to understand customers’ business goals so that you can recommend a set of solutions that will truly help them. Many IT solution providers claim they are trusted advisors, but to advise wisely you need to know your client well.</a:t>
            </a:r>
            <a:r>
              <a:rPr lang="en-IN" sz="1200" dirty="0"/>
              <a:t> </a:t>
            </a:r>
            <a:endParaRPr lang="en-US" sz="1200" dirty="0"/>
          </a:p>
        </p:txBody>
      </p:sp>
      <p:sp>
        <p:nvSpPr>
          <p:cNvPr id="6" name="Rectangle 5"/>
          <p:cNvSpPr/>
          <p:nvPr/>
        </p:nvSpPr>
        <p:spPr>
          <a:xfrm>
            <a:off x="4657725" y="488958"/>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ThinkstockPhotos-512130849.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57725" y="488957"/>
            <a:ext cx="3794125" cy="3857617"/>
          </a:xfrm>
          <a:prstGeom prst="rect">
            <a:avLst/>
          </a:prstGeom>
        </p:spPr>
      </p:pic>
    </p:spTree>
    <p:extLst>
      <p:ext uri="{BB962C8B-B14F-4D97-AF65-F5344CB8AC3E}">
        <p14:creationId xmlns:p14="http://schemas.microsoft.com/office/powerpoint/2010/main" val="24136299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657774" y="488958"/>
            <a:ext cx="3794760" cy="388297"/>
          </a:xfrm>
        </p:spPr>
        <p:txBody>
          <a:bodyPr/>
          <a:lstStyle/>
          <a:p>
            <a:r>
              <a:rPr lang="en-US" sz="2000" dirty="0">
                <a:solidFill>
                  <a:srgbClr val="F27724"/>
                </a:solidFill>
              </a:rPr>
              <a:t>3. </a:t>
            </a:r>
            <a:r>
              <a:rPr lang="en-IN" sz="2000" dirty="0"/>
              <a:t>Understand the </a:t>
            </a:r>
            <a:r>
              <a:rPr lang="en-IN" sz="2000" dirty="0" smtClean="0"/>
              <a:t>Competition </a:t>
            </a:r>
            <a:endParaRPr lang="en-US" sz="2000" dirty="0">
              <a:solidFill>
                <a:srgbClr val="F27724"/>
              </a:solidFill>
            </a:endParaRPr>
          </a:p>
        </p:txBody>
      </p:sp>
      <p:sp>
        <p:nvSpPr>
          <p:cNvPr id="4" name="Content Placeholder 3"/>
          <p:cNvSpPr>
            <a:spLocks noGrp="1"/>
          </p:cNvSpPr>
          <p:nvPr>
            <p:ph sz="quarter" idx="15"/>
          </p:nvPr>
        </p:nvSpPr>
        <p:spPr/>
        <p:txBody>
          <a:bodyPr/>
          <a:lstStyle/>
          <a:p>
            <a:r>
              <a:rPr lang="en-IN" sz="1200" dirty="0"/>
              <a:t>We are all tempted to say that we are better than the competition, but the reality is that, for the most part, our competitors are just as smart as us. Very rarely in today’s market is there a market niche for which there is only one provider. Therefore, it’s crucial to maintain a broad perspective – understanding how your </a:t>
            </a:r>
            <a:r>
              <a:rPr lang="en-IN" sz="1200" dirty="0" smtClean="0"/>
              <a:t>competition might </a:t>
            </a:r>
            <a:r>
              <a:rPr lang="en-IN" sz="1200" dirty="0"/>
              <a:t>want to help your customers, focusing constantly on service expansion and quality improvement, and not placing all your dependence on relationship-based engagement is vital for </a:t>
            </a:r>
            <a:r>
              <a:rPr lang="en-IN" sz="1200" b="1" dirty="0"/>
              <a:t>installed base selling</a:t>
            </a:r>
            <a:r>
              <a:rPr lang="en-IN" sz="1200" dirty="0"/>
              <a:t>.</a:t>
            </a:r>
            <a:r>
              <a:rPr lang="en-IN" sz="1200" dirty="0"/>
              <a:t> </a:t>
            </a:r>
            <a:endParaRPr lang="en-US" sz="1200" dirty="0"/>
          </a:p>
        </p:txBody>
      </p:sp>
      <p:sp>
        <p:nvSpPr>
          <p:cNvPr id="7" name="Rectangle 6"/>
          <p:cNvSpPr/>
          <p:nvPr/>
        </p:nvSpPr>
        <p:spPr>
          <a:xfrm>
            <a:off x="688975" y="488950"/>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Competition.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88975" y="488958"/>
            <a:ext cx="3794125" cy="3857609"/>
          </a:xfrm>
          <a:prstGeom prst="rect">
            <a:avLst/>
          </a:prstGeom>
        </p:spPr>
      </p:pic>
    </p:spTree>
    <p:extLst>
      <p:ext uri="{BB962C8B-B14F-4D97-AF65-F5344CB8AC3E}">
        <p14:creationId xmlns:p14="http://schemas.microsoft.com/office/powerpoint/2010/main" val="13529653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85800" y="488958"/>
            <a:ext cx="3797248" cy="388297"/>
          </a:xfrm>
        </p:spPr>
        <p:txBody>
          <a:bodyPr/>
          <a:lstStyle/>
          <a:p>
            <a:r>
              <a:rPr lang="en-US" dirty="0">
                <a:solidFill>
                  <a:srgbClr val="F27724"/>
                </a:solidFill>
              </a:rPr>
              <a:t>4. </a:t>
            </a:r>
            <a:r>
              <a:rPr lang="en-IN" dirty="0"/>
              <a:t>Solve for </a:t>
            </a:r>
            <a:r>
              <a:rPr lang="en-IN" dirty="0" smtClean="0"/>
              <a:t>Today </a:t>
            </a:r>
            <a:r>
              <a:rPr lang="en-IN" dirty="0"/>
              <a:t>but </a:t>
            </a:r>
            <a:r>
              <a:rPr lang="en-IN" dirty="0" smtClean="0"/>
              <a:t>Build </a:t>
            </a:r>
            <a:r>
              <a:rPr lang="en-IN" dirty="0"/>
              <a:t>for </a:t>
            </a:r>
            <a:r>
              <a:rPr lang="en-IN" dirty="0" smtClean="0"/>
              <a:t>Tomorrow </a:t>
            </a:r>
            <a:endParaRPr lang="en-US" dirty="0">
              <a:solidFill>
                <a:srgbClr val="F27724"/>
              </a:solidFill>
            </a:endParaRPr>
          </a:p>
        </p:txBody>
      </p:sp>
      <p:sp>
        <p:nvSpPr>
          <p:cNvPr id="3" name="Content Placeholder 2"/>
          <p:cNvSpPr>
            <a:spLocks noGrp="1"/>
          </p:cNvSpPr>
          <p:nvPr>
            <p:ph sz="quarter" idx="14"/>
          </p:nvPr>
        </p:nvSpPr>
        <p:spPr>
          <a:xfrm>
            <a:off x="688287" y="1236445"/>
            <a:ext cx="3794760" cy="3110546"/>
          </a:xfrm>
        </p:spPr>
        <p:txBody>
          <a:bodyPr/>
          <a:lstStyle/>
          <a:p>
            <a:r>
              <a:rPr lang="en-IN" sz="1200" dirty="0"/>
              <a:t>While it’s a given that you need to make sure you deliver what your client asks for, be analytical: think through whether they are asking for the right solution or product, and what else they might need to achieve the expected result, or better. For example, the simple addition of a maintenance contract – especially for hardware – is the most common missed opportunity. IT providers sometimes think that if they sell </a:t>
            </a:r>
            <a:r>
              <a:rPr lang="en-IN" sz="1200" dirty="0" smtClean="0"/>
              <a:t>a maintenance contract</a:t>
            </a:r>
            <a:r>
              <a:rPr lang="en-IN" sz="1200" dirty="0"/>
              <a:t>, the client may go directly with the technology vendor in case of faults or breakdowns. On the contrary. End customers buy maintenance contracts to protect their investment, but when repairs are required, its an opportunity for the service provider to re-engage with the client and for further </a:t>
            </a:r>
            <a:r>
              <a:rPr lang="en-IN" sz="1200" b="1" dirty="0"/>
              <a:t>installed base selling</a:t>
            </a:r>
            <a:r>
              <a:rPr lang="en-IN" sz="1200" dirty="0"/>
              <a:t>.</a:t>
            </a:r>
            <a:r>
              <a:rPr lang="en-IN" sz="1200" dirty="0"/>
              <a:t> </a:t>
            </a:r>
            <a:endParaRPr lang="en-US" sz="1200" dirty="0"/>
          </a:p>
        </p:txBody>
      </p:sp>
      <p:sp>
        <p:nvSpPr>
          <p:cNvPr id="6" name="Rectangle 5"/>
          <p:cNvSpPr/>
          <p:nvPr/>
        </p:nvSpPr>
        <p:spPr>
          <a:xfrm>
            <a:off x="4657725" y="488958"/>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Build-for-Future.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57724" y="488958"/>
            <a:ext cx="3794125" cy="3902490"/>
          </a:xfrm>
          <a:prstGeom prst="rect">
            <a:avLst/>
          </a:prstGeom>
        </p:spPr>
      </p:pic>
    </p:spTree>
    <p:extLst>
      <p:ext uri="{BB962C8B-B14F-4D97-AF65-F5344CB8AC3E}">
        <p14:creationId xmlns:p14="http://schemas.microsoft.com/office/powerpoint/2010/main" val="28637114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657774" y="488958"/>
            <a:ext cx="3794760" cy="388297"/>
          </a:xfrm>
        </p:spPr>
        <p:txBody>
          <a:bodyPr/>
          <a:lstStyle/>
          <a:p>
            <a:r>
              <a:rPr lang="en-US" dirty="0">
                <a:solidFill>
                  <a:srgbClr val="F27724"/>
                </a:solidFill>
              </a:rPr>
              <a:t>5. </a:t>
            </a:r>
            <a:r>
              <a:rPr lang="en-IN" dirty="0"/>
              <a:t>Build </a:t>
            </a:r>
            <a:r>
              <a:rPr lang="en-IN" dirty="0"/>
              <a:t>D</a:t>
            </a:r>
            <a:r>
              <a:rPr lang="en-IN" dirty="0" smtClean="0"/>
              <a:t>omain </a:t>
            </a:r>
            <a:r>
              <a:rPr lang="en-IN" dirty="0"/>
              <a:t>E</a:t>
            </a:r>
            <a:r>
              <a:rPr lang="en-IN" dirty="0" smtClean="0"/>
              <a:t>xpertise</a:t>
            </a:r>
            <a:endParaRPr lang="en-US" dirty="0">
              <a:solidFill>
                <a:srgbClr val="F27724"/>
              </a:solidFill>
            </a:endParaRPr>
          </a:p>
        </p:txBody>
      </p:sp>
      <p:sp>
        <p:nvSpPr>
          <p:cNvPr id="4" name="Content Placeholder 3"/>
          <p:cNvSpPr>
            <a:spLocks noGrp="1"/>
          </p:cNvSpPr>
          <p:nvPr>
            <p:ph sz="quarter" idx="15"/>
          </p:nvPr>
        </p:nvSpPr>
        <p:spPr/>
        <p:txBody>
          <a:bodyPr/>
          <a:lstStyle/>
          <a:p>
            <a:r>
              <a:rPr lang="en-IN" sz="1120" dirty="0"/>
              <a:t>Many times we hear from IT providers that they are a general service provider – “We sell all things to all people” – especially in SMB segment. But, can you really be great at everything? Are you at risk of mediocrity by not specializing</a:t>
            </a:r>
            <a:r>
              <a:rPr lang="en-IN" sz="1120" dirty="0" smtClean="0"/>
              <a:t>? The </a:t>
            </a:r>
            <a:r>
              <a:rPr lang="en-IN" sz="1120" dirty="0"/>
              <a:t>complexity and variety of IT solutions and software, and the relevant certifications, make it unlikely that one provider can be a universal expert unless they are a huge organization like CDW. So, why make it tough on yourself by being overly generic? A streamlined, focus on a particular segment or client type, such as legal, accounting, retail or education is becoming prevalent in most markets for good reason: it allows a provider to focus and build expertise and expand locally and, ultimately, regionally. Once you have built domain expertise, it is easy to underscore your market knowledge by running special events like ‘lunch and learns’ or webinars, or tele-prospecting for your </a:t>
            </a:r>
            <a:r>
              <a:rPr lang="en-IN" sz="1120" b="1" dirty="0"/>
              <a:t>installed base selling</a:t>
            </a:r>
            <a:r>
              <a:rPr lang="en-IN" sz="1120" dirty="0"/>
              <a:t>. Achieving domain expertise allows you to build your reputation, establish confidence with your customers, and win referrals that will expand your business.</a:t>
            </a:r>
            <a:r>
              <a:rPr lang="en-IN" sz="1120" dirty="0"/>
              <a:t> </a:t>
            </a:r>
            <a:endParaRPr lang="en-US" sz="1120" dirty="0"/>
          </a:p>
        </p:txBody>
      </p:sp>
      <p:sp>
        <p:nvSpPr>
          <p:cNvPr id="6" name="Rectangle 5"/>
          <p:cNvSpPr/>
          <p:nvPr/>
        </p:nvSpPr>
        <p:spPr>
          <a:xfrm>
            <a:off x="688975" y="488950"/>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content-marketing-2.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88975" y="488949"/>
            <a:ext cx="3794125" cy="3857617"/>
          </a:xfrm>
          <a:prstGeom prst="rect">
            <a:avLst/>
          </a:prstGeom>
        </p:spPr>
      </p:pic>
    </p:spTree>
    <p:extLst>
      <p:ext uri="{BB962C8B-B14F-4D97-AF65-F5344CB8AC3E}">
        <p14:creationId xmlns:p14="http://schemas.microsoft.com/office/powerpoint/2010/main" val="15266169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85800" y="488958"/>
            <a:ext cx="3797248" cy="388297"/>
          </a:xfrm>
        </p:spPr>
        <p:txBody>
          <a:bodyPr/>
          <a:lstStyle/>
          <a:p>
            <a:r>
              <a:rPr lang="en-US" dirty="0" smtClean="0">
                <a:solidFill>
                  <a:srgbClr val="F27724"/>
                </a:solidFill>
              </a:rPr>
              <a:t>It Pays to Satisfy Your Customers</a:t>
            </a:r>
            <a:endParaRPr lang="en-US" dirty="0">
              <a:solidFill>
                <a:srgbClr val="F27724"/>
              </a:solidFill>
            </a:endParaRPr>
          </a:p>
        </p:txBody>
      </p:sp>
      <p:sp>
        <p:nvSpPr>
          <p:cNvPr id="3" name="Content Placeholder 2"/>
          <p:cNvSpPr>
            <a:spLocks noGrp="1"/>
          </p:cNvSpPr>
          <p:nvPr>
            <p:ph sz="quarter" idx="14"/>
          </p:nvPr>
        </p:nvSpPr>
        <p:spPr>
          <a:xfrm>
            <a:off x="688287" y="1235081"/>
            <a:ext cx="3794760" cy="3111910"/>
          </a:xfrm>
        </p:spPr>
        <p:txBody>
          <a:bodyPr/>
          <a:lstStyle/>
          <a:p>
            <a:r>
              <a:rPr lang="en-IN" sz="1200" dirty="0"/>
              <a:t>Resellers who focus on understanding their customers, do a great job in a specific segment and differentiate themselves based on quality and expertise will be able to grow their accounts not just by word of mouth and reputation, but also through true social selling.</a:t>
            </a:r>
          </a:p>
          <a:p>
            <a:r>
              <a:rPr lang="en-IN" sz="1200" dirty="0"/>
              <a:t>ZINFI’s Partner Marketing Management (PMM) Platform includes customer survey tools, allowing resellers to undertake a formal survey of their installed base selling effort. For information on other tactics for social selling, please refer to our blog article, 7 Social Selling Tools You Need To Be a Super Salesperson. This article covers Social Marketing, Social Selling, Email Marketing, CRM, and other necessary tools for being successful </a:t>
            </a:r>
            <a:r>
              <a:rPr lang="en-IN" sz="1200" dirty="0" smtClean="0"/>
              <a:t>in </a:t>
            </a:r>
            <a:r>
              <a:rPr lang="en-IN" sz="1200" b="1" dirty="0" smtClean="0"/>
              <a:t>installed </a:t>
            </a:r>
            <a:r>
              <a:rPr lang="en-IN" sz="1200" b="1" dirty="0"/>
              <a:t>base selling</a:t>
            </a:r>
            <a:r>
              <a:rPr lang="en-IN" sz="1200" dirty="0"/>
              <a:t>.</a:t>
            </a:r>
            <a:r>
              <a:rPr lang="en-IN" sz="1200" dirty="0"/>
              <a:t> </a:t>
            </a:r>
            <a:endParaRPr lang="en-US" sz="1200" dirty="0"/>
          </a:p>
        </p:txBody>
      </p:sp>
      <p:sp>
        <p:nvSpPr>
          <p:cNvPr id="6" name="Rectangle 5"/>
          <p:cNvSpPr/>
          <p:nvPr/>
        </p:nvSpPr>
        <p:spPr>
          <a:xfrm>
            <a:off x="4657725" y="488958"/>
            <a:ext cx="3794125" cy="385761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Survey-5.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657726" y="488958"/>
            <a:ext cx="3794124" cy="3857616"/>
          </a:xfrm>
          <a:prstGeom prst="rect">
            <a:avLst/>
          </a:prstGeom>
        </p:spPr>
      </p:pic>
    </p:spTree>
    <p:extLst>
      <p:ext uri="{BB962C8B-B14F-4D97-AF65-F5344CB8AC3E}">
        <p14:creationId xmlns:p14="http://schemas.microsoft.com/office/powerpoint/2010/main" val="109327425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Text Placeholder 2"/>
          <p:cNvSpPr>
            <a:spLocks noGrp="1"/>
          </p:cNvSpPr>
          <p:nvPr>
            <p:ph type="body" sz="quarter" idx="10"/>
          </p:nvPr>
        </p:nvSpPr>
        <p:spPr/>
        <p:txBody>
          <a:bodyPr/>
          <a:lstStyle/>
          <a:p>
            <a:r>
              <a:rPr lang="en-US" b="1" dirty="0"/>
              <a:t>North American Marketing Operations Center</a:t>
            </a:r>
            <a:br>
              <a:rPr lang="en-US" b="1" dirty="0"/>
            </a:br>
            <a:r>
              <a:rPr lang="en-US" dirty="0"/>
              <a:t>ZINFI Technologies, Inc.</a:t>
            </a:r>
            <a:br>
              <a:rPr lang="en-US" dirty="0"/>
            </a:br>
            <a:r>
              <a:rPr lang="en-US" dirty="0"/>
              <a:t>6200 </a:t>
            </a:r>
            <a:r>
              <a:rPr lang="en-US" dirty="0" err="1"/>
              <a:t>Stoneridge</a:t>
            </a:r>
            <a:r>
              <a:rPr lang="en-US" dirty="0"/>
              <a:t> Mall Road, Suite 300</a:t>
            </a:r>
            <a:br>
              <a:rPr lang="en-US" dirty="0"/>
            </a:br>
            <a:r>
              <a:rPr lang="en-US" dirty="0"/>
              <a:t>Pleasanton, CA 94588</a:t>
            </a:r>
          </a:p>
          <a:p>
            <a:r>
              <a:rPr lang="en-US" b="1" dirty="0">
                <a:solidFill>
                  <a:srgbClr val="00ADFF"/>
                </a:solidFill>
              </a:rPr>
              <a:t>1.866.707.1944</a:t>
            </a:r>
            <a:r>
              <a:rPr lang="en-US" b="1" dirty="0"/>
              <a:t> </a:t>
            </a:r>
            <a:r>
              <a:rPr lang="en-US" dirty="0"/>
              <a:t>or </a:t>
            </a:r>
            <a:r>
              <a:rPr lang="en-US" b="1" dirty="0">
                <a:solidFill>
                  <a:schemeClr val="accent1"/>
                </a:solidFill>
                <a:hlinkClick r:id="rId2"/>
              </a:rPr>
              <a:t>sales.noram@zinfitech.com</a:t>
            </a:r>
            <a:endParaRPr lang="en-US" b="1" dirty="0">
              <a:solidFill>
                <a:schemeClr val="accent1"/>
              </a:solidFill>
            </a:endParaRPr>
          </a:p>
        </p:txBody>
      </p:sp>
    </p:spTree>
    <p:extLst>
      <p:ext uri="{BB962C8B-B14F-4D97-AF65-F5344CB8AC3E}">
        <p14:creationId xmlns:p14="http://schemas.microsoft.com/office/powerpoint/2010/main" val="210342835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zinfi_powerpoint_template">
  <a:themeElements>
    <a:clrScheme name="Zinfi Brand">
      <a:dk1>
        <a:srgbClr val="333333"/>
      </a:dk1>
      <a:lt1>
        <a:sysClr val="window" lastClr="FFFFFF"/>
      </a:lt1>
      <a:dk2>
        <a:srgbClr val="807C78"/>
      </a:dk2>
      <a:lt2>
        <a:srgbClr val="E6E6E6"/>
      </a:lt2>
      <a:accent1>
        <a:srgbClr val="00ADFF"/>
      </a:accent1>
      <a:accent2>
        <a:srgbClr val="962AA6"/>
      </a:accent2>
      <a:accent3>
        <a:srgbClr val="8CA621"/>
      </a:accent3>
      <a:accent4>
        <a:srgbClr val="F27724"/>
      </a:accent4>
      <a:accent5>
        <a:srgbClr val="E84639"/>
      </a:accent5>
      <a:accent6>
        <a:srgbClr val="4D4A48"/>
      </a:accent6>
      <a:hlink>
        <a:srgbClr val="00ADFF"/>
      </a:hlink>
      <a:folHlink>
        <a:srgbClr val="00ADFF"/>
      </a:folHlink>
    </a:clrScheme>
    <a:fontScheme name="Zinfi">
      <a:majorFont>
        <a:latin typeface="Helvetica"/>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Helvetic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zinfi_powerpoint_template.thmx</Template>
  <TotalTime>45341</TotalTime>
  <Words>790</Words>
  <Application>Microsoft Macintosh PowerPoint</Application>
  <PresentationFormat>On-screen Show (16:9)</PresentationFormat>
  <Paragraphs>20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zinfi_powerpoint_template</vt:lpstr>
      <vt:lpstr>5 Not-to-be Missed Opportunities for Growing Customer Revenues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ZINFI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Bowden</dc:creator>
  <cp:lastModifiedBy>ZINFI Mac</cp:lastModifiedBy>
  <cp:revision>322</cp:revision>
  <cp:lastPrinted>2012-10-17T16:04:59Z</cp:lastPrinted>
  <dcterms:created xsi:type="dcterms:W3CDTF">2012-07-05T17:18:21Z</dcterms:created>
  <dcterms:modified xsi:type="dcterms:W3CDTF">2016-06-11T12:07:49Z</dcterms:modified>
</cp:coreProperties>
</file>