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2"/>
  </p:notesMasterIdLst>
  <p:handoutMasterIdLst>
    <p:handoutMasterId r:id="rId13"/>
  </p:handoutMasterIdLst>
  <p:sldIdLst>
    <p:sldId id="269" r:id="rId2"/>
    <p:sldId id="270" r:id="rId3"/>
    <p:sldId id="274" r:id="rId4"/>
    <p:sldId id="275" r:id="rId5"/>
    <p:sldId id="276" r:id="rId6"/>
    <p:sldId id="277" r:id="rId7"/>
    <p:sldId id="278" r:id="rId8"/>
    <p:sldId id="279" r:id="rId9"/>
    <p:sldId id="280" r:id="rId10"/>
    <p:sldId id="26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0"/>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81" d="100"/>
          <a:sy n="81" d="100"/>
        </p:scale>
        <p:origin x="-1344" y="-112"/>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18/07/15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18/07/15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18,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inkstockPhotos-451846953.jpg"/>
          <p:cNvPicPr>
            <a:picLocks noGrp="1" noChangeAspect="1"/>
          </p:cNvPicPr>
          <p:nvPr>
            <p:ph sz="quarter" idx="4294967295"/>
          </p:nvPr>
        </p:nvPicPr>
        <p:blipFill rotWithShape="1">
          <a:blip r:embed="rId2" cstate="print">
            <a:extLst>
              <a:ext uri="{28A0092B-C50C-407E-A947-70E740481C1C}">
                <a14:useLocalDpi xmlns:a14="http://schemas.microsoft.com/office/drawing/2010/main"/>
              </a:ext>
            </a:extLst>
          </a:blip>
          <a:srcRect/>
          <a:stretch/>
        </p:blipFill>
        <p:spPr>
          <a:xfrm>
            <a:off x="685800" y="703963"/>
            <a:ext cx="4937642" cy="3406775"/>
          </a:xfrm>
        </p:spPr>
      </p:pic>
      <p:sp>
        <p:nvSpPr>
          <p:cNvPr id="2" name="Title 1"/>
          <p:cNvSpPr>
            <a:spLocks noGrp="1"/>
          </p:cNvSpPr>
          <p:nvPr>
            <p:ph type="ctrTitle"/>
          </p:nvPr>
        </p:nvSpPr>
        <p:spPr>
          <a:xfrm>
            <a:off x="5954232" y="703964"/>
            <a:ext cx="2503967" cy="2875663"/>
          </a:xfrm>
        </p:spPr>
        <p:txBody>
          <a:bodyPr anchor="ctr"/>
          <a:lstStyle/>
          <a:p>
            <a:r>
              <a:rPr lang="en-US" sz="3200" dirty="0"/>
              <a:t>7</a:t>
            </a:r>
            <a:r>
              <a:rPr lang="en-US" sz="3200" dirty="0" smtClean="0"/>
              <a:t> </a:t>
            </a:r>
            <a:r>
              <a:rPr lang="en-US" sz="3200" dirty="0"/>
              <a:t>Market Development </a:t>
            </a:r>
            <a:r>
              <a:rPr lang="en-US" sz="3200" dirty="0" smtClean="0"/>
              <a:t>Funds That </a:t>
            </a:r>
            <a:br>
              <a:rPr lang="en-US" sz="3200" dirty="0" smtClean="0"/>
            </a:br>
            <a:r>
              <a:rPr lang="en-US" sz="3200" dirty="0" smtClean="0"/>
              <a:t>Yield </a:t>
            </a:r>
            <a:r>
              <a:rPr lang="en-US" sz="3200" dirty="0"/>
              <a:t>Results</a:t>
            </a:r>
          </a:p>
        </p:txBody>
      </p:sp>
      <p:pic>
        <p:nvPicPr>
          <p:cNvPr id="9" name="Picture 8" descr="zinfi_logo_rgb.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smtClean="0"/>
              <a:t>North American Marketing Operations Center</a:t>
            </a:r>
            <a:br>
              <a:rPr lang="en-US" b="1" dirty="0" smtClean="0"/>
            </a:br>
            <a:r>
              <a:rPr lang="en-US" dirty="0" smtClean="0"/>
              <a:t>ZINFI Technologies, Inc.</a:t>
            </a:r>
            <a:br>
              <a:rPr lang="en-US" dirty="0" smtClean="0"/>
            </a:br>
            <a:r>
              <a:rPr lang="en-US" dirty="0" smtClean="0"/>
              <a:t>6200 </a:t>
            </a:r>
            <a:r>
              <a:rPr lang="en-US" dirty="0" err="1" smtClean="0"/>
              <a:t>Stoneridge</a:t>
            </a:r>
            <a:r>
              <a:rPr lang="en-US" dirty="0" smtClean="0"/>
              <a:t> Mall Road, Suite 300 </a:t>
            </a:r>
            <a:br>
              <a:rPr lang="en-US" dirty="0" smtClean="0"/>
            </a:br>
            <a:r>
              <a:rPr lang="en-US" dirty="0" smtClean="0"/>
              <a:t>Pleasanton, California 94588</a:t>
            </a:r>
          </a:p>
          <a:p>
            <a:r>
              <a:rPr lang="en-US" b="1" dirty="0" smtClean="0">
                <a:solidFill>
                  <a:srgbClr val="00ADFF"/>
                </a:solidFill>
              </a:rPr>
              <a:t>1.866.707.1944</a:t>
            </a:r>
            <a:r>
              <a:rPr lang="en-US" b="1" dirty="0" smtClean="0"/>
              <a:t> </a:t>
            </a:r>
            <a:r>
              <a:rPr lang="en-US" dirty="0" smtClean="0"/>
              <a:t>or </a:t>
            </a:r>
            <a:r>
              <a:rPr lang="en-US" b="1" dirty="0" smtClean="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hinkstockPhotos-103577566.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561975"/>
            <a:ext cx="5111750" cy="3790950"/>
          </a:xfrm>
        </p:spPr>
      </p:pic>
      <p:sp>
        <p:nvSpPr>
          <p:cNvPr id="10" name="Content Placeholder 9"/>
          <p:cNvSpPr>
            <a:spLocks noGrp="1"/>
          </p:cNvSpPr>
          <p:nvPr>
            <p:ph sz="quarter" idx="13"/>
          </p:nvPr>
        </p:nvSpPr>
        <p:spPr/>
        <p:txBody>
          <a:bodyPr/>
          <a:lstStyle/>
          <a:p>
            <a:r>
              <a:rPr lang="en-US" b="1" dirty="0">
                <a:solidFill>
                  <a:schemeClr val="accent4"/>
                </a:solidFill>
              </a:rPr>
              <a:t>Effectively Drive Value For Your </a:t>
            </a:r>
            <a:r>
              <a:rPr lang="en-US" b="1" dirty="0" smtClean="0">
                <a:solidFill>
                  <a:schemeClr val="accent4"/>
                </a:solidFill>
              </a:rPr>
              <a:t>Partners and Agents</a:t>
            </a:r>
          </a:p>
          <a:p>
            <a:r>
              <a:rPr lang="en-US" sz="950" dirty="0"/>
              <a:t>We frequently see vendors and providers struggling to </a:t>
            </a:r>
            <a:r>
              <a:rPr lang="en-US" sz="950" dirty="0" smtClean="0"/>
              <a:t>figure out </a:t>
            </a:r>
            <a:r>
              <a:rPr lang="en-US" sz="950" dirty="0"/>
              <a:t>what would be the right set of programs to use </a:t>
            </a:r>
            <a:r>
              <a:rPr lang="en-US" sz="950" dirty="0" smtClean="0"/>
              <a:t>Market Development </a:t>
            </a:r>
            <a:r>
              <a:rPr lang="en-US" sz="950" dirty="0"/>
              <a:t>Funds </a:t>
            </a:r>
            <a:r>
              <a:rPr lang="en-US" sz="950" i="1" dirty="0"/>
              <a:t>(MDF) </a:t>
            </a:r>
            <a:r>
              <a:rPr lang="en-US" sz="950" dirty="0"/>
              <a:t>or Co-operative </a:t>
            </a:r>
            <a:r>
              <a:rPr lang="en-US" sz="950" i="1" dirty="0"/>
              <a:t>(Co-op) </a:t>
            </a:r>
            <a:r>
              <a:rPr lang="en-US" sz="950" dirty="0" smtClean="0"/>
              <a:t>Marketing Funds </a:t>
            </a:r>
            <a:r>
              <a:rPr lang="en-US" sz="950" dirty="0"/>
              <a:t>effectively to drive value for their partners and agents</a:t>
            </a:r>
            <a:r>
              <a:rPr lang="en-US" sz="950" dirty="0" smtClean="0"/>
              <a:t>, and </a:t>
            </a:r>
            <a:r>
              <a:rPr lang="en-US" sz="950" dirty="0"/>
              <a:t>also provide high level of marketing ROI. In fact, there </a:t>
            </a:r>
            <a:r>
              <a:rPr lang="en-US" sz="950" dirty="0" smtClean="0"/>
              <a:t>are a </a:t>
            </a:r>
            <a:r>
              <a:rPr lang="en-US" sz="950" dirty="0"/>
              <a:t>few insights that make it easier to do the right things right.</a:t>
            </a:r>
          </a:p>
          <a:p>
            <a:r>
              <a:rPr lang="en-US" sz="950" dirty="0"/>
              <a:t>Over the years we have seen organizations that can sell </a:t>
            </a:r>
            <a:r>
              <a:rPr lang="en-US" sz="950" dirty="0" smtClean="0"/>
              <a:t>through a </a:t>
            </a:r>
            <a:r>
              <a:rPr lang="en-US" sz="950" dirty="0"/>
              <a:t>channel in an almost sure fire way and increase their return </a:t>
            </a:r>
            <a:r>
              <a:rPr lang="en-US" sz="950" dirty="0" smtClean="0"/>
              <a:t>on investment </a:t>
            </a:r>
            <a:r>
              <a:rPr lang="en-US" sz="950" dirty="0"/>
              <a:t>from Market Development Funds </a:t>
            </a:r>
            <a:r>
              <a:rPr lang="en-US" sz="950" i="1" dirty="0"/>
              <a:t>(MDF) </a:t>
            </a:r>
            <a:r>
              <a:rPr lang="en-US" sz="950" dirty="0"/>
              <a:t>by </a:t>
            </a:r>
            <a:r>
              <a:rPr lang="en-US" sz="950" dirty="0" smtClean="0"/>
              <a:t>focusing on </a:t>
            </a:r>
            <a:r>
              <a:rPr lang="en-US" sz="950" dirty="0"/>
              <a:t>a core few programs. These seven programs and </a:t>
            </a:r>
            <a:r>
              <a:rPr lang="en-US" sz="950" dirty="0" smtClean="0"/>
              <a:t>ideas certainly </a:t>
            </a:r>
            <a:r>
              <a:rPr lang="en-US" sz="950" dirty="0"/>
              <a:t>do not rule out the opportunity to innovate in </a:t>
            </a:r>
            <a:r>
              <a:rPr lang="en-US" sz="950" dirty="0" smtClean="0"/>
              <a:t>other ways</a:t>
            </a:r>
            <a:r>
              <a:rPr lang="en-US" sz="950" dirty="0"/>
              <a:t>, but a good approach would be to allocate more </a:t>
            </a:r>
            <a:r>
              <a:rPr lang="en-US" sz="950" dirty="0" smtClean="0"/>
              <a:t>significant portion </a:t>
            </a:r>
            <a:r>
              <a:rPr lang="en-US" sz="950" dirty="0"/>
              <a:t>of your MDF budget across these areas first </a:t>
            </a:r>
            <a:r>
              <a:rPr lang="en-US" sz="950" dirty="0" smtClean="0"/>
              <a:t>while setting </a:t>
            </a:r>
            <a:r>
              <a:rPr lang="en-US" sz="950" dirty="0"/>
              <a:t>aside the remainder as discretionary budget for other</a:t>
            </a:r>
            <a:r>
              <a:rPr lang="en-US" sz="950" dirty="0" smtClean="0"/>
              <a:t>, creative </a:t>
            </a:r>
            <a:r>
              <a:rPr lang="en-US" sz="950" dirty="0"/>
              <a:t>marketing programs.</a:t>
            </a:r>
            <a:endParaRPr lang="en-US" sz="950" b="1" dirty="0">
              <a:solidFill>
                <a:schemeClr val="accent4"/>
              </a:solidFill>
            </a:endParaRPr>
          </a:p>
        </p:txBody>
      </p:sp>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1. Partner Training</a:t>
            </a:r>
          </a:p>
          <a:p>
            <a:endParaRPr lang="en-US" dirty="0"/>
          </a:p>
        </p:txBody>
      </p:sp>
      <p:pic>
        <p:nvPicPr>
          <p:cNvPr id="5" name="Content Placeholder 4" descr="469740015.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
        <p:nvSpPr>
          <p:cNvPr id="4" name="Content Placeholder 3"/>
          <p:cNvSpPr>
            <a:spLocks noGrp="1"/>
          </p:cNvSpPr>
          <p:nvPr>
            <p:ph sz="quarter" idx="15"/>
          </p:nvPr>
        </p:nvSpPr>
        <p:spPr/>
        <p:txBody>
          <a:bodyPr/>
          <a:lstStyle/>
          <a:p>
            <a:r>
              <a:rPr lang="en-US" sz="1200" dirty="0"/>
              <a:t>If you have a fee-paid certification program in place, </a:t>
            </a:r>
            <a:r>
              <a:rPr lang="en-US" sz="1200" dirty="0" smtClean="0"/>
              <a:t/>
            </a:r>
            <a:br>
              <a:rPr lang="en-US" sz="1200" dirty="0" smtClean="0"/>
            </a:br>
            <a:r>
              <a:rPr lang="en-US" sz="1200" dirty="0" smtClean="0"/>
              <a:t>one </a:t>
            </a:r>
            <a:r>
              <a:rPr lang="en-US" sz="1200" dirty="0"/>
              <a:t>way to increasing return is to allow up to 80% reimbursement of strategic </a:t>
            </a:r>
            <a:r>
              <a:rPr lang="en-US" sz="1200" b="1" dirty="0"/>
              <a:t>training programs</a:t>
            </a:r>
            <a:r>
              <a:rPr lang="en-US" sz="1200" dirty="0"/>
              <a:t>. This can certainly vary quarter by quarter, as you emphasize certain business lines or product lines, but overall, running promotions to waive certification fees is a great way to increase competencies with your partner organization. It also helps create sales momentum as fully trained technicians can engage their internal sales resources to generate demand</a:t>
            </a:r>
            <a:r>
              <a:rPr lang="en-US" sz="1200" dirty="0" smtClean="0"/>
              <a:t>.</a:t>
            </a:r>
            <a:endParaRPr lang="en-US" sz="1200" dirty="0"/>
          </a:p>
        </p:txBody>
      </p:sp>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2. Installed Base Sales</a:t>
            </a:r>
            <a:endParaRPr lang="en-US" dirty="0"/>
          </a:p>
        </p:txBody>
      </p:sp>
      <p:sp>
        <p:nvSpPr>
          <p:cNvPr id="3" name="Content Placeholder 2"/>
          <p:cNvSpPr>
            <a:spLocks noGrp="1"/>
          </p:cNvSpPr>
          <p:nvPr>
            <p:ph sz="quarter" idx="14"/>
          </p:nvPr>
        </p:nvSpPr>
        <p:spPr/>
        <p:txBody>
          <a:bodyPr/>
          <a:lstStyle/>
          <a:p>
            <a:r>
              <a:rPr lang="en-US" sz="1200" dirty="0"/>
              <a:t>Organizations with large number of end customers </a:t>
            </a:r>
            <a:r>
              <a:rPr lang="en-US" sz="1200" dirty="0" smtClean="0"/>
              <a:t/>
            </a:r>
            <a:br>
              <a:rPr lang="en-US" sz="1200" dirty="0" smtClean="0"/>
            </a:br>
            <a:r>
              <a:rPr lang="en-US" sz="1200" dirty="0" smtClean="0"/>
              <a:t>and </a:t>
            </a:r>
            <a:r>
              <a:rPr lang="en-US" sz="1200" dirty="0"/>
              <a:t>a broad channel at times struggle to deploy </a:t>
            </a:r>
            <a:r>
              <a:rPr lang="en-US" sz="1200" b="1" dirty="0"/>
              <a:t>Market Development Funds</a:t>
            </a:r>
            <a:r>
              <a:rPr lang="en-US" sz="1200" i="1" dirty="0"/>
              <a:t> (MDF)</a:t>
            </a:r>
            <a:r>
              <a:rPr lang="en-US" sz="1200" b="1" dirty="0"/>
              <a:t> </a:t>
            </a:r>
            <a:r>
              <a:rPr lang="en-US" sz="1200" dirty="0"/>
              <a:t>to drive demand. However, the easiest way to drive near term return is to create upgrade promotions and add-on campaigns for your installed base. In this way, you enable your channel to drive focused campaigns. If you have the ability to track point-of-sales data from your sales organization or your channel teams </a:t>
            </a:r>
            <a:r>
              <a:rPr lang="en-US" sz="1200" i="1" dirty="0"/>
              <a:t>(distribution, etc.)</a:t>
            </a:r>
            <a:r>
              <a:rPr lang="en-US" sz="1200" dirty="0"/>
              <a:t>, you can very quickly track return on investment from these programs</a:t>
            </a:r>
            <a:r>
              <a:rPr lang="en-US" sz="1200" dirty="0" smtClean="0"/>
              <a:t>.</a:t>
            </a:r>
            <a:endParaRPr lang="en-US" sz="1200" dirty="0"/>
          </a:p>
        </p:txBody>
      </p:sp>
      <p:pic>
        <p:nvPicPr>
          <p:cNvPr id="5" name="Content Placeholder 4" descr="162422787.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3. End User Webinars</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a:ext>
            </a:extLst>
          </a:blip>
          <a:stretch>
            <a:fillRect/>
          </a:stretch>
        </p:blipFill>
        <p:spPr>
          <a:xfrm>
            <a:off x="688975" y="539552"/>
            <a:ext cx="3794125" cy="3756420"/>
          </a:xfrm>
        </p:spPr>
      </p:pic>
      <p:sp>
        <p:nvSpPr>
          <p:cNvPr id="4" name="Content Placeholder 3"/>
          <p:cNvSpPr>
            <a:spLocks noGrp="1"/>
          </p:cNvSpPr>
          <p:nvPr>
            <p:ph sz="quarter" idx="15"/>
          </p:nvPr>
        </p:nvSpPr>
        <p:spPr/>
        <p:txBody>
          <a:bodyPr/>
          <a:lstStyle/>
          <a:p>
            <a:r>
              <a:rPr lang="en-US" sz="1200" dirty="0">
                <a:solidFill>
                  <a:srgbClr val="333333"/>
                </a:solidFill>
              </a:rPr>
              <a:t>Webinars are the most cost effective way to generate demand—yet very few vendors effectively use this mechanism. If you have the right </a:t>
            </a:r>
            <a:r>
              <a:rPr lang="en-US" sz="1200" b="1" dirty="0">
                <a:solidFill>
                  <a:srgbClr val="333333"/>
                </a:solidFill>
              </a:rPr>
              <a:t>Channel Marketing Automation </a:t>
            </a:r>
            <a:r>
              <a:rPr lang="en-US" sz="1200" dirty="0">
                <a:solidFill>
                  <a:srgbClr val="333333"/>
                </a:solidFill>
              </a:rPr>
              <a:t>platform, you are better equipped to drive high levels of attendance to centralized webinars. The Channel Marketing Automation platform allows the vendor to present a centralized webinar, while partners are able to drive their existing base of customers and prospects to attend. Security settings mean they don’t need to worry about losing those records to the vendor’s sales team or other partners. Creating a regular webinar series where you present, but partners drive traffic and follow up to close can provide tangible ROI.</a:t>
            </a:r>
            <a:endParaRPr lang="en-US" sz="1200" dirty="0"/>
          </a:p>
          <a:p>
            <a:endParaRPr lang="en-US" sz="1200" dirty="0"/>
          </a:p>
        </p:txBody>
      </p:sp>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4. Appointment Setting </a:t>
            </a:r>
            <a:r>
              <a:rPr lang="en-US" dirty="0" smtClean="0">
                <a:solidFill>
                  <a:srgbClr val="F27724"/>
                </a:solidFill>
              </a:rPr>
              <a:t/>
            </a:r>
            <a:br>
              <a:rPr lang="en-US" dirty="0" smtClean="0">
                <a:solidFill>
                  <a:srgbClr val="F27724"/>
                </a:solidFill>
              </a:rPr>
            </a:br>
            <a:r>
              <a:rPr lang="en-US" dirty="0" smtClean="0">
                <a:solidFill>
                  <a:srgbClr val="F27724"/>
                </a:solidFill>
              </a:rPr>
              <a:t>for SME </a:t>
            </a:r>
            <a:r>
              <a:rPr lang="en-US" dirty="0">
                <a:solidFill>
                  <a:srgbClr val="F27724"/>
                </a:solidFill>
              </a:rPr>
              <a:t>and Enterprise Campaigns</a:t>
            </a:r>
          </a:p>
        </p:txBody>
      </p:sp>
      <p:pic>
        <p:nvPicPr>
          <p:cNvPr id="10" name="Content Placeholder 9" descr="136648590.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flipH="1">
            <a:off x="4657725" y="488950"/>
            <a:ext cx="3794125" cy="3857625"/>
          </a:xfrm>
        </p:spPr>
      </p:pic>
      <p:sp>
        <p:nvSpPr>
          <p:cNvPr id="9" name="Content Placeholder 8"/>
          <p:cNvSpPr>
            <a:spLocks noGrp="1"/>
          </p:cNvSpPr>
          <p:nvPr>
            <p:ph sz="quarter" idx="14"/>
          </p:nvPr>
        </p:nvSpPr>
        <p:spPr>
          <a:xfrm>
            <a:off x="688287" y="1571256"/>
            <a:ext cx="3794760" cy="2775735"/>
          </a:xfrm>
        </p:spPr>
        <p:txBody>
          <a:bodyPr/>
          <a:lstStyle/>
          <a:p>
            <a:r>
              <a:rPr lang="en-US" sz="1200" dirty="0" smtClean="0"/>
              <a:t>To get return from your </a:t>
            </a:r>
            <a:r>
              <a:rPr lang="en-US" sz="1200" dirty="0" err="1" smtClean="0"/>
              <a:t>tele</a:t>
            </a:r>
            <a:r>
              <a:rPr lang="en-US" sz="1200" dirty="0" smtClean="0"/>
              <a:t>-campaigns, the average selling price needs to be at least 20 – 30x of the program cost. You don’t want to spend </a:t>
            </a:r>
            <a:r>
              <a:rPr lang="en-US" sz="1200" b="1" dirty="0" smtClean="0"/>
              <a:t>telemarketing</a:t>
            </a:r>
            <a:r>
              <a:rPr lang="en-US" sz="1200" dirty="0" smtClean="0"/>
              <a:t> or </a:t>
            </a:r>
            <a:r>
              <a:rPr lang="en-US" sz="1200" dirty="0" err="1" smtClean="0"/>
              <a:t>tele</a:t>
            </a:r>
            <a:r>
              <a:rPr lang="en-US" sz="1200" dirty="0" smtClean="0"/>
              <a:t>-prospecting budget on SMB campaigns, as the average transaction cost tends to be higher in mid-market and enterprise solutions. So, if your </a:t>
            </a:r>
            <a:r>
              <a:rPr lang="en-US" sz="1200" dirty="0" err="1" smtClean="0"/>
              <a:t>tele</a:t>
            </a:r>
            <a:r>
              <a:rPr lang="en-US" sz="1200" dirty="0" smtClean="0"/>
              <a:t>-campaign cost per partner varies from $2,000 to $10,000 </a:t>
            </a:r>
            <a:r>
              <a:rPr lang="en-US" sz="1200" i="1" dirty="0" smtClean="0"/>
              <a:t>(depending on the activities and countries where you are running the campaign) </a:t>
            </a:r>
            <a:r>
              <a:rPr lang="en-US" sz="1200" dirty="0" smtClean="0"/>
              <a:t>then you have to be able to close one or multiple deals in the $40,000 to $300,000 range. Therefore, handpicking the campaigns that you want to fund is critical to drive near term results.</a:t>
            </a:r>
          </a:p>
          <a:p>
            <a:endParaRPr lang="en-US" sz="1200" dirty="0"/>
          </a:p>
          <a:p>
            <a:endParaRPr lang="en-US" sz="1200" dirty="0"/>
          </a:p>
        </p:txBody>
      </p:sp>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5. SMB Roadshows</a:t>
            </a:r>
            <a:endParaRPr lang="en-US" dirty="0"/>
          </a:p>
        </p:txBody>
      </p:sp>
      <p:sp>
        <p:nvSpPr>
          <p:cNvPr id="4" name="Content Placeholder 3"/>
          <p:cNvSpPr>
            <a:spLocks noGrp="1"/>
          </p:cNvSpPr>
          <p:nvPr>
            <p:ph sz="quarter" idx="15"/>
          </p:nvPr>
        </p:nvSpPr>
        <p:spPr/>
        <p:txBody>
          <a:bodyPr/>
          <a:lstStyle/>
          <a:p>
            <a:r>
              <a:rPr lang="en-US" sz="1200" dirty="0"/>
              <a:t>Allowing partners to run modestly </a:t>
            </a:r>
            <a:br>
              <a:rPr lang="en-US" sz="1200" dirty="0"/>
            </a:br>
            <a:r>
              <a:rPr lang="en-US" sz="1200" dirty="0"/>
              <a:t>funded lunch-and-learn events </a:t>
            </a:r>
            <a:r>
              <a:rPr lang="en-US" sz="1200" i="1" dirty="0"/>
              <a:t>(20 people attending with $1,500 budget) </a:t>
            </a:r>
            <a:r>
              <a:rPr lang="en-US" sz="1200" dirty="0"/>
              <a:t>can be quite effective. However, this doesn’t work ROI-wise with transactional products—like firewalls, switches, etc.—that do not have </a:t>
            </a:r>
            <a:br>
              <a:rPr lang="en-US" sz="1200" dirty="0"/>
            </a:br>
            <a:r>
              <a:rPr lang="en-US" sz="1200" dirty="0"/>
              <a:t>a higher life cycle value. Picking the right products for SMB-focused roadshows is therefore critical, but with the right mix, this can certainly drive consistent deal flow and pipeline increase both for partners and providers.</a:t>
            </a:r>
          </a:p>
        </p:txBody>
      </p:sp>
      <p:pic>
        <p:nvPicPr>
          <p:cNvPr id="6" name="Content Placeholder 5" descr="469738509.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3794125" cy="3857625"/>
          </a:xfr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6. Social Selling</a:t>
            </a:r>
            <a:endParaRPr lang="en-US" dirty="0"/>
          </a:p>
        </p:txBody>
      </p:sp>
      <p:sp>
        <p:nvSpPr>
          <p:cNvPr id="3" name="Content Placeholder 2"/>
          <p:cNvSpPr>
            <a:spLocks noGrp="1"/>
          </p:cNvSpPr>
          <p:nvPr>
            <p:ph sz="quarter" idx="14"/>
          </p:nvPr>
        </p:nvSpPr>
        <p:spPr/>
        <p:txBody>
          <a:bodyPr/>
          <a:lstStyle/>
          <a:p>
            <a:r>
              <a:rPr lang="en-US" sz="1400" dirty="0">
                <a:solidFill>
                  <a:srgbClr val="333333"/>
                </a:solidFill>
              </a:rPr>
              <a:t>The right </a:t>
            </a:r>
            <a:r>
              <a:rPr lang="en-US" sz="1400" b="1" dirty="0">
                <a:solidFill>
                  <a:srgbClr val="333333"/>
                </a:solidFill>
              </a:rPr>
              <a:t>Channel Marketing Automation </a:t>
            </a:r>
            <a:r>
              <a:rPr lang="en-US" sz="1400" dirty="0">
                <a:solidFill>
                  <a:srgbClr val="333333"/>
                </a:solidFill>
              </a:rPr>
              <a:t>platform can help your partners to sell socially. This has a low participation cost, but is much more effective than search engine marketing—</a:t>
            </a:r>
            <a:r>
              <a:rPr lang="en-US" sz="1400" dirty="0" err="1">
                <a:solidFill>
                  <a:srgbClr val="333333"/>
                </a:solidFill>
              </a:rPr>
              <a:t>AdWords</a:t>
            </a:r>
            <a:r>
              <a:rPr lang="en-US" sz="1400" dirty="0">
                <a:solidFill>
                  <a:srgbClr val="333333"/>
                </a:solidFill>
              </a:rPr>
              <a:t> or Organic SEO. Networks like Facebook, LinkedIn and </a:t>
            </a:r>
            <a:r>
              <a:rPr lang="en-US" sz="1400" dirty="0" err="1">
                <a:solidFill>
                  <a:srgbClr val="333333"/>
                </a:solidFill>
              </a:rPr>
              <a:t>Pinterest</a:t>
            </a:r>
            <a:r>
              <a:rPr lang="en-US" sz="1400" dirty="0">
                <a:solidFill>
                  <a:srgbClr val="333333"/>
                </a:solidFill>
              </a:rPr>
              <a:t> offer business-to-business social marketing activities. With an integrated approach these could be easily converted into actual sales activities leading to pipeline development. This may be an unfamiliar approach, but can be quickly implemented with the right Channel Marketing Automation platform.</a:t>
            </a:r>
            <a:endParaRPr lang="en-US" sz="1400" dirty="0"/>
          </a:p>
        </p:txBody>
      </p:sp>
      <p:pic>
        <p:nvPicPr>
          <p:cNvPr id="6" name="Content Placeholder 5" descr="178071404.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31896" y="488873"/>
            <a:ext cx="5120638" cy="388297"/>
          </a:xfrm>
        </p:spPr>
        <p:txBody>
          <a:bodyPr/>
          <a:lstStyle/>
          <a:p>
            <a:r>
              <a:rPr lang="en-US" dirty="0">
                <a:solidFill>
                  <a:srgbClr val="F27724"/>
                </a:solidFill>
              </a:rPr>
              <a:t>7. Marketing Automation</a:t>
            </a:r>
          </a:p>
        </p:txBody>
      </p:sp>
      <p:sp>
        <p:nvSpPr>
          <p:cNvPr id="4" name="Content Placeholder 3"/>
          <p:cNvSpPr>
            <a:spLocks noGrp="1"/>
          </p:cNvSpPr>
          <p:nvPr>
            <p:ph sz="quarter" idx="13"/>
          </p:nvPr>
        </p:nvSpPr>
        <p:spPr/>
        <p:txBody>
          <a:bodyPr/>
          <a:lstStyle/>
          <a:p>
            <a:r>
              <a:rPr lang="en-US" sz="1100" dirty="0"/>
              <a:t>While selecting the right programs is critical to generate ROI from </a:t>
            </a:r>
            <a:r>
              <a:rPr lang="en-US" sz="1100" b="1" dirty="0"/>
              <a:t>Market Development Funds </a:t>
            </a:r>
            <a:r>
              <a:rPr lang="en-US" sz="1100" i="1" dirty="0"/>
              <a:t>(MDF)</a:t>
            </a:r>
            <a:r>
              <a:rPr lang="en-US" sz="1100" dirty="0"/>
              <a:t> activities, an equally if not even more important requirement is to have the right Partner Relationship Management platform to automate the entire MDF process and link to Demand Generation. In order to do this, an organization needs to implement a Partner Relationship Management Infrastructure, and also connect it to a Through Partner Marketing Automation platform. Once done, implementation of MDF programs become easy, predictable and ROI focused. </a:t>
            </a:r>
          </a:p>
          <a:p>
            <a:r>
              <a:rPr lang="en-US" sz="1100" dirty="0"/>
              <a:t>Vendors also provide demo hardware, software licenses and other tools via MDF for sales purposes, but in our experience it is really hard to track ROI from those activities. Reserve 60 – 70% of the budget for the seven activities mentioned above can increase your ROI substantially. </a:t>
            </a:r>
          </a:p>
          <a:p>
            <a:r>
              <a:rPr lang="en-US" sz="1100" dirty="0"/>
              <a:t>ZINFI’s Partner Relationship Management (PRM) platform can provide you with </a:t>
            </a:r>
            <a:r>
              <a:rPr lang="en-US" sz="1100" dirty="0" smtClean="0"/>
              <a:t/>
            </a:r>
            <a:br>
              <a:rPr lang="en-US" sz="1100" dirty="0" smtClean="0"/>
            </a:br>
            <a:r>
              <a:rPr lang="en-US" sz="1100" dirty="0" smtClean="0"/>
              <a:t>a </a:t>
            </a:r>
            <a:r>
              <a:rPr lang="en-US" sz="1100" dirty="0"/>
              <a:t>complete set of integrated Channel Marketing Automation platform. ZINFI’s PRM platform comes with an easy to use, fully configurable Market Development Funds (MDF) management capabilities, which can support multiple currencies, exchange rates and local languages. Full integration with ZINFI’s Market Through Partner Marketing Automation capabilities allows end to end tracking </a:t>
            </a:r>
            <a:r>
              <a:rPr lang="en-US" sz="1100" dirty="0" smtClean="0"/>
              <a:t>of </a:t>
            </a:r>
            <a:r>
              <a:rPr lang="en-US" sz="1100" dirty="0"/>
              <a:t>campaigns and results.</a:t>
            </a:r>
          </a:p>
        </p:txBody>
      </p:sp>
      <p:pic>
        <p:nvPicPr>
          <p:cNvPr id="7" name="Content Placeholder 6" descr="80619522.jp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688975" y="488950"/>
            <a:ext cx="2468563" cy="3863975"/>
          </a:xfrm>
        </p:spPr>
      </p:pic>
    </p:spTree>
    <p:extLst>
      <p:ext uri="{BB962C8B-B14F-4D97-AF65-F5344CB8AC3E}">
        <p14:creationId xmlns:p14="http://schemas.microsoft.com/office/powerpoint/2010/main" val="24855180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42776</TotalTime>
  <Words>734</Words>
  <Application>Microsoft Macintosh PowerPoint</Application>
  <PresentationFormat>On-screen Show (16:9)</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zinfi_powerpoint_template</vt:lpstr>
      <vt:lpstr>7 Market Development Funds That  Yield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299</cp:revision>
  <cp:lastPrinted>2012-10-17T16:04:59Z</cp:lastPrinted>
  <dcterms:created xsi:type="dcterms:W3CDTF">2012-07-05T17:18:21Z</dcterms:created>
  <dcterms:modified xsi:type="dcterms:W3CDTF">2015-07-18T04:36:50Z</dcterms:modified>
</cp:coreProperties>
</file>