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9"/>
  </p:notesMasterIdLst>
  <p:handoutMasterIdLst>
    <p:handoutMasterId r:id="rId10"/>
  </p:handoutMasterIdLst>
  <p:sldIdLst>
    <p:sldId id="269" r:id="rId2"/>
    <p:sldId id="270" r:id="rId3"/>
    <p:sldId id="274" r:id="rId4"/>
    <p:sldId id="275" r:id="rId5"/>
    <p:sldId id="279" r:id="rId6"/>
    <p:sldId id="281" r:id="rId7"/>
    <p:sldId id="268"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9"/>
            <p14:sldId id="281"/>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94625" autoAdjust="0"/>
  </p:normalViewPr>
  <p:slideViewPr>
    <p:cSldViewPr snapToGrid="0" snapToObjects="1">
      <p:cViewPr varScale="1">
        <p:scale>
          <a:sx n="103" d="100"/>
          <a:sy n="103" d="100"/>
        </p:scale>
        <p:origin x="-704" y="-104"/>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05/11/15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05/11/15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5,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5,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5,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5,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November 5, 2015</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IN" sz="2400" dirty="0"/>
              <a:t>How Partner Profiling Can Increase Your Channel Sales</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4" name="Picture 3"/>
          <p:cNvPicPr>
            <a:picLocks noChangeAspect="1"/>
          </p:cNvPicPr>
          <p:nvPr/>
        </p:nvPicPr>
        <p:blipFill>
          <a:blip r:embed="rId3" cstate="screen">
            <a:alphaModFix amt="0"/>
            <a:extLst>
              <a:ext uri="{28A0092B-C50C-407E-A947-70E740481C1C}">
                <a14:useLocalDpi xmlns:a14="http://schemas.microsoft.com/office/drawing/2010/main"/>
              </a:ext>
            </a:extLst>
          </a:blip>
          <a:stretch>
            <a:fillRect/>
          </a:stretch>
        </p:blipFill>
        <p:spPr>
          <a:xfrm>
            <a:off x="688975" y="887467"/>
            <a:ext cx="5111750" cy="3190583"/>
          </a:xfrm>
          <a:prstGeom prst="rect">
            <a:avLst/>
          </a:prstGeom>
          <a:solidFill>
            <a:schemeClr val="bg2">
              <a:lumMod val="75000"/>
            </a:schemeClr>
          </a:solidFill>
        </p:spPr>
      </p:pic>
      <p:pic>
        <p:nvPicPr>
          <p:cNvPr id="5" name="Picture 4" descr="ThinkstockPhotos-46247837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5" y="887467"/>
            <a:ext cx="5111750" cy="3190583"/>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5800" y="488958"/>
            <a:ext cx="4079556" cy="388297"/>
          </a:xfrm>
        </p:spPr>
        <p:txBody>
          <a:bodyPr/>
          <a:lstStyle/>
          <a:p>
            <a:r>
              <a:rPr lang="en-US" dirty="0" smtClean="0"/>
              <a:t>The Art of Making Partners More Productive</a:t>
            </a:r>
          </a:p>
        </p:txBody>
      </p:sp>
      <p:sp>
        <p:nvSpPr>
          <p:cNvPr id="10" name="Content Placeholder 9"/>
          <p:cNvSpPr>
            <a:spLocks noGrp="1"/>
          </p:cNvSpPr>
          <p:nvPr>
            <p:ph sz="quarter" idx="14"/>
          </p:nvPr>
        </p:nvSpPr>
        <p:spPr>
          <a:xfrm>
            <a:off x="688287" y="1291641"/>
            <a:ext cx="3794760" cy="3055350"/>
          </a:xfrm>
        </p:spPr>
        <p:txBody>
          <a:bodyPr/>
          <a:lstStyle/>
          <a:p>
            <a:r>
              <a:rPr lang="en-IN" sz="1100" dirty="0"/>
              <a:t>Most organizations who sell through the channel have both productive and unproductive partners. One of the easiest ways to grow revenue is to figure out how to transform some of the partners from unproductive into productive. </a:t>
            </a:r>
            <a:r>
              <a:rPr lang="en-IN" sz="1100" b="1" dirty="0"/>
              <a:t>Partner profiling</a:t>
            </a:r>
            <a:r>
              <a:rPr lang="en-IN" sz="1100" dirty="0"/>
              <a:t> is an excellent way to unlock this potential. </a:t>
            </a:r>
            <a:endParaRPr lang="en-IN" sz="1100" dirty="0" smtClean="0"/>
          </a:p>
          <a:p>
            <a:r>
              <a:rPr lang="en-IN" sz="1100" dirty="0"/>
              <a:t>If you have a channel that has hundreds or even thousands of partners, it is reasonable to assume that majority of your sales come from a small, core group of partners. While there are exceptions to this rule in some specialty cases (like niche vertical solutions resellers or those working with early stage companies), the majority of the time a significant portion of the partner base only sells once or twice a year, rather than regularly or even every day, as the most productive partners do</a:t>
            </a:r>
            <a:r>
              <a:rPr lang="en-IN" sz="1100" dirty="0" smtClean="0"/>
              <a:t>.</a:t>
            </a:r>
          </a:p>
          <a:p>
            <a:r>
              <a:rPr lang="en-IN" sz="1100" dirty="0"/>
              <a:t>Over the years we have performed many channel </a:t>
            </a:r>
            <a:r>
              <a:rPr lang="en-IN" sz="1100" b="1" dirty="0"/>
              <a:t>partner profiling</a:t>
            </a:r>
            <a:r>
              <a:rPr lang="en-IN" sz="1100" dirty="0"/>
              <a:t> studies and the results show that there are three primary reasons why a partner is not productive</a:t>
            </a:r>
            <a:r>
              <a:rPr lang="en-IN" sz="1100" dirty="0" smtClean="0"/>
              <a:t>:</a:t>
            </a:r>
            <a:endParaRPr lang="en-IN" sz="1100" dirty="0"/>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bg1">
              <a:lumMod val="85000"/>
            </a:schemeClr>
          </a:solidFill>
        </p:spPr>
      </p:pic>
      <p:pic>
        <p:nvPicPr>
          <p:cNvPr id="5" name="Picture 4" descr="channel-marketing-software.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8950"/>
            <a:ext cx="3776551" cy="3857616"/>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IN" dirty="0" smtClean="0"/>
              <a:t>1. Lack </a:t>
            </a:r>
            <a:r>
              <a:rPr lang="en-IN" dirty="0"/>
              <a:t>of E</a:t>
            </a:r>
            <a:r>
              <a:rPr lang="en-IN" dirty="0" smtClean="0"/>
              <a:t>ngagement</a:t>
            </a:r>
            <a:endParaRPr lang="en-US" dirty="0"/>
          </a:p>
        </p:txBody>
      </p:sp>
      <p:sp>
        <p:nvSpPr>
          <p:cNvPr id="4" name="Content Placeholder 3"/>
          <p:cNvSpPr>
            <a:spLocks noGrp="1"/>
          </p:cNvSpPr>
          <p:nvPr>
            <p:ph sz="quarter" idx="15"/>
          </p:nvPr>
        </p:nvSpPr>
        <p:spPr>
          <a:xfrm>
            <a:off x="4657774" y="966018"/>
            <a:ext cx="3794760" cy="3380974"/>
          </a:xfrm>
        </p:spPr>
        <p:txBody>
          <a:bodyPr/>
          <a:lstStyle/>
          <a:p>
            <a:r>
              <a:rPr lang="en-IN" sz="1200" dirty="0"/>
              <a:t>Vendors don’t have the resources to engage with all partners equally to provide the same level of support:  it’s just not realistic. As a result, most vendors’ sales and technical efforts tend to be focused on a core group of high-performing partners – some vendors call this group ‘managed partners’ or ‘premier partners’. With this structure, a significant portion of the channel is left untouched and unengaged. </a:t>
            </a:r>
          </a:p>
        </p:txBody>
      </p:sp>
      <p:pic>
        <p:nvPicPr>
          <p:cNvPr id="6" name="Content Placeholder 5" descr="ThinkstockPhotos-466316967.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5" name="Picture 4" descr="Channel_Sales_Metrics_1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488949"/>
            <a:ext cx="3794125" cy="3857625"/>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IN" dirty="0" smtClean="0"/>
              <a:t>2. Lack </a:t>
            </a:r>
            <a:r>
              <a:rPr lang="en-IN" dirty="0"/>
              <a:t>of </a:t>
            </a:r>
            <a:r>
              <a:rPr lang="en-IN" dirty="0" smtClean="0"/>
              <a:t>Business </a:t>
            </a:r>
            <a:r>
              <a:rPr lang="en-IN" dirty="0"/>
              <a:t>F</a:t>
            </a:r>
            <a:r>
              <a:rPr lang="en-IN" dirty="0" smtClean="0"/>
              <a:t>ocus</a:t>
            </a:r>
            <a:endParaRPr lang="en-IN" dirty="0"/>
          </a:p>
        </p:txBody>
      </p:sp>
      <p:sp>
        <p:nvSpPr>
          <p:cNvPr id="3" name="Content Placeholder 2"/>
          <p:cNvSpPr>
            <a:spLocks noGrp="1"/>
          </p:cNvSpPr>
          <p:nvPr>
            <p:ph sz="quarter" idx="14"/>
          </p:nvPr>
        </p:nvSpPr>
        <p:spPr>
          <a:xfrm>
            <a:off x="688287" y="933456"/>
            <a:ext cx="3794760" cy="3369703"/>
          </a:xfrm>
        </p:spPr>
        <p:txBody>
          <a:bodyPr/>
          <a:lstStyle/>
          <a:p>
            <a:r>
              <a:rPr lang="en-IN" sz="1100" dirty="0"/>
              <a:t>Most partners tend to have core areas of focus competence. If we use the burger, fries and coke analogy then the vendor needs to clearly understand into what category their products fall for different partners. Partners tend to sell products that are core (burgers) to their business in a very different way, than when they sell solutions to which the vendor’s products are add-ons or options (fries or coke). The partner support process needs to vary according to the partner’s business focus. </a:t>
            </a:r>
          </a:p>
        </p:txBody>
      </p:sp>
      <p:pic>
        <p:nvPicPr>
          <p:cNvPr id="7" name="Content Placeholder 6" descr="ThinkstockPhotos-178637068.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9" name="Picture 8" descr="Email-Marketing-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4" y="488958"/>
            <a:ext cx="3794125" cy="3857617"/>
          </a:xfrm>
          <a:prstGeom prst="rect">
            <a:avLst/>
          </a:prstGeom>
        </p:spPr>
      </p:pic>
      <p:sp>
        <p:nvSpPr>
          <p:cNvPr id="10" name="Text Placeholder 1"/>
          <p:cNvSpPr txBox="1">
            <a:spLocks/>
          </p:cNvSpPr>
          <p:nvPr/>
        </p:nvSpPr>
        <p:spPr>
          <a:xfrm>
            <a:off x="688287" y="2708637"/>
            <a:ext cx="4087574"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IN" sz="2000" dirty="0" smtClean="0"/>
              <a:t>3. Partner Maturity</a:t>
            </a:r>
            <a:endParaRPr lang="en-IN" sz="2000" dirty="0"/>
          </a:p>
        </p:txBody>
      </p:sp>
      <p:sp>
        <p:nvSpPr>
          <p:cNvPr id="11" name="Content Placeholder 2"/>
          <p:cNvSpPr txBox="1">
            <a:spLocks/>
          </p:cNvSpPr>
          <p:nvPr/>
        </p:nvSpPr>
        <p:spPr>
          <a:xfrm>
            <a:off x="690774" y="3142282"/>
            <a:ext cx="3794760" cy="1247710"/>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1100" dirty="0"/>
              <a:t>Sales people sell what sells. So for example, if a partner has been selling storage and virtualization solutions over the past five years, it’s a significant investment for them to add new categories, e.g., wireless infrastructure or security. They may have customer access, but lack of competence in other areas gets in the way of building sales success and velocity outside their niche specialization. </a:t>
            </a:r>
            <a:endParaRPr lang="en-US" sz="1100" dirty="0"/>
          </a:p>
        </p:txBody>
      </p:sp>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US" sz="2000" dirty="0" smtClean="0"/>
              <a:t>The Need for Channel Marketing Automation</a:t>
            </a:r>
            <a:endParaRPr lang="en-IN" sz="2000" dirty="0"/>
          </a:p>
        </p:txBody>
      </p:sp>
      <p:sp>
        <p:nvSpPr>
          <p:cNvPr id="3" name="Content Placeholder 2"/>
          <p:cNvSpPr>
            <a:spLocks noGrp="1"/>
          </p:cNvSpPr>
          <p:nvPr>
            <p:ph sz="quarter" idx="14"/>
          </p:nvPr>
        </p:nvSpPr>
        <p:spPr>
          <a:xfrm>
            <a:off x="688287" y="1259079"/>
            <a:ext cx="3794760" cy="3033642"/>
          </a:xfrm>
        </p:spPr>
        <p:txBody>
          <a:bodyPr/>
          <a:lstStyle/>
          <a:p>
            <a:r>
              <a:rPr lang="en-IN" sz="1200" dirty="0" smtClean="0"/>
              <a:t>This </a:t>
            </a:r>
            <a:r>
              <a:rPr lang="en-IN" sz="1200" dirty="0"/>
              <a:t>goes to show that engagement with partner base in a monolithic way really doesn’t work to unlock the true potential. The best way to do this is to undertake a </a:t>
            </a:r>
            <a:r>
              <a:rPr lang="en-IN" sz="1200" b="1" dirty="0"/>
              <a:t>partner profiling</a:t>
            </a:r>
            <a:r>
              <a:rPr lang="en-IN" sz="1200" dirty="0"/>
              <a:t> campaign, using both primary and secondary data and then truly segmenting that information to understand who the partners are and how they can be helped</a:t>
            </a:r>
            <a:r>
              <a:rPr lang="en-IN" sz="1200" dirty="0" smtClean="0"/>
              <a:t>.</a:t>
            </a:r>
          </a:p>
          <a:p>
            <a:r>
              <a:rPr lang="en-IN" sz="1200" dirty="0"/>
              <a:t>A proper Channel Marketing Automation tool is a powerful way to enable an organization to carry out partner profiling in a consistent fashion, and tier their partners on the basis of potential – not just sales out. Currently, most organizations structure their partner profiling into monolithic tiers like platinum, silver and gold, basing the rankings on sales velocity alone. </a:t>
            </a:r>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6" name="Picture 5" descr="Channel_Sales_Metrics_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7725" y="488950"/>
            <a:ext cx="3809799" cy="3857625"/>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pPr lvl="0"/>
            <a:r>
              <a:rPr lang="en-US" dirty="0" smtClean="0"/>
              <a:t>Partner Profiling Elements</a:t>
            </a:r>
            <a:endParaRPr lang="en-IN" dirty="0"/>
          </a:p>
        </p:txBody>
      </p:sp>
      <p:sp>
        <p:nvSpPr>
          <p:cNvPr id="4" name="Content Placeholder 3"/>
          <p:cNvSpPr>
            <a:spLocks noGrp="1"/>
          </p:cNvSpPr>
          <p:nvPr>
            <p:ph sz="quarter" idx="15"/>
          </p:nvPr>
        </p:nvSpPr>
        <p:spPr>
          <a:xfrm>
            <a:off x="4657774" y="877255"/>
            <a:ext cx="3794760" cy="3469320"/>
          </a:xfrm>
        </p:spPr>
        <p:txBody>
          <a:bodyPr/>
          <a:lstStyle/>
          <a:p>
            <a:r>
              <a:rPr lang="en-IN" sz="1100" dirty="0" smtClean="0"/>
              <a:t>Recently</a:t>
            </a:r>
            <a:r>
              <a:rPr lang="en-IN" sz="1100" dirty="0"/>
              <a:t>, some organizations have started to add other elements to their partner structures, e.g., technical certification or segment specialization, but this needs both a cohesive approach, and constant management. Just as an organization manages its human resources through a constant performance management process, a similar approach is needed via regular </a:t>
            </a:r>
            <a:r>
              <a:rPr lang="en-IN" sz="1100" b="1" dirty="0"/>
              <a:t>partner profiling</a:t>
            </a:r>
            <a:r>
              <a:rPr lang="en-IN" sz="1100" dirty="0"/>
              <a:t> and partner management. ZINFI’s unified </a:t>
            </a:r>
            <a:r>
              <a:rPr lang="en-IN" sz="1100" b="1" dirty="0"/>
              <a:t>Channel Automation</a:t>
            </a:r>
            <a:r>
              <a:rPr lang="en-IN" sz="1100" dirty="0"/>
              <a:t> platform has two core application sets: the first for </a:t>
            </a:r>
            <a:r>
              <a:rPr lang="en-IN" sz="1100" dirty="0" smtClean="0"/>
              <a:t>Partner Relationship </a:t>
            </a:r>
            <a:r>
              <a:rPr lang="en-IN" sz="1100" dirty="0"/>
              <a:t>Management (PRM) and the second for Partner Marketing Management (PMM). ZINFI’s PRM application set has a profiling engine that allows companies to actively profile and manage their partner base by using multiple parameters and criteria. This can also be substantially augmented by ZINFI’s Partner Marketing Concierge </a:t>
            </a:r>
            <a:r>
              <a:rPr lang="en-IN" sz="1100" dirty="0" smtClean="0"/>
              <a:t>services that </a:t>
            </a:r>
            <a:r>
              <a:rPr lang="en-IN" sz="1100" dirty="0"/>
              <a:t>can significantly reduce organization internal workload by performing high value, time-intensive tasks such as phone surveys and call out campaigns to collect key information from partners that may be missing from secondary sources.</a:t>
            </a:r>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7" name="Picture 6" descr="Channel_Sales_Metrics_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4" y="488957"/>
            <a:ext cx="3794125" cy="3857617"/>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55604</TotalTime>
  <Words>320</Words>
  <Application>Microsoft Macintosh PowerPoint</Application>
  <PresentationFormat>On-screen Show (16:9)</PresentationFormat>
  <Paragraphs>19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zinfi_powerpoint_template</vt:lpstr>
      <vt:lpstr>How Partner Profiling Can Increase Your Channel Sales</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377</cp:revision>
  <cp:lastPrinted>2012-10-17T16:04:59Z</cp:lastPrinted>
  <dcterms:created xsi:type="dcterms:W3CDTF">2012-07-05T17:18:21Z</dcterms:created>
  <dcterms:modified xsi:type="dcterms:W3CDTF">2015-11-05T05:22:03Z</dcterms:modified>
</cp:coreProperties>
</file>