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4"/>
  </p:notesMasterIdLst>
  <p:handoutMasterIdLst>
    <p:handoutMasterId r:id="rId15"/>
  </p:handoutMasterIdLst>
  <p:sldIdLst>
    <p:sldId id="269" r:id="rId2"/>
    <p:sldId id="270" r:id="rId3"/>
    <p:sldId id="274" r:id="rId4"/>
    <p:sldId id="275" r:id="rId5"/>
    <p:sldId id="276" r:id="rId6"/>
    <p:sldId id="277" r:id="rId7"/>
    <p:sldId id="278" r:id="rId8"/>
    <p:sldId id="279" r:id="rId9"/>
    <p:sldId id="281" r:id="rId10"/>
    <p:sldId id="282" r:id="rId11"/>
    <p:sldId id="283" r:id="rId12"/>
    <p:sldId id="268"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6"/>
            <p14:sldId id="277"/>
            <p14:sldId id="278"/>
            <p14:sldId id="279"/>
            <p14:sldId id="281"/>
            <p14:sldId id="282"/>
            <p14:sldId id="283"/>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94625" autoAdjust="0"/>
  </p:normalViewPr>
  <p:slideViewPr>
    <p:cSldViewPr snapToGrid="0" snapToObjects="1">
      <p:cViewPr varScale="1">
        <p:scale>
          <a:sx n="112" d="100"/>
          <a:sy n="112" d="100"/>
        </p:scale>
        <p:origin x="-776" y="-96"/>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07/10/15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07/10/15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October 7,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October 7,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October 7,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October 7,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October 7,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 Id="rId3"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 Id="rId3"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 Id="rId3"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 Id="rId3"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609393" cy="2875663"/>
          </a:xfrm>
        </p:spPr>
        <p:txBody>
          <a:bodyPr anchor="ctr"/>
          <a:lstStyle/>
          <a:p>
            <a:r>
              <a:rPr lang="en-US" sz="2400" dirty="0" smtClean="0"/>
              <a:t>Partner Marketing Concierge Services: Learn Locally, Scale Globally</a:t>
            </a:r>
            <a:endParaRPr lang="en-US" sz="2400" dirty="0"/>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pic>
        <p:nvPicPr>
          <p:cNvPr id="5" name="Content Placeholder 4" descr="83066175.jpg"/>
          <p:cNvPicPr>
            <a:picLocks noChangeAspect="1"/>
          </p:cNvPicPr>
          <p:nvPr/>
        </p:nvPicPr>
        <p:blipFill rotWithShape="1">
          <a:blip r:embed="rId3" cstate="screen">
            <a:alphaModFix amt="0"/>
            <a:extLst>
              <a:ext uri="{28A0092B-C50C-407E-A947-70E740481C1C}">
                <a14:useLocalDpi xmlns:a14="http://schemas.microsoft.com/office/drawing/2010/main"/>
              </a:ext>
            </a:extLst>
          </a:blip>
          <a:srcRect/>
          <a:stretch/>
        </p:blipFill>
        <p:spPr>
          <a:xfrm>
            <a:off x="688975" y="561975"/>
            <a:ext cx="5111750" cy="3790950"/>
          </a:xfrm>
          <a:prstGeom prst="rect">
            <a:avLst/>
          </a:prstGeom>
          <a:solidFill>
            <a:schemeClr val="tx1">
              <a:lumMod val="25000"/>
              <a:lumOff val="75000"/>
            </a:schemeClr>
          </a:solidFill>
        </p:spPr>
      </p:pic>
      <p:pic>
        <p:nvPicPr>
          <p:cNvPr id="3" name="Picture 2" descr="partner-marketing-concierge-6.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976" y="561975"/>
            <a:ext cx="5111749" cy="3790950"/>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4326320" cy="388297"/>
          </a:xfrm>
        </p:spPr>
        <p:txBody>
          <a:bodyPr/>
          <a:lstStyle/>
          <a:p>
            <a:r>
              <a:rPr lang="en-IN" sz="2100" dirty="0"/>
              <a:t>7</a:t>
            </a:r>
            <a:r>
              <a:rPr lang="en-IN" sz="2100" dirty="0" smtClean="0"/>
              <a:t>. </a:t>
            </a:r>
            <a:r>
              <a:rPr lang="en-IN" sz="2100" dirty="0"/>
              <a:t>Learn, Edit, and Do it Again  </a:t>
            </a:r>
            <a:endParaRPr lang="en-US" sz="2100" dirty="0">
              <a:solidFill>
                <a:srgbClr val="F27724"/>
              </a:solidFill>
            </a:endParaRPr>
          </a:p>
        </p:txBody>
      </p:sp>
      <p:sp>
        <p:nvSpPr>
          <p:cNvPr id="3" name="Content Placeholder 2"/>
          <p:cNvSpPr>
            <a:spLocks noGrp="1"/>
          </p:cNvSpPr>
          <p:nvPr>
            <p:ph sz="quarter" idx="14"/>
          </p:nvPr>
        </p:nvSpPr>
        <p:spPr>
          <a:xfrm>
            <a:off x="688287" y="922612"/>
            <a:ext cx="3794760" cy="3469736"/>
          </a:xfrm>
        </p:spPr>
        <p:txBody>
          <a:bodyPr/>
          <a:lstStyle/>
          <a:p>
            <a:r>
              <a:rPr lang="en-IN" sz="1200" dirty="0"/>
              <a:t>It may take you a year or eighteen months to accomplish steps one through six, but after that you will have a significantly enhanced capability to learn in one country, improve in another, and repeat in further geographies in a very short period of time. This is the true value of ‘learn locally and scale globally’. </a:t>
            </a:r>
            <a:endParaRPr lang="en-US" sz="1200" dirty="0"/>
          </a:p>
        </p:txBody>
      </p:sp>
      <p:pic>
        <p:nvPicPr>
          <p:cNvPr id="5" name="Content Placeholder 4" descr="ThinkstockPhotos-78751142.jpg"/>
          <p:cNvPicPr>
            <a:picLocks noGrp="1" noChangeAspect="1"/>
          </p:cNvPicPr>
          <p:nvPr>
            <p:ph sz="quarter" idx="15"/>
          </p:nvPr>
        </p:nvPicPr>
        <p:blipFill>
          <a:blip r:embed="rId2" cstate="screen">
            <a:alphaModFix amt="0"/>
            <a:extLst>
              <a:ext uri="{28A0092B-C50C-407E-A947-70E740481C1C}">
                <a14:useLocalDpi xmlns:a14="http://schemas.microsoft.com/office/drawing/2010/main"/>
              </a:ext>
            </a:extLst>
          </a:blip>
          <a:srcRect/>
          <a:stretch>
            <a:fillRect/>
          </a:stretch>
        </p:blipFill>
        <p:spPr>
          <a:xfrm>
            <a:off x="4657725" y="488950"/>
            <a:ext cx="3794125" cy="3857625"/>
          </a:xfrm>
          <a:solidFill>
            <a:schemeClr val="tx1">
              <a:lumMod val="25000"/>
              <a:lumOff val="75000"/>
            </a:schemeClr>
          </a:solidFill>
        </p:spPr>
      </p:pic>
      <p:pic>
        <p:nvPicPr>
          <p:cNvPr id="4" name="Picture 3" descr="Channel-Sales-Management-9-Ways-to-Get-Promoted.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0"/>
            <a:ext cx="3794125" cy="3857616"/>
          </a:xfrm>
          <a:prstGeom prst="rect">
            <a:avLst/>
          </a:prstGeom>
        </p:spPr>
      </p:pic>
    </p:spTree>
    <p:extLst>
      <p:ext uri="{BB962C8B-B14F-4D97-AF65-F5344CB8AC3E}">
        <p14:creationId xmlns:p14="http://schemas.microsoft.com/office/powerpoint/2010/main" val="17020569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Save by Partnering With a Reputable Global Partner</a:t>
            </a:r>
            <a:endParaRPr lang="en-US" dirty="0">
              <a:solidFill>
                <a:srgbClr val="F27724"/>
              </a:solidFill>
            </a:endParaRPr>
          </a:p>
        </p:txBody>
      </p:sp>
      <p:sp>
        <p:nvSpPr>
          <p:cNvPr id="4" name="Content Placeholder 3"/>
          <p:cNvSpPr>
            <a:spLocks noGrp="1"/>
          </p:cNvSpPr>
          <p:nvPr>
            <p:ph sz="quarter" idx="15"/>
          </p:nvPr>
        </p:nvSpPr>
        <p:spPr>
          <a:xfrm>
            <a:off x="4657774" y="1281584"/>
            <a:ext cx="3794760" cy="3065407"/>
          </a:xfrm>
        </p:spPr>
        <p:txBody>
          <a:bodyPr/>
          <a:lstStyle/>
          <a:p>
            <a:r>
              <a:rPr lang="en-IN" sz="1100" dirty="0"/>
              <a:t>Every company needs to focus on their core value proposition, and partner up with experts who can help them with their other contextual requirements. In some cases IT vendors have insourced their marketing concierge capabilities by hiring field marketing resources, but this is an expensive option. Significant cost savings and global scalability can be achieved by partnering with a reputable global partner marketing concierge agency</a:t>
            </a:r>
            <a:r>
              <a:rPr lang="en-IN" sz="1100" dirty="0" smtClean="0"/>
              <a:t>.</a:t>
            </a:r>
            <a:endParaRPr lang="en-IN" sz="1100" dirty="0"/>
          </a:p>
          <a:p>
            <a:r>
              <a:rPr lang="en-IN" sz="1100" dirty="0"/>
              <a:t>ZINFI not only provides a state-of-the-art unified channel management platform, but also brings in local presence in multiple countries around the world, enabling IT vendors to deploy partner marketing concierge capabilities affordably and rapidly. Over the past ten years ZINFI’s experience in multiple IT domains such as networking, security, virtualization, storage, application delivery and more has enabled us to provide a highly trained channel marketing team that can significantly augment an IT vendor’s channel capabilities and increase ROI. </a:t>
            </a:r>
            <a:endParaRPr lang="en-US" sz="1100" dirty="0"/>
          </a:p>
        </p:txBody>
      </p:sp>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pic>
        <p:nvPicPr>
          <p:cNvPr id="6" name="Picture 5" descr="Channel_Sales_Metrics_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8"/>
            <a:ext cx="3849342" cy="3857616"/>
          </a:xfrm>
          <a:prstGeom prst="rect">
            <a:avLst/>
          </a:prstGeom>
        </p:spPr>
      </p:pic>
    </p:spTree>
    <p:extLst>
      <p:ext uri="{BB962C8B-B14F-4D97-AF65-F5344CB8AC3E}">
        <p14:creationId xmlns:p14="http://schemas.microsoft.com/office/powerpoint/2010/main" val="28415191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The Realities of </a:t>
            </a:r>
            <a:br>
              <a:rPr lang="en-US" dirty="0" smtClean="0"/>
            </a:br>
            <a:r>
              <a:rPr lang="en-US" dirty="0" smtClean="0"/>
              <a:t>Channel Marketing</a:t>
            </a:r>
          </a:p>
        </p:txBody>
      </p:sp>
      <p:sp>
        <p:nvSpPr>
          <p:cNvPr id="10" name="Content Placeholder 9"/>
          <p:cNvSpPr>
            <a:spLocks noGrp="1"/>
          </p:cNvSpPr>
          <p:nvPr>
            <p:ph sz="quarter" idx="14"/>
          </p:nvPr>
        </p:nvSpPr>
        <p:spPr>
          <a:xfrm>
            <a:off x="688287" y="1211777"/>
            <a:ext cx="3794760" cy="3135214"/>
          </a:xfrm>
        </p:spPr>
        <p:txBody>
          <a:bodyPr/>
          <a:lstStyle/>
          <a:p>
            <a:r>
              <a:rPr lang="en-IN" sz="1100" dirty="0"/>
              <a:t>The vendor organizations are all too painfully aware is that the majority of channel partners do not have dedicated marketing resources. So, when an IT vendor wants their channel partners to run marketing campaigns, it is not only essential to provide a channel marketing automation platform, but also to give the partners the means to make it happen by providing partner marketing concierge</a:t>
            </a:r>
            <a:r>
              <a:rPr lang="en-IN" sz="1100" b="1" dirty="0"/>
              <a:t> </a:t>
            </a:r>
            <a:r>
              <a:rPr lang="en-IN" sz="1100" dirty="0"/>
              <a:t>services. Now the key question is, once this preliminary phase of deployment has happened, how can an IT vendor optimize ROI from their programs by learning locally and then scaling globally? This article looks at the key steps to be taken.</a:t>
            </a:r>
          </a:p>
          <a:p>
            <a:r>
              <a:rPr lang="en-IN" sz="1100" dirty="0"/>
              <a:t>To build a state-of-the-art channel marketing platform, an IT vendor needs multiple core components – a channel program, partner profiling, channel marketing automation, partner marketing concierge services, proven and tested end user marketing campaigns, and marketing and sales rewards. </a:t>
            </a:r>
          </a:p>
        </p:txBody>
      </p:sp>
      <p:pic>
        <p:nvPicPr>
          <p:cNvPr id="6" name="Content Placeholder 5" descr="ThinkstockPhotos-56567985.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bg1">
              <a:lumMod val="85000"/>
            </a:schemeClr>
          </a:solidFill>
        </p:spPr>
      </p:pic>
      <p:pic>
        <p:nvPicPr>
          <p:cNvPr id="2" name="Picture 1" descr="Partner-Marketing-Concierge-5.jpg"/>
          <p:cNvPicPr>
            <a:picLocks noChangeAspect="1"/>
          </p:cNvPicPr>
          <p:nvPr/>
        </p:nvPicPr>
        <p:blipFill rotWithShape="1">
          <a:blip r:embed="rId3" cstate="screen">
            <a:extLst>
              <a:ext uri="{28A0092B-C50C-407E-A947-70E740481C1C}">
                <a14:useLocalDpi xmlns:a14="http://schemas.microsoft.com/office/drawing/2010/main"/>
              </a:ext>
            </a:extLst>
          </a:blip>
          <a:srcRect b="-11"/>
          <a:stretch/>
        </p:blipFill>
        <p:spPr>
          <a:xfrm>
            <a:off x="4655226" y="489375"/>
            <a:ext cx="3800837" cy="3857200"/>
          </a:xfrm>
          <a:prstGeom prst="rect">
            <a:avLst/>
          </a:prstGeom>
        </p:spPr>
      </p:pic>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The Core Components</a:t>
            </a:r>
            <a:endParaRPr lang="en-US" dirty="0">
              <a:solidFill>
                <a:srgbClr val="F27724"/>
              </a:solidFill>
            </a:endParaRPr>
          </a:p>
          <a:p>
            <a:endParaRPr lang="en-US" dirty="0"/>
          </a:p>
        </p:txBody>
      </p:sp>
      <p:sp>
        <p:nvSpPr>
          <p:cNvPr id="4" name="Content Placeholder 3"/>
          <p:cNvSpPr>
            <a:spLocks noGrp="1"/>
          </p:cNvSpPr>
          <p:nvPr>
            <p:ph sz="quarter" idx="15"/>
          </p:nvPr>
        </p:nvSpPr>
        <p:spPr/>
        <p:txBody>
          <a:bodyPr/>
          <a:lstStyle/>
          <a:p>
            <a:r>
              <a:rPr lang="en-IN" sz="1100" dirty="0"/>
              <a:t>The great news is that many of these elements can be replicated across multiple countries using a single, unified approach. While it’s important to localize the language and content for each country, the program won’t scale or provide sufficient return unless a significant portion of the program dollars can be reused in multiple countries. Engaging a global partner marketing concierge organization is critical to make this scalability and localization a reality.</a:t>
            </a:r>
          </a:p>
          <a:p>
            <a:r>
              <a:rPr lang="en-IN" sz="1100" dirty="0"/>
              <a:t>Any successful channel development program requires the creation of a sequential approach to delivering various program elements, and should build upon the basic partner program framework elements, which should include partner recruitment, engagement, enablement and management strategies. Here, we will focus principally on one critical aspect of a channel initiative: how to enable partners to generate more demand by using partner marketing concierge services. The following seven core elements will help any vendor to use the same dollar to receive multiple returns.</a:t>
            </a:r>
          </a:p>
        </p:txBody>
      </p:sp>
      <p:pic>
        <p:nvPicPr>
          <p:cNvPr id="6" name="Content Placeholder 5" descr="ThinkstockPhotos-466316967.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pic>
        <p:nvPicPr>
          <p:cNvPr id="3" name="Picture 2" descr="Partner Recruitment, Channel-Marketing-Automation-Channel-Market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4" y="489375"/>
            <a:ext cx="3794125" cy="3857616"/>
          </a:xfrm>
          <a:prstGeom prst="rect">
            <a:avLst/>
          </a:prstGeom>
        </p:spPr>
      </p:pic>
    </p:spTree>
    <p:extLst>
      <p:ext uri="{BB962C8B-B14F-4D97-AF65-F5344CB8AC3E}">
        <p14:creationId xmlns:p14="http://schemas.microsoft.com/office/powerpoint/2010/main" val="674070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dirty="0" smtClean="0"/>
              <a:t>1. Deploy Channel </a:t>
            </a:r>
            <a:r>
              <a:rPr lang="en-IN" dirty="0"/>
              <a:t>Marketing Automation  </a:t>
            </a:r>
            <a:endParaRPr lang="en-US" dirty="0">
              <a:solidFill>
                <a:srgbClr val="F27724"/>
              </a:solidFill>
            </a:endParaRPr>
          </a:p>
        </p:txBody>
      </p:sp>
      <p:sp>
        <p:nvSpPr>
          <p:cNvPr id="3" name="Content Placeholder 2"/>
          <p:cNvSpPr>
            <a:spLocks noGrp="1"/>
          </p:cNvSpPr>
          <p:nvPr>
            <p:ph sz="quarter" idx="14"/>
          </p:nvPr>
        </p:nvSpPr>
        <p:spPr>
          <a:xfrm>
            <a:off x="688287" y="1304469"/>
            <a:ext cx="3794760" cy="3042522"/>
          </a:xfrm>
        </p:spPr>
        <p:txBody>
          <a:bodyPr/>
          <a:lstStyle/>
          <a:p>
            <a:r>
              <a:rPr lang="en-IN" sz="1200" dirty="0"/>
              <a:t>Ensure that you deploy a platform that can be localized, and allow country teams to access, upload content and programs without being reliant on centralized, global teams. While global content can be easily uploaded and shared via a channel platform, an effective automation platform will enable the reverse to happen – when country teams can upload local promotions or campaigns to the platform. These can be tested in one market, and if successful can then be deployed in other markets. </a:t>
            </a:r>
            <a:endParaRPr lang="en-US" sz="1200" dirty="0"/>
          </a:p>
        </p:txBody>
      </p:sp>
      <p:pic>
        <p:nvPicPr>
          <p:cNvPr id="7" name="Content Placeholder 6" descr="ThinkstockPhotos-178637068.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4" name="Picture 3" descr="channel-marketing-software.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8"/>
            <a:ext cx="3794125" cy="3858932"/>
          </a:xfrm>
          <a:prstGeom prst="rect">
            <a:avLst/>
          </a:prstGeom>
        </p:spPr>
      </p:pic>
    </p:spTree>
    <p:extLst>
      <p:ext uri="{BB962C8B-B14F-4D97-AF65-F5344CB8AC3E}">
        <p14:creationId xmlns:p14="http://schemas.microsoft.com/office/powerpoint/2010/main" val="2413629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2. </a:t>
            </a:r>
            <a:r>
              <a:rPr lang="en-IN" dirty="0"/>
              <a:t>Leverage Horizontal </a:t>
            </a:r>
            <a:r>
              <a:rPr lang="en-IN" dirty="0" smtClean="0"/>
              <a:t>Campaigns</a:t>
            </a:r>
            <a:r>
              <a:rPr lang="en-IN" dirty="0"/>
              <a:t>  </a:t>
            </a:r>
            <a:endParaRPr lang="en-US" dirty="0">
              <a:solidFill>
                <a:srgbClr val="F27724"/>
              </a:solidFill>
            </a:endParaRPr>
          </a:p>
        </p:txBody>
      </p:sp>
      <p:sp>
        <p:nvSpPr>
          <p:cNvPr id="4" name="Content Placeholder 3"/>
          <p:cNvSpPr>
            <a:spLocks noGrp="1"/>
          </p:cNvSpPr>
          <p:nvPr>
            <p:ph sz="quarter" idx="15"/>
          </p:nvPr>
        </p:nvSpPr>
        <p:spPr>
          <a:xfrm>
            <a:off x="4657774" y="1258699"/>
            <a:ext cx="3794760" cy="3088292"/>
          </a:xfrm>
        </p:spPr>
        <p:txBody>
          <a:bodyPr/>
          <a:lstStyle/>
          <a:p>
            <a:r>
              <a:rPr lang="en-IN" sz="1200" dirty="0"/>
              <a:t>The best way to get return out of campaign dollars is to figure out which campaigns have horizontal potential, i.e. which campaigns will be effective in multiple countries, enabling the use of the same graphical and creative assets in multiple languages. Many vertical campaigns – finance, real estate, healthcare, etc. – tend to be highly country-specific and tied to local market dynamics. So, to build momentum faster, look for horizontal campaigns that can be used in multiple countries. </a:t>
            </a:r>
            <a:endParaRPr lang="en-US" sz="1200" dirty="0"/>
          </a:p>
        </p:txBody>
      </p:sp>
      <p:pic>
        <p:nvPicPr>
          <p:cNvPr id="6" name="Content Placeholder 5" descr="ThinkstockPhotos-525583377.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pic>
        <p:nvPicPr>
          <p:cNvPr id="3" name="Picture 2" descr="Channel_Sales_Metrics_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8"/>
            <a:ext cx="3794125" cy="3857617"/>
          </a:xfrm>
          <a:prstGeom prst="rect">
            <a:avLst/>
          </a:prstGeom>
        </p:spPr>
      </p:pic>
    </p:spTree>
    <p:extLst>
      <p:ext uri="{BB962C8B-B14F-4D97-AF65-F5344CB8AC3E}">
        <p14:creationId xmlns:p14="http://schemas.microsoft.com/office/powerpoint/2010/main" val="13529653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sz="2100" dirty="0" smtClean="0"/>
              <a:t>3. Globalize </a:t>
            </a:r>
            <a:r>
              <a:rPr lang="en-IN" sz="2100" dirty="0"/>
              <a:t>core campaigns, </a:t>
            </a:r>
            <a:r>
              <a:rPr lang="en-IN" sz="2100" dirty="0" smtClean="0"/>
              <a:t>Localize </a:t>
            </a:r>
            <a:r>
              <a:rPr lang="en-IN" sz="2100" dirty="0"/>
              <a:t>in-country </a:t>
            </a:r>
            <a:r>
              <a:rPr lang="en-IN" sz="2100" dirty="0" smtClean="0"/>
              <a:t>Offers </a:t>
            </a:r>
            <a:endParaRPr lang="en-US" sz="2100" dirty="0">
              <a:solidFill>
                <a:srgbClr val="F27724"/>
              </a:solidFill>
            </a:endParaRPr>
          </a:p>
        </p:txBody>
      </p:sp>
      <p:sp>
        <p:nvSpPr>
          <p:cNvPr id="3" name="Content Placeholder 2"/>
          <p:cNvSpPr>
            <a:spLocks noGrp="1"/>
          </p:cNvSpPr>
          <p:nvPr>
            <p:ph sz="quarter" idx="14"/>
          </p:nvPr>
        </p:nvSpPr>
        <p:spPr>
          <a:xfrm>
            <a:off x="688287" y="1247256"/>
            <a:ext cx="3794760" cy="3099735"/>
          </a:xfrm>
        </p:spPr>
        <p:txBody>
          <a:bodyPr/>
          <a:lstStyle/>
          <a:p>
            <a:r>
              <a:rPr lang="en-IN" sz="1200" dirty="0"/>
              <a:t>Any channel marketing automation platform should allow you to customize global content at a local level, for example, to include country-specific offers, before the country team pushes the global content out to the channel. A global partner marketing concierge agency can help with the localization process. </a:t>
            </a:r>
            <a:endParaRPr lang="en-US" sz="1200" dirty="0"/>
          </a:p>
        </p:txBody>
      </p:sp>
      <p:pic>
        <p:nvPicPr>
          <p:cNvPr id="5" name="Content Placeholder 4" descr="ThinkstockPhotos-78751142.jpg"/>
          <p:cNvPicPr>
            <a:picLocks noGrp="1" noChangeAspect="1"/>
          </p:cNvPicPr>
          <p:nvPr>
            <p:ph sz="quarter" idx="15"/>
          </p:nvPr>
        </p:nvPicPr>
        <p:blipFill>
          <a:blip r:embed="rId2" cstate="screen">
            <a:alphaModFix amt="0"/>
            <a:extLst>
              <a:ext uri="{28A0092B-C50C-407E-A947-70E740481C1C}">
                <a14:useLocalDpi xmlns:a14="http://schemas.microsoft.com/office/drawing/2010/main"/>
              </a:ext>
            </a:extLst>
          </a:blip>
          <a:srcRect/>
          <a:stretch>
            <a:fillRect/>
          </a:stretch>
        </p:blipFill>
        <p:spPr>
          <a:xfrm>
            <a:off x="4657725" y="488950"/>
            <a:ext cx="3794125" cy="3857625"/>
          </a:xfrm>
          <a:solidFill>
            <a:schemeClr val="tx1">
              <a:lumMod val="25000"/>
              <a:lumOff val="75000"/>
            </a:schemeClr>
          </a:solidFill>
        </p:spPr>
      </p:pic>
      <p:pic>
        <p:nvPicPr>
          <p:cNvPr id="4" name="Picture 3" descr="partner-relationship-managemen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4" y="496953"/>
            <a:ext cx="3794125" cy="3849621"/>
          </a:xfrm>
          <a:prstGeom prst="rect">
            <a:avLst/>
          </a:prstGeom>
        </p:spPr>
      </p:pic>
    </p:spTree>
    <p:extLst>
      <p:ext uri="{BB962C8B-B14F-4D97-AF65-F5344CB8AC3E}">
        <p14:creationId xmlns:p14="http://schemas.microsoft.com/office/powerpoint/2010/main" val="28637114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4. </a:t>
            </a:r>
            <a:r>
              <a:rPr lang="en-IN" dirty="0"/>
              <a:t>Develop </a:t>
            </a:r>
            <a:r>
              <a:rPr lang="en-IN" dirty="0" smtClean="0"/>
              <a:t>Menu</a:t>
            </a:r>
            <a:r>
              <a:rPr lang="en-IN" dirty="0"/>
              <a:t>-based </a:t>
            </a:r>
            <a:r>
              <a:rPr lang="en-IN" dirty="0" smtClean="0"/>
              <a:t>Campaign </a:t>
            </a:r>
            <a:r>
              <a:rPr lang="en-IN" dirty="0"/>
              <a:t>O</a:t>
            </a:r>
            <a:r>
              <a:rPr lang="en-IN" dirty="0" smtClean="0"/>
              <a:t>ptions</a:t>
            </a:r>
            <a:r>
              <a:rPr lang="en-IN" dirty="0"/>
              <a:t>  </a:t>
            </a:r>
            <a:endParaRPr lang="en-US" dirty="0">
              <a:solidFill>
                <a:srgbClr val="F27724"/>
              </a:solidFill>
            </a:endParaRPr>
          </a:p>
        </p:txBody>
      </p:sp>
      <p:sp>
        <p:nvSpPr>
          <p:cNvPr id="4" name="Content Placeholder 3"/>
          <p:cNvSpPr>
            <a:spLocks noGrp="1"/>
          </p:cNvSpPr>
          <p:nvPr>
            <p:ph sz="quarter" idx="15"/>
          </p:nvPr>
        </p:nvSpPr>
        <p:spPr>
          <a:xfrm>
            <a:off x="4657774" y="1281584"/>
            <a:ext cx="3794760" cy="3065407"/>
          </a:xfrm>
        </p:spPr>
        <p:txBody>
          <a:bodyPr/>
          <a:lstStyle/>
          <a:p>
            <a:r>
              <a:rPr lang="en-IN" sz="1200" dirty="0"/>
              <a:t>Channel partners not only lack marketing resources, but also don’t have the expertise to set up effective integrated or transaction campaigns without expending considerable time and effort. This is where menu-based offers can significantly help channel partners, providing a means to enable them to quickly select and deploy campaigns. Once you have analyzed what is working in one country, and that has the capability of being deployed in other countries, leverage your partner marketing concierge</a:t>
            </a:r>
            <a:r>
              <a:rPr lang="en-IN" sz="1200" b="1" dirty="0"/>
              <a:t> </a:t>
            </a:r>
            <a:r>
              <a:rPr lang="en-IN" sz="1200" dirty="0"/>
              <a:t>agency to roll out menu-based campaigns in other countries. For this, however you will need an outsourced partner marketing concierge to provide localized services in multiple countries. </a:t>
            </a:r>
            <a:endParaRPr lang="en-US" sz="1200" dirty="0"/>
          </a:p>
        </p:txBody>
      </p:sp>
      <p:pic>
        <p:nvPicPr>
          <p:cNvPr id="5" name="Content Placeholder 4" descr="stk309064rkn.jpg"/>
          <p:cNvPicPr>
            <a:picLocks noGrp="1" noChangeAspect="1"/>
          </p:cNvPicPr>
          <p:nvPr>
            <p:ph sz="quarter" idx="14"/>
          </p:nvPr>
        </p:nvPicPr>
        <p:blipFill>
          <a:blip r:embed="rId2" cstate="screen">
            <a:alphaModFix amt="0"/>
            <a:extLst>
              <a:ext uri="{28A0092B-C50C-407E-A947-70E740481C1C}">
                <a14:useLocalDpi xmlns:a14="http://schemas.microsoft.com/office/drawing/2010/main"/>
              </a:ext>
            </a:extLst>
          </a:blip>
          <a:srcRect/>
          <a:stretch>
            <a:fillRect/>
          </a:stretch>
        </p:blipFill>
        <p:spPr>
          <a:xfrm>
            <a:off x="688975" y="488950"/>
            <a:ext cx="3794125" cy="3857625"/>
          </a:xfrm>
          <a:solidFill>
            <a:schemeClr val="tx1">
              <a:lumMod val="25000"/>
              <a:lumOff val="75000"/>
            </a:schemeClr>
          </a:solidFill>
        </p:spPr>
      </p:pic>
      <p:pic>
        <p:nvPicPr>
          <p:cNvPr id="3" name="Picture 2" descr="web-content-syndication-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8"/>
            <a:ext cx="3794125" cy="3857617"/>
          </a:xfrm>
          <a:prstGeom prst="rect">
            <a:avLst/>
          </a:prstGeo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5. </a:t>
            </a:r>
            <a:r>
              <a:rPr lang="en-IN" dirty="0"/>
              <a:t>Pick a </a:t>
            </a:r>
            <a:r>
              <a:rPr lang="en-IN" dirty="0" smtClean="0"/>
              <a:t>Partner </a:t>
            </a:r>
            <a:r>
              <a:rPr lang="en-IN" dirty="0"/>
              <a:t>M</a:t>
            </a:r>
            <a:r>
              <a:rPr lang="en-IN" dirty="0" smtClean="0"/>
              <a:t>arketing </a:t>
            </a:r>
            <a:r>
              <a:rPr lang="en-IN" dirty="0"/>
              <a:t>C</a:t>
            </a:r>
            <a:r>
              <a:rPr lang="en-IN" dirty="0" smtClean="0"/>
              <a:t>oncierge </a:t>
            </a:r>
            <a:r>
              <a:rPr lang="en-IN" dirty="0"/>
              <a:t>V</a:t>
            </a:r>
            <a:r>
              <a:rPr lang="en-IN" dirty="0" smtClean="0"/>
              <a:t>endor</a:t>
            </a:r>
            <a:r>
              <a:rPr lang="en-IN" dirty="0"/>
              <a:t> with </a:t>
            </a:r>
            <a:r>
              <a:rPr lang="en-IN" dirty="0" smtClean="0"/>
              <a:t>Truly </a:t>
            </a:r>
            <a:r>
              <a:rPr lang="en-IN" dirty="0"/>
              <a:t>G</a:t>
            </a:r>
            <a:r>
              <a:rPr lang="en-IN" dirty="0" smtClean="0"/>
              <a:t>lobal </a:t>
            </a:r>
            <a:r>
              <a:rPr lang="en-IN" dirty="0"/>
              <a:t>C</a:t>
            </a:r>
            <a:r>
              <a:rPr lang="en-IN" dirty="0" smtClean="0"/>
              <a:t>apabilities</a:t>
            </a:r>
            <a:r>
              <a:rPr lang="en-IN" dirty="0"/>
              <a:t>  </a:t>
            </a:r>
            <a:endParaRPr lang="en-US" dirty="0">
              <a:solidFill>
                <a:srgbClr val="F27724"/>
              </a:solidFill>
            </a:endParaRPr>
          </a:p>
        </p:txBody>
      </p:sp>
      <p:sp>
        <p:nvSpPr>
          <p:cNvPr id="3" name="Content Placeholder 2"/>
          <p:cNvSpPr>
            <a:spLocks noGrp="1"/>
          </p:cNvSpPr>
          <p:nvPr>
            <p:ph sz="quarter" idx="14"/>
          </p:nvPr>
        </p:nvSpPr>
        <p:spPr>
          <a:xfrm>
            <a:off x="688287" y="1636307"/>
            <a:ext cx="3794760" cy="2710683"/>
          </a:xfrm>
        </p:spPr>
        <p:txBody>
          <a:bodyPr/>
          <a:lstStyle/>
          <a:p>
            <a:r>
              <a:rPr lang="en-IN" sz="1200" dirty="0"/>
              <a:t>Having the right partner marketing concierge agency is critical for your ability to learn locally and execute globally. You need a vendor that can leverage the learnings from one market and, through its own program management and account management structure, rapidly share these learnings in other countries. The IT industry moves on a ninety-day quarterly cycle, and time is of the essence. Therefore, the speed with which your partner marketing concierge</a:t>
            </a:r>
            <a:r>
              <a:rPr lang="en-IN" sz="1200" b="1" dirty="0"/>
              <a:t> </a:t>
            </a:r>
            <a:r>
              <a:rPr lang="en-IN" sz="1200" dirty="0"/>
              <a:t>vendor can deploy its learnings to different countries can make or break a global channel marketing program. </a:t>
            </a:r>
            <a:endParaRPr lang="en-US" sz="1200" dirty="0"/>
          </a:p>
        </p:txBody>
      </p:sp>
      <p:pic>
        <p:nvPicPr>
          <p:cNvPr id="5" name="Content Placeholder 4" descr="153220460.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4" name="Picture 3" descr="web-content-syndicatio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7"/>
            <a:ext cx="3794125" cy="3857618"/>
          </a:xfrm>
          <a:prstGeom prst="rect">
            <a:avLst/>
          </a:prstGeo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6. </a:t>
            </a:r>
            <a:r>
              <a:rPr lang="en-IN" dirty="0"/>
              <a:t>Track ROI for </a:t>
            </a:r>
            <a:r>
              <a:rPr lang="en-IN" dirty="0" smtClean="0"/>
              <a:t>Global </a:t>
            </a:r>
            <a:r>
              <a:rPr lang="en-IN" dirty="0"/>
              <a:t>and </a:t>
            </a:r>
            <a:r>
              <a:rPr lang="en-IN" dirty="0" smtClean="0"/>
              <a:t>Local </a:t>
            </a:r>
            <a:r>
              <a:rPr lang="en-IN" dirty="0"/>
              <a:t>C</a:t>
            </a:r>
            <a:r>
              <a:rPr lang="en-IN" dirty="0" smtClean="0"/>
              <a:t>ampaigns</a:t>
            </a:r>
            <a:r>
              <a:rPr lang="en-IN" dirty="0"/>
              <a:t>  </a:t>
            </a:r>
            <a:endParaRPr lang="en-US" dirty="0">
              <a:solidFill>
                <a:srgbClr val="F27724"/>
              </a:solidFill>
            </a:endParaRPr>
          </a:p>
        </p:txBody>
      </p:sp>
      <p:sp>
        <p:nvSpPr>
          <p:cNvPr id="4" name="Content Placeholder 3"/>
          <p:cNvSpPr>
            <a:spLocks noGrp="1"/>
          </p:cNvSpPr>
          <p:nvPr>
            <p:ph sz="quarter" idx="15"/>
          </p:nvPr>
        </p:nvSpPr>
        <p:spPr>
          <a:xfrm>
            <a:off x="4657774" y="1281584"/>
            <a:ext cx="3794760" cy="3065407"/>
          </a:xfrm>
        </p:spPr>
        <p:txBody>
          <a:bodyPr/>
          <a:lstStyle/>
          <a:p>
            <a:r>
              <a:rPr lang="en-IN" sz="1200" dirty="0"/>
              <a:t>Assuming you have deployed a unified channel management platform that gives you comprehensive visibility of your programs, you will have ROI tracking capabilities that will help you quickly analyze the effectiveness of different programs in different countries. ROI data will help you understand which programs can be horizontally scaled so that you can rapidly deploy them in other countries via your partner marketing concierge</a:t>
            </a:r>
            <a:r>
              <a:rPr lang="en-IN" sz="1200" b="1" dirty="0"/>
              <a:t>.</a:t>
            </a:r>
            <a:r>
              <a:rPr lang="en-IN" sz="1200" dirty="0"/>
              <a:t> </a:t>
            </a:r>
            <a:endParaRPr lang="en-US" sz="1200" dirty="0"/>
          </a:p>
        </p:txBody>
      </p:sp>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pic>
        <p:nvPicPr>
          <p:cNvPr id="3" name="Picture 2" descr="Channel_Sales_Metrics_8.jpg"/>
          <p:cNvPicPr>
            <a:picLocks noChangeAspect="1"/>
          </p:cNvPicPr>
          <p:nvPr/>
        </p:nvPicPr>
        <p:blipFill rotWithShape="1">
          <a:blip r:embed="rId3" cstate="screen">
            <a:extLst>
              <a:ext uri="{28A0092B-C50C-407E-A947-70E740481C1C}">
                <a14:useLocalDpi xmlns:a14="http://schemas.microsoft.com/office/drawing/2010/main"/>
              </a:ext>
            </a:extLst>
          </a:blip>
          <a:srcRect t="-16791"/>
          <a:stretch/>
        </p:blipFill>
        <p:spPr>
          <a:xfrm>
            <a:off x="688974" y="-158741"/>
            <a:ext cx="3794125" cy="4505316"/>
          </a:xfrm>
          <a:prstGeom prst="rect">
            <a:avLst/>
          </a:prstGeo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44527</TotalTime>
  <Words>720</Words>
  <Application>Microsoft Macintosh PowerPoint</Application>
  <PresentationFormat>On-screen Show (16:9)</PresentationFormat>
  <Paragraphs>27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zinfi_powerpoint_template</vt:lpstr>
      <vt:lpstr>Partner Marketing Concierge Services: Learn Locally, Scale Globally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ZINFI Mac</cp:lastModifiedBy>
  <cp:revision>326</cp:revision>
  <cp:lastPrinted>2012-10-17T16:04:59Z</cp:lastPrinted>
  <dcterms:created xsi:type="dcterms:W3CDTF">2012-07-05T17:18:21Z</dcterms:created>
  <dcterms:modified xsi:type="dcterms:W3CDTF">2015-10-08T09:21:39Z</dcterms:modified>
</cp:coreProperties>
</file>