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0"/>
  </p:notesMasterIdLst>
  <p:handoutMasterIdLst>
    <p:handoutMasterId r:id="rId11"/>
  </p:handoutMasterIdLst>
  <p:sldIdLst>
    <p:sldId id="269" r:id="rId2"/>
    <p:sldId id="270" r:id="rId3"/>
    <p:sldId id="274" r:id="rId4"/>
    <p:sldId id="275" r:id="rId5"/>
    <p:sldId id="278" r:id="rId6"/>
    <p:sldId id="279" r:id="rId7"/>
    <p:sldId id="281" r:id="rId8"/>
    <p:sldId id="268"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8"/>
            <p14:sldId id="279"/>
            <p14:sldId id="281"/>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625" autoAdjust="0"/>
  </p:normalViewPr>
  <p:slideViewPr>
    <p:cSldViewPr snapToGrid="0" snapToObjects="1">
      <p:cViewPr varScale="1">
        <p:scale>
          <a:sx n="117" d="100"/>
          <a:sy n="117" d="100"/>
        </p:scale>
        <p:origin x="-816" y="-96"/>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28/10/15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28/10/15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October 28,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October 28,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October 28,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October 28,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October 28,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 Id="rId3"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609393" cy="2875663"/>
          </a:xfrm>
        </p:spPr>
        <p:txBody>
          <a:bodyPr anchor="ctr"/>
          <a:lstStyle/>
          <a:p>
            <a:r>
              <a:rPr lang="en-IN" sz="2400" dirty="0"/>
              <a:t>Why CRMs Don’t Work As Partner Relationship Management Systems</a:t>
            </a:r>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pic>
        <p:nvPicPr>
          <p:cNvPr id="4" name="Picture 3"/>
          <p:cNvPicPr>
            <a:picLocks noChangeAspect="1"/>
          </p:cNvPicPr>
          <p:nvPr/>
        </p:nvPicPr>
        <p:blipFill>
          <a:blip r:embed="rId3" cstate="screen">
            <a:alphaModFix amt="0"/>
            <a:extLst>
              <a:ext uri="{28A0092B-C50C-407E-A947-70E740481C1C}">
                <a14:useLocalDpi xmlns:a14="http://schemas.microsoft.com/office/drawing/2010/main"/>
              </a:ext>
            </a:extLst>
          </a:blip>
          <a:stretch>
            <a:fillRect/>
          </a:stretch>
        </p:blipFill>
        <p:spPr>
          <a:xfrm>
            <a:off x="688975" y="887467"/>
            <a:ext cx="5111750" cy="3190583"/>
          </a:xfrm>
          <a:prstGeom prst="rect">
            <a:avLst/>
          </a:prstGeom>
          <a:solidFill>
            <a:schemeClr val="bg2">
              <a:lumMod val="75000"/>
            </a:schemeClr>
          </a:solidFill>
        </p:spPr>
      </p:pic>
      <p:pic>
        <p:nvPicPr>
          <p:cNvPr id="3" name="Picture 2" descr="ThinkstockPhotos-480161215.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8975" y="887467"/>
            <a:ext cx="5111749" cy="3190583"/>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85800" y="488958"/>
            <a:ext cx="4079556" cy="388297"/>
          </a:xfrm>
        </p:spPr>
        <p:txBody>
          <a:bodyPr/>
          <a:lstStyle/>
          <a:p>
            <a:r>
              <a:rPr lang="en-US" dirty="0" smtClean="0"/>
              <a:t>Management of Customer Relationship</a:t>
            </a:r>
            <a:endParaRPr lang="en-US" dirty="0" smtClean="0"/>
          </a:p>
        </p:txBody>
      </p:sp>
      <p:sp>
        <p:nvSpPr>
          <p:cNvPr id="10" name="Content Placeholder 9"/>
          <p:cNvSpPr>
            <a:spLocks noGrp="1"/>
          </p:cNvSpPr>
          <p:nvPr>
            <p:ph sz="quarter" idx="14"/>
          </p:nvPr>
        </p:nvSpPr>
        <p:spPr>
          <a:xfrm>
            <a:off x="688287" y="1291641"/>
            <a:ext cx="3794760" cy="3055350"/>
          </a:xfrm>
        </p:spPr>
        <p:txBody>
          <a:bodyPr/>
          <a:lstStyle/>
          <a:p>
            <a:r>
              <a:rPr lang="en-IN" sz="1200" b="1" dirty="0"/>
              <a:t>Customer relationship management</a:t>
            </a:r>
            <a:r>
              <a:rPr lang="en-IN" sz="1200" dirty="0"/>
              <a:t> (CRM) has evolved into a multi-billion dollar segment, with good reason. However, the Partner Relationship Management (PRM) category is relatively new, even though channel programs have been around for many decades. Why is that</a:t>
            </a:r>
            <a:r>
              <a:rPr lang="en-IN" sz="1200" dirty="0" smtClean="0"/>
              <a:t>?</a:t>
            </a:r>
          </a:p>
          <a:p>
            <a:r>
              <a:rPr lang="en-IN" sz="1200" dirty="0"/>
              <a:t>Well, phone systems for tracking and taking better care of customers were essentially started by the airline industry back in the late Sixties and early Seventies as the volume of ticketing requests and changes began to grow. Next, in the Eighties and Nineties, as computers took over the business environment, contact </a:t>
            </a:r>
            <a:r>
              <a:rPr lang="en-IN" sz="1200" dirty="0" smtClean="0"/>
              <a:t>management software </a:t>
            </a:r>
            <a:r>
              <a:rPr lang="en-IN" sz="1200" dirty="0"/>
              <a:t>evolved as the better version of a Rolodex.</a:t>
            </a:r>
            <a:r>
              <a:rPr lang="en-IN" sz="1200" dirty="0"/>
              <a:t> </a:t>
            </a:r>
            <a:endParaRPr lang="en-IN" sz="1200" dirty="0"/>
          </a:p>
        </p:txBody>
      </p:sp>
      <p:pic>
        <p:nvPicPr>
          <p:cNvPr id="6" name="Content Placeholder 5" descr="ThinkstockPhotos-56567985.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bg1">
              <a:lumMod val="85000"/>
            </a:schemeClr>
          </a:solidFill>
        </p:spPr>
      </p:pic>
      <p:pic>
        <p:nvPicPr>
          <p:cNvPr id="3" name="Picture 2" descr="Partner Recruitment, Channel-Marketing-Automation-Channel-Market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9374"/>
            <a:ext cx="3794125" cy="3857617"/>
          </a:xfrm>
          <a:prstGeom prst="rect">
            <a:avLst/>
          </a:prstGeom>
        </p:spPr>
      </p:pic>
    </p:spTree>
    <p:extLst>
      <p:ext uri="{BB962C8B-B14F-4D97-AF65-F5344CB8AC3E}">
        <p14:creationId xmlns:p14="http://schemas.microsoft.com/office/powerpoint/2010/main" val="1209262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t>Evolution of Customer Management Automation</a:t>
            </a:r>
            <a:endParaRPr lang="en-US" dirty="0"/>
          </a:p>
        </p:txBody>
      </p:sp>
      <p:sp>
        <p:nvSpPr>
          <p:cNvPr id="4" name="Content Placeholder 3"/>
          <p:cNvSpPr>
            <a:spLocks noGrp="1"/>
          </p:cNvSpPr>
          <p:nvPr>
            <p:ph sz="quarter" idx="15"/>
          </p:nvPr>
        </p:nvSpPr>
        <p:spPr>
          <a:xfrm>
            <a:off x="4657774" y="1324204"/>
            <a:ext cx="3794760" cy="3022787"/>
          </a:xfrm>
        </p:spPr>
        <p:txBody>
          <a:bodyPr/>
          <a:lstStyle/>
          <a:p>
            <a:r>
              <a:rPr lang="en-IN" sz="1200" dirty="0"/>
              <a:t>Starting in the mid-Nineties, contact management software started to evolve into the precursor to what we now know as a customer relationship management. This development was driven by companies like SAP and the like, who were focused also on processes like inventory management and financial controls as features of their enterprise resource management software.</a:t>
            </a:r>
          </a:p>
          <a:p>
            <a:r>
              <a:rPr lang="en-IN" sz="1200" dirty="0"/>
              <a:t>Salesforce.com took a visionary role in taking on-premise sales management software to the cloud and deservingly became market share leader in this category. This category further evolved to provide a combination of three core functionalities – marketing automation integration, sales process automation and support.</a:t>
            </a:r>
          </a:p>
        </p:txBody>
      </p:sp>
      <p:pic>
        <p:nvPicPr>
          <p:cNvPr id="6" name="Content Placeholder 5" descr="ThinkstockPhotos-466316967.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pic>
        <p:nvPicPr>
          <p:cNvPr id="3" name="Picture 2" descr="Customer-Relationship-Managemen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49"/>
            <a:ext cx="3794125" cy="3857625"/>
          </a:xfrm>
          <a:prstGeom prst="rect">
            <a:avLst/>
          </a:prstGeom>
        </p:spPr>
      </p:pic>
    </p:spTree>
    <p:extLst>
      <p:ext uri="{BB962C8B-B14F-4D97-AF65-F5344CB8AC3E}">
        <p14:creationId xmlns:p14="http://schemas.microsoft.com/office/powerpoint/2010/main" val="674070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pPr lvl="0"/>
            <a:r>
              <a:rPr lang="en-US" dirty="0" smtClean="0"/>
              <a:t>Deficits of a Typical CRM</a:t>
            </a:r>
            <a:endParaRPr lang="en-IN" dirty="0"/>
          </a:p>
        </p:txBody>
      </p:sp>
      <p:sp>
        <p:nvSpPr>
          <p:cNvPr id="3" name="Content Placeholder 2"/>
          <p:cNvSpPr>
            <a:spLocks noGrp="1"/>
          </p:cNvSpPr>
          <p:nvPr>
            <p:ph sz="quarter" idx="14"/>
          </p:nvPr>
        </p:nvSpPr>
        <p:spPr>
          <a:xfrm>
            <a:off x="688287" y="933456"/>
            <a:ext cx="3794760" cy="3369703"/>
          </a:xfrm>
        </p:spPr>
        <p:txBody>
          <a:bodyPr/>
          <a:lstStyle/>
          <a:p>
            <a:r>
              <a:rPr lang="en-IN" sz="1050" dirty="0"/>
              <a:t>However, comparatively little time or resources have been devoted by the CRM market leaders to building a purpose-built application that addresses the workflow of </a:t>
            </a:r>
            <a:r>
              <a:rPr lang="en-IN" sz="1050" dirty="0" smtClean="0"/>
              <a:t>channel management. Focused </a:t>
            </a:r>
            <a:r>
              <a:rPr lang="en-IN" sz="1050" dirty="0"/>
              <a:t>on solving the horizontal problem of Salesforce automation, the bigger players have overlooked the need to address channel marketing automation by development </a:t>
            </a:r>
            <a:r>
              <a:rPr lang="en-IN" sz="1050" dirty="0" smtClean="0"/>
              <a:t>of purpose</a:t>
            </a:r>
            <a:r>
              <a:rPr lang="en-IN" sz="1050" dirty="0"/>
              <a:t>-built applications like </a:t>
            </a:r>
            <a:r>
              <a:rPr lang="en-IN" sz="1050" b="1" dirty="0"/>
              <a:t>partner relationship managemen</a:t>
            </a:r>
            <a:r>
              <a:rPr lang="en-IN" sz="1050" dirty="0"/>
              <a:t>t (PRM).</a:t>
            </a:r>
          </a:p>
          <a:p>
            <a:r>
              <a:rPr lang="en-IN" sz="1050" dirty="0"/>
              <a:t>Typical CRM software includes core management and tracking functionality such as leads, contacts, opportunities, tasks and projects, that allow a sales person to develop prospects and track them through to close a sale. Most CRM systems do a good job of sales tracking and post sales account management activities by linking modules like tasks, calendars, quotations and invoicing. There is a plethora of other applications that can be added to extend some of the core CRM functionalities for channel management purposes. However, the main challenge with this approach is to take a horizontal product that works for B2B sales, and make it functional in a very different </a:t>
            </a:r>
            <a:r>
              <a:rPr lang="en-IN" sz="1050" dirty="0" smtClean="0"/>
              <a:t>environment. Channel </a:t>
            </a:r>
            <a:r>
              <a:rPr lang="en-IN" sz="1050" dirty="0"/>
              <a:t>sales, for a start is a two to three tier process, and it gets even more complex than that.</a:t>
            </a:r>
            <a:r>
              <a:rPr lang="en-IN" sz="1050" dirty="0"/>
              <a:t> </a:t>
            </a:r>
            <a:endParaRPr lang="en-IN" sz="1050" dirty="0"/>
          </a:p>
        </p:txBody>
      </p:sp>
      <p:pic>
        <p:nvPicPr>
          <p:cNvPr id="7" name="Content Placeholder 6" descr="ThinkstockPhotos-178637068.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4" name="Picture 3" descr="Channel-Management-Automatio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94798"/>
            <a:ext cx="3794125" cy="3851777"/>
          </a:xfrm>
          <a:prstGeom prst="rect">
            <a:avLst/>
          </a:prstGeom>
        </p:spPr>
      </p:pic>
    </p:spTree>
    <p:extLst>
      <p:ext uri="{BB962C8B-B14F-4D97-AF65-F5344CB8AC3E}">
        <p14:creationId xmlns:p14="http://schemas.microsoft.com/office/powerpoint/2010/main" val="2413629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k309064rkn.jpg"/>
          <p:cNvPicPr>
            <a:picLocks noGrp="1" noChangeAspect="1"/>
          </p:cNvPicPr>
          <p:nvPr>
            <p:ph sz="quarter" idx="14"/>
          </p:nvPr>
        </p:nvPicPr>
        <p:blipFill>
          <a:blip r:embed="rId2" cstate="screen">
            <a:alphaModFix amt="0"/>
            <a:extLst>
              <a:ext uri="{28A0092B-C50C-407E-A947-70E740481C1C}">
                <a14:useLocalDpi xmlns:a14="http://schemas.microsoft.com/office/drawing/2010/main"/>
              </a:ext>
            </a:extLst>
          </a:blip>
          <a:srcRect/>
          <a:stretch>
            <a:fillRect/>
          </a:stretch>
        </p:blipFill>
        <p:spPr>
          <a:xfrm>
            <a:off x="688975" y="488950"/>
            <a:ext cx="3794125" cy="3857625"/>
          </a:xfrm>
          <a:solidFill>
            <a:schemeClr val="tx1">
              <a:lumMod val="25000"/>
              <a:lumOff val="75000"/>
            </a:schemeClr>
          </a:solidFill>
        </p:spPr>
      </p:pic>
      <p:sp>
        <p:nvSpPr>
          <p:cNvPr id="6" name="Text Placeholder 1"/>
          <p:cNvSpPr txBox="1">
            <a:spLocks/>
          </p:cNvSpPr>
          <p:nvPr/>
        </p:nvSpPr>
        <p:spPr>
          <a:xfrm>
            <a:off x="4655286" y="488958"/>
            <a:ext cx="4087574"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000" dirty="0"/>
              <a:t>Addressing The Need</a:t>
            </a:r>
            <a:endParaRPr lang="en-IN" sz="2000" dirty="0"/>
          </a:p>
        </p:txBody>
      </p:sp>
      <p:sp>
        <p:nvSpPr>
          <p:cNvPr id="7" name="Content Placeholder 2"/>
          <p:cNvSpPr txBox="1">
            <a:spLocks/>
          </p:cNvSpPr>
          <p:nvPr/>
        </p:nvSpPr>
        <p:spPr>
          <a:xfrm>
            <a:off x="4657773" y="955164"/>
            <a:ext cx="3794760" cy="3391412"/>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1100" dirty="0"/>
              <a:t>Channel marketing entails a whole different set of requirements for functions including partner recruitment, partner engagement, partner enablement and partner management, that are not addressed by current CRM systems. Almost all CRMs provide excellent functionality for contact management, tracking sales activities, reducing labor needed to send out a quote, close a sale, or grow a current account, but almost none are able to adapt to the dynamic, multi-tenant environment that is a prerequisite for any channel management structure.</a:t>
            </a:r>
          </a:p>
          <a:p>
            <a:r>
              <a:rPr lang="en-IN" sz="1100" dirty="0"/>
              <a:t>Almost all channel management activities require constant recruitment of existing and/or new resellers into a specific set of programs, plus integrated outbound marketing tools that none of the CRM tools offer today. Once a partner has been recruited, they must be properly classified, or profiled and to be clustered into a specific group of vertical or other classifications, but most CRMs today are not flexible enough to complete this profiling activity.</a:t>
            </a:r>
            <a:r>
              <a:rPr lang="en-IN" sz="1100" dirty="0"/>
              <a:t> </a:t>
            </a:r>
            <a:endParaRPr lang="en-US" sz="1100" dirty="0"/>
          </a:p>
        </p:txBody>
      </p:sp>
      <p:pic>
        <p:nvPicPr>
          <p:cNvPr id="2" name="Picture 1" descr="Channel-Managemen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58"/>
            <a:ext cx="3794125" cy="3857617"/>
          </a:xfrm>
          <a:prstGeom prst="rect">
            <a:avLst/>
          </a:prstGeo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pPr lvl="0"/>
            <a:r>
              <a:rPr lang="en-US" dirty="0" smtClean="0"/>
              <a:t>Challenges of a PRM</a:t>
            </a:r>
            <a:endParaRPr lang="en-IN" dirty="0"/>
          </a:p>
        </p:txBody>
      </p:sp>
      <p:sp>
        <p:nvSpPr>
          <p:cNvPr id="3" name="Content Placeholder 2"/>
          <p:cNvSpPr>
            <a:spLocks noGrp="1"/>
          </p:cNvSpPr>
          <p:nvPr>
            <p:ph sz="quarter" idx="14"/>
          </p:nvPr>
        </p:nvSpPr>
        <p:spPr>
          <a:xfrm>
            <a:off x="688287" y="955165"/>
            <a:ext cx="3794760" cy="3337556"/>
          </a:xfrm>
        </p:spPr>
        <p:txBody>
          <a:bodyPr/>
          <a:lstStyle/>
          <a:p>
            <a:r>
              <a:rPr lang="en-IN" sz="1050" dirty="0"/>
              <a:t>As a further example, it is essential to track training progress and development of that partner’s competence. While there are standalone learning management systems that could potentially be patched into an existing CRM program, the majority are not flexible enough for this. As a result, CRM software doesn’t allow channel account managers to determine their partners’ evolving technical skill level, which is a critical requirement for B2B IT solutions sales. These and other needs call for purpose-designed applications </a:t>
            </a:r>
            <a:r>
              <a:rPr lang="en-IN" sz="1050" dirty="0" smtClean="0"/>
              <a:t>like </a:t>
            </a:r>
            <a:r>
              <a:rPr lang="en-IN" sz="1050" b="1" dirty="0" smtClean="0"/>
              <a:t>partner relationship management</a:t>
            </a:r>
            <a:r>
              <a:rPr lang="en-IN" sz="1050" dirty="0"/>
              <a:t> </a:t>
            </a:r>
            <a:r>
              <a:rPr lang="en-IN" sz="1050" dirty="0" smtClean="0"/>
              <a:t>software</a:t>
            </a:r>
            <a:r>
              <a:rPr lang="en-IN" sz="1050" dirty="0"/>
              <a:t>.</a:t>
            </a:r>
          </a:p>
          <a:p>
            <a:r>
              <a:rPr lang="en-IN" sz="1050" dirty="0"/>
              <a:t>If partner recruitment, engagement and training are the core gaps in an existing CRM system, the challenges of generating demand via a set of channel partners and enabling them with market development funds (MDF), sales rewards and rebates are only exaggerated by using a typical CRM. As a result, many organizations take the DIY approach of building their own in-house campaigns, assets, MDF, rewards and rebates forms. But these are rarely well-integrated and quickly become </a:t>
            </a:r>
            <a:r>
              <a:rPr lang="en-IN" sz="1050" dirty="0" smtClean="0"/>
              <a:t>too complex ever </a:t>
            </a:r>
            <a:r>
              <a:rPr lang="en-IN" sz="1050" dirty="0"/>
              <a:t>to be productive. This leads to poor ROI from the effort and investment of recruiting and training partners.</a:t>
            </a:r>
            <a:r>
              <a:rPr lang="en-IN" sz="1050" dirty="0"/>
              <a:t> </a:t>
            </a:r>
            <a:endParaRPr lang="en-IN" sz="1050" dirty="0"/>
          </a:p>
        </p:txBody>
      </p:sp>
      <p:pic>
        <p:nvPicPr>
          <p:cNvPr id="5" name="Content Placeholder 4" descr="153220460.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4" name="Picture 3" descr="Partner-Train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8"/>
            <a:ext cx="3794125" cy="3857617"/>
          </a:xfrm>
          <a:prstGeom prst="rect">
            <a:avLst/>
          </a:prstGeo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pPr lvl="0"/>
            <a:r>
              <a:rPr lang="en-US" sz="1900" dirty="0" smtClean="0"/>
              <a:t>Improving Partner Productivity</a:t>
            </a:r>
            <a:endParaRPr lang="en-IN" sz="1900" dirty="0"/>
          </a:p>
        </p:txBody>
      </p:sp>
      <p:sp>
        <p:nvSpPr>
          <p:cNvPr id="4" name="Content Placeholder 3"/>
          <p:cNvSpPr>
            <a:spLocks noGrp="1"/>
          </p:cNvSpPr>
          <p:nvPr>
            <p:ph sz="quarter" idx="15"/>
          </p:nvPr>
        </p:nvSpPr>
        <p:spPr>
          <a:xfrm>
            <a:off x="4657774" y="877255"/>
            <a:ext cx="3794760" cy="3469320"/>
          </a:xfrm>
        </p:spPr>
        <p:txBody>
          <a:bodyPr/>
          <a:lstStyle/>
          <a:p>
            <a:r>
              <a:rPr lang="en-IN" sz="1200" dirty="0"/>
              <a:t>With CRM systems so evidently unfitted for channel marketing purposes, what automation tools can an IT vendor use to improve partner productivity? The answer is to use </a:t>
            </a:r>
            <a:r>
              <a:rPr lang="en-IN" sz="1200" b="1" dirty="0"/>
              <a:t>Partner Relationship Management</a:t>
            </a:r>
            <a:r>
              <a:rPr lang="en-IN" sz="1200" dirty="0"/>
              <a:t> (PRM) software. There are several newer vendors, small yet powerful, who provide a wide set of options for technology vendors selling through the channel. PRM solutions like ZINFI’s, are purpose-built for channel management and marketing. ZINFI’s platform allows vendors not only to pick the right set of partner recruitment, training and enablement tools to drive demand, but also create a channel marketing management infrastructure by deploying market development funds (MDF)</a:t>
            </a:r>
            <a:r>
              <a:rPr lang="en-IN" sz="1200" dirty="0" smtClean="0"/>
              <a:t>, rewards</a:t>
            </a:r>
            <a:r>
              <a:rPr lang="en-IN" sz="1200" dirty="0"/>
              <a:t> and rebates. These are all capabilities that none of the CRM applications today can match.</a:t>
            </a:r>
          </a:p>
        </p:txBody>
      </p:sp>
      <p:pic>
        <p:nvPicPr>
          <p:cNvPr id="5" name="Content Placeholder 4" descr="83066204.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pic>
        <p:nvPicPr>
          <p:cNvPr id="3" name="Picture 2" descr="Channel_Sales_Metrics_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975" y="488951"/>
            <a:ext cx="3794125" cy="3842204"/>
          </a:xfrm>
          <a:prstGeom prst="rect">
            <a:avLst/>
          </a:prstGeom>
        </p:spPr>
      </p:pic>
    </p:spTree>
    <p:extLst>
      <p:ext uri="{BB962C8B-B14F-4D97-AF65-F5344CB8AC3E}">
        <p14:creationId xmlns:p14="http://schemas.microsoft.com/office/powerpoint/2010/main" val="18725110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55128</TotalTime>
  <Words>418</Words>
  <Application>Microsoft Macintosh PowerPoint</Application>
  <PresentationFormat>On-screen Show (16:9)</PresentationFormat>
  <Paragraphs>21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zinfi_powerpoint_template</vt:lpstr>
      <vt:lpstr>Why CRMs Don’t Work As Partner Relationship Management Systems</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ZINFI Mac</cp:lastModifiedBy>
  <cp:revision>367</cp:revision>
  <cp:lastPrinted>2012-10-17T16:04:59Z</cp:lastPrinted>
  <dcterms:created xsi:type="dcterms:W3CDTF">2012-07-05T17:18:21Z</dcterms:created>
  <dcterms:modified xsi:type="dcterms:W3CDTF">2015-10-28T09:33:51Z</dcterms:modified>
</cp:coreProperties>
</file>