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5"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00BCFF"/>
    <a:srgbClr val="8CA621"/>
    <a:srgbClr val="B2B2B2"/>
    <a:srgbClr val="F27724"/>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5"/>
    <p:restoredTop sz="94697"/>
  </p:normalViewPr>
  <p:slideViewPr>
    <p:cSldViewPr snapToGrid="0" snapToObjects="1">
      <p:cViewPr varScale="1">
        <p:scale>
          <a:sx n="120" d="100"/>
          <a:sy n="120" d="100"/>
        </p:scale>
        <p:origin x="4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 Title 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36935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How to Make Your Partner Portal </a:t>
            </a:r>
            <a:br>
              <a:rPr lang="en-US" dirty="0"/>
            </a:br>
            <a:r>
              <a:rPr lang="en-US" dirty="0"/>
              <a:t>More Partner-Friendly</a:t>
            </a:r>
          </a:p>
          <a:p>
            <a:endParaRPr lang="en-US" dirty="0"/>
          </a:p>
        </p:txBody>
      </p:sp>
      <p:sp>
        <p:nvSpPr>
          <p:cNvPr id="6" name="Title 5"/>
          <p:cNvSpPr>
            <a:spLocks noGrp="1"/>
          </p:cNvSpPr>
          <p:nvPr>
            <p:ph type="ctrTitle"/>
          </p:nvPr>
        </p:nvSpPr>
        <p:spPr/>
        <p:txBody>
          <a:bodyPr/>
          <a:lstStyle/>
          <a:p>
            <a:endParaRPr lang="en-US"/>
          </a:p>
        </p:txBody>
      </p:sp>
    </p:spTree>
    <p:extLst>
      <p:ext uri="{BB962C8B-B14F-4D97-AF65-F5344CB8AC3E}">
        <p14:creationId xmlns:p14="http://schemas.microsoft.com/office/powerpoint/2010/main" val="20074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9F15B0AB-1947-4B8D-9E20-7E7944D92B5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83635"/>
            <a:ext cx="3897872" cy="3769118"/>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Make Your Partner Portal More Partner-Friendly</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83635"/>
            <a:ext cx="4444916" cy="3633068"/>
          </a:xfrm>
        </p:spPr>
        <p:txBody>
          <a:bodyPr/>
          <a:lstStyle/>
          <a:p>
            <a:r>
              <a:rPr lang="en-US" dirty="0">
                <a:latin typeface="ArialMT"/>
              </a:rPr>
              <a:t>At </a:t>
            </a:r>
            <a:r>
              <a:rPr lang="en-US" b="1" dirty="0">
                <a:latin typeface="ArialMT"/>
              </a:rPr>
              <a:t>ZINFI</a:t>
            </a:r>
            <a:r>
              <a:rPr lang="en-US" dirty="0">
                <a:latin typeface="ArialMT"/>
              </a:rPr>
              <a:t>, we work for major global brands and every day help thousands of their channel partners improve productivity. This is not as straightforward as it might be. One of the main complaints we hear constantly from channel partners is how hard it is to use most vendors’ </a:t>
            </a:r>
            <a:r>
              <a:rPr lang="en-US" b="1" dirty="0">
                <a:latin typeface="ArialMT"/>
              </a:rPr>
              <a:t>partner portals</a:t>
            </a:r>
            <a:r>
              <a:rPr lang="en-US" dirty="0">
                <a:latin typeface="ArialMT"/>
              </a:rPr>
              <a:t>. Yes, a few are great, but most </a:t>
            </a:r>
            <a:r>
              <a:rPr lang="en-US" b="1" dirty="0">
                <a:latin typeface="ArialMT"/>
              </a:rPr>
              <a:t>partner portals </a:t>
            </a:r>
            <a:r>
              <a:rPr lang="en-US" dirty="0">
                <a:latin typeface="ArialMT"/>
              </a:rPr>
              <a:t>are complex to understand. When we ask partners what they would like to see in an ideal </a:t>
            </a:r>
            <a:r>
              <a:rPr lang="en-US" b="1" dirty="0">
                <a:latin typeface="ArialMT"/>
              </a:rPr>
              <a:t>partner</a:t>
            </a:r>
            <a:r>
              <a:rPr lang="en-US" dirty="0">
                <a:latin typeface="ArialMT"/>
              </a:rPr>
              <a:t> </a:t>
            </a:r>
            <a:r>
              <a:rPr lang="en-US" b="1" dirty="0">
                <a:latin typeface="ArialMT"/>
              </a:rPr>
              <a:t>portal</a:t>
            </a:r>
            <a:r>
              <a:rPr lang="en-US" dirty="0">
                <a:latin typeface="ArialMT"/>
              </a:rPr>
              <a:t>, the five things we consistently hear are not surprising, but somehow only rarely delivered:</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91820" y="858780"/>
            <a:ext cx="3897872" cy="3897872"/>
          </a:xfrm>
          <a:prstGeom prst="rect">
            <a:avLst/>
          </a:prstGeo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Make Your Partner Portal More Partner-Friendly</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1. Ease of navigation</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Far too frequently, vendors use cool marketing lingo that is utterly confusing. Why use non-specific terms like “engage” or “excite” about your channel process steps when you can use simple, unmistakable words like “welcome”, “join”, “on-board” or “train”. Calling a spade a spade is the first step in simplifying navigation in your </a:t>
            </a:r>
            <a:r>
              <a:rPr lang="en-US" b="1" dirty="0">
                <a:solidFill>
                  <a:srgbClr val="50504E"/>
                </a:solidFill>
                <a:latin typeface="ArialMT" charset="0"/>
              </a:rPr>
              <a:t>partner portal</a:t>
            </a:r>
            <a:r>
              <a:rPr lang="en-US" dirty="0">
                <a:solidFill>
                  <a:srgbClr val="50504E"/>
                </a:solidFill>
                <a:latin typeface="ArialMT" charset="0"/>
              </a:rPr>
              <a:t>. Also, categorizing your </a:t>
            </a:r>
            <a:r>
              <a:rPr lang="en-US" b="1" dirty="0">
                <a:solidFill>
                  <a:srgbClr val="50504E"/>
                </a:solidFill>
                <a:latin typeface="ArialMT" charset="0"/>
              </a:rPr>
              <a:t>partner portal </a:t>
            </a:r>
            <a:r>
              <a:rPr lang="en-US" dirty="0">
                <a:solidFill>
                  <a:srgbClr val="50504E"/>
                </a:solidFill>
                <a:latin typeface="ArialMT" charset="0"/>
              </a:rPr>
              <a:t>by straightforward functional areas like sales, marketing, technical or incentives is logical and doesn’t require an effort to understand. Being too cool isn’t clever. Ease of navigation starts with making things easy to grasp.</a:t>
            </a:r>
            <a:endParaRPr lang="en-US" dirty="0"/>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156546" y="1118550"/>
            <a:ext cx="3625926" cy="3625926"/>
          </a:xfrm>
          <a:prstGeom prst="rect">
            <a:avLst/>
          </a:prstGeo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How to Make Your Partner Portal More Partner-Friendly</a:t>
            </a:r>
          </a:p>
        </p:txBody>
      </p:sp>
      <p:sp>
        <p:nvSpPr>
          <p:cNvPr id="7"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2. Mobile access</a:t>
            </a:r>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More than two-thirds of the partners consistently access a </a:t>
            </a:r>
            <a:r>
              <a:rPr lang="en-US" b="1" dirty="0">
                <a:solidFill>
                  <a:srgbClr val="50504E"/>
                </a:solidFill>
                <a:latin typeface="ArialMT" charset="0"/>
              </a:rPr>
              <a:t>partner portal </a:t>
            </a:r>
            <a:r>
              <a:rPr lang="en-US" dirty="0">
                <a:solidFill>
                  <a:srgbClr val="50504E"/>
                </a:solidFill>
                <a:latin typeface="ArialMT" charset="0"/>
              </a:rPr>
              <a:t>while they are away from their desk. So, while it is easy to make your portal mobile-compatible, don’t forget to make the rest of your portal smartphone- or tablet- You don’t have to go all the way in building apps for your portal. Many vendors have gone far down the app route, and it has turned out to be a pretty wasted investment, as very few partners click through all the apps. So, while apps can work as a Band-Aid to push out some news streams, events, training, etc., don’t get bogged down: focusing on the broader issue of easy mobile access is the key.</a:t>
            </a:r>
            <a:endParaRPr lang="en-US" dirty="0"/>
          </a:p>
        </p:txBody>
      </p:sp>
    </p:spTree>
    <p:extLst>
      <p:ext uri="{BB962C8B-B14F-4D97-AF65-F5344CB8AC3E}">
        <p14:creationId xmlns:p14="http://schemas.microsoft.com/office/powerpoint/2010/main" val="65222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Make Your Partner Portal More Partner-Friendly</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3. Personalization</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Your partners must be able to pick and chose the content they want to see in your </a:t>
            </a:r>
            <a:r>
              <a:rPr lang="en-US" b="1" dirty="0">
                <a:solidFill>
                  <a:srgbClr val="50504E"/>
                </a:solidFill>
                <a:latin typeface="ArialMT" charset="0"/>
              </a:rPr>
              <a:t>partner portal</a:t>
            </a:r>
            <a:r>
              <a:rPr lang="en-US" dirty="0">
                <a:solidFill>
                  <a:srgbClr val="50504E"/>
                </a:solidFill>
                <a:latin typeface="ArialMT" charset="0"/>
              </a:rPr>
              <a:t>. To start with, the portal should allow partners to filter out content that is not relevant – by region, country, or partner tier type using content tagging, but partner portals should also provide focused content to specific groups of partners by function, g. sales, marketing, or technical. The more streamlined the information in your portal, the easier it will be for your partners to use. At ZINFI we see that more than 70% of vendors are still using a flat, or non-targeted content profile in their partner portals, which is overwhelming for most partners.</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91820" y="838232"/>
            <a:ext cx="3897872" cy="3897872"/>
          </a:xfrm>
          <a:prstGeom prst="rect">
            <a:avLst/>
          </a:prstGeom>
        </p:spPr>
      </p:pic>
    </p:spTree>
    <p:extLst>
      <p:ext uri="{BB962C8B-B14F-4D97-AF65-F5344CB8AC3E}">
        <p14:creationId xmlns:p14="http://schemas.microsoft.com/office/powerpoint/2010/main" val="35217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20574" y="982578"/>
            <a:ext cx="3897871" cy="3759543"/>
          </a:xfrm>
          <a:prstGeom prst="rect">
            <a:avLst/>
          </a:prstGeo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How to Make Your Partner Portal More Partner-Friendly</a:t>
            </a:r>
          </a:p>
        </p:txBody>
      </p:sp>
      <p:sp>
        <p:nvSpPr>
          <p:cNvPr id="7"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4. Simplifying promotions</a:t>
            </a:r>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Vendors with multiple product lines are constantly running a wide variety of promotions via their </a:t>
            </a:r>
            <a:r>
              <a:rPr lang="en-US" b="1" dirty="0">
                <a:solidFill>
                  <a:srgbClr val="50504E"/>
                </a:solidFill>
                <a:latin typeface="ArialMT" charset="0"/>
              </a:rPr>
              <a:t>partner portal</a:t>
            </a:r>
            <a:r>
              <a:rPr lang="en-US" dirty="0">
                <a:solidFill>
                  <a:srgbClr val="50504E"/>
                </a:solidFill>
                <a:latin typeface="ArialMT" charset="0"/>
              </a:rPr>
              <a:t>. However, if the partner doesn’t see a logical connection to the vendor initiatives, and furthermore if the promotions are not related to the differing maturity stages of the partner, then you are anesthetizing the channel with an avalanche of information that has nothing to do with them.</a:t>
            </a:r>
            <a:endParaRPr lang="en-US" dirty="0"/>
          </a:p>
        </p:txBody>
      </p:sp>
    </p:spTree>
    <p:extLst>
      <p:ext uri="{BB962C8B-B14F-4D97-AF65-F5344CB8AC3E}">
        <p14:creationId xmlns:p14="http://schemas.microsoft.com/office/powerpoint/2010/main" val="232051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91820" y="899876"/>
            <a:ext cx="3897872" cy="3778450"/>
          </a:xfrm>
          <a:prstGeom prst="rect">
            <a:avLst/>
          </a:prstGeo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Make Your Partner Portal More Partner-Friendly</a:t>
            </a:r>
          </a:p>
        </p:txBody>
      </p:sp>
      <p:sp>
        <p:nvSpPr>
          <p:cNvPr id="7"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dirty="0"/>
              <a:t>5. Tracking metrics</a:t>
            </a:r>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We are now in the age of content marketing. This means that it is the value your </a:t>
            </a:r>
            <a:r>
              <a:rPr lang="en-US" b="1" dirty="0">
                <a:solidFill>
                  <a:srgbClr val="50504E"/>
                </a:solidFill>
                <a:latin typeface="ArialMT" charset="0"/>
              </a:rPr>
              <a:t>partner portal </a:t>
            </a:r>
            <a:r>
              <a:rPr lang="en-US" dirty="0">
                <a:solidFill>
                  <a:srgbClr val="50504E"/>
                </a:solidFill>
                <a:latin typeface="ArialMT" charset="0"/>
              </a:rPr>
              <a:t>brings to the channel is dependent on your understanding of what content is useful to specific groups of partners, and what isn’t. Yes, you need a dynamic </a:t>
            </a:r>
            <a:r>
              <a:rPr lang="en-US" b="1" dirty="0">
                <a:solidFill>
                  <a:srgbClr val="50504E"/>
                </a:solidFill>
                <a:latin typeface="ArialMT" charset="0"/>
              </a:rPr>
              <a:t>partner portal content management </a:t>
            </a:r>
            <a:r>
              <a:rPr lang="en-US" dirty="0">
                <a:solidFill>
                  <a:srgbClr val="50504E"/>
                </a:solidFill>
                <a:latin typeface="ArialMT" charset="0"/>
              </a:rPr>
              <a:t>capability, without which you cannot serve up the right content to the right partner. For a vendor with global reach, this may require an incremental investment of a few thousand dollars per month, but within a few months you are going to reap significant benefit from your partner base by stimulating them to self-educate, improve their knowledge and manage better – all because you will be able to identify how to help them based on data, rather than on opinions or anecdotal feedback.</a:t>
            </a:r>
            <a:endParaRPr lang="en-US" dirty="0"/>
          </a:p>
        </p:txBody>
      </p:sp>
    </p:spTree>
    <p:extLst>
      <p:ext uri="{BB962C8B-B14F-4D97-AF65-F5344CB8AC3E}">
        <p14:creationId xmlns:p14="http://schemas.microsoft.com/office/powerpoint/2010/main" val="57061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20574" y="982578"/>
            <a:ext cx="3897871" cy="3759543"/>
          </a:xfrm>
          <a:prstGeom prst="rect">
            <a:avLst/>
          </a:prstGeom>
        </p:spPr>
      </p:pic>
      <p:sp>
        <p:nvSpPr>
          <p:cNvPr id="6" name="Text Placeholder 5">
            <a:extLst>
              <a:ext uri="{FF2B5EF4-FFF2-40B4-BE49-F238E27FC236}">
                <a16:creationId xmlns:a16="http://schemas.microsoft.com/office/drawing/2014/main" id="{868C5E7C-818E-4EC3-A576-1FC7DC480F26}"/>
              </a:ext>
            </a:extLst>
          </p:cNvPr>
          <p:cNvSpPr>
            <a:spLocks noGrp="1"/>
          </p:cNvSpPr>
          <p:nvPr>
            <p:ph type="body" sz="quarter" idx="11"/>
          </p:nvPr>
        </p:nvSpPr>
        <p:spPr/>
        <p:txBody>
          <a:bodyPr/>
          <a:lstStyle/>
          <a:p>
            <a:r>
              <a:rPr lang="en-US" dirty="0"/>
              <a:t>How to Make Your Partner Portal More Partner-Friendly</a:t>
            </a:r>
          </a:p>
        </p:txBody>
      </p:sp>
      <p:sp>
        <p:nvSpPr>
          <p:cNvPr id="8" name="Text Placeholder 7"/>
          <p:cNvSpPr>
            <a:spLocks noGrp="1"/>
          </p:cNvSpPr>
          <p:nvPr>
            <p:ph type="body" sz="quarter" idx="16" hasCustomPrompt="1"/>
          </p:nvPr>
        </p:nvSpPr>
        <p:spPr>
          <a:xfrm>
            <a:off x="313226" y="982578"/>
            <a:ext cx="4444916" cy="395074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dirty="0">
                <a:solidFill>
                  <a:srgbClr val="50504E"/>
                </a:solidFill>
                <a:latin typeface="ArialMT" charset="0"/>
              </a:rPr>
              <a:t>The great news is that you now have a choice of best-in-class </a:t>
            </a:r>
            <a:r>
              <a:rPr lang="en-US" b="1" dirty="0">
                <a:solidFill>
                  <a:srgbClr val="50504E"/>
                </a:solidFill>
                <a:latin typeface="ArialMT" charset="0"/>
              </a:rPr>
              <a:t>partner portal content management systems </a:t>
            </a:r>
            <a:r>
              <a:rPr lang="en-US" dirty="0">
                <a:solidFill>
                  <a:srgbClr val="50504E"/>
                </a:solidFill>
                <a:latin typeface="ArialMT" charset="0"/>
              </a:rPr>
              <a:t>that you can deploy to migrate your </a:t>
            </a:r>
            <a:r>
              <a:rPr lang="en-US" b="1" dirty="0">
                <a:solidFill>
                  <a:srgbClr val="50504E"/>
                </a:solidFill>
                <a:latin typeface="ArialMT" charset="0"/>
              </a:rPr>
              <a:t>partner portal </a:t>
            </a:r>
            <a:r>
              <a:rPr lang="en-US" dirty="0">
                <a:solidFill>
                  <a:srgbClr val="50504E"/>
                </a:solidFill>
                <a:latin typeface="ArialMT" charset="0"/>
              </a:rPr>
              <a:t>piece by piece. This doesn’t need to be a multi-year program, nor does it need to be one mammoth effort. If you take a structured approach, consecutively by functional area, you can migrate your portal gradually. Quarter by quarter, you can take one function of your organization, undertake training and move all of the relevant content over. If you do that over a period of a year you can migrate pretty much your entire portal without undue complexity. As you do this, you are guaranteed to see substantial improvements in </a:t>
            </a:r>
            <a:r>
              <a:rPr lang="en-US" b="1" dirty="0">
                <a:solidFill>
                  <a:srgbClr val="50504E"/>
                </a:solidFill>
                <a:latin typeface="ArialMT" charset="0"/>
              </a:rPr>
              <a:t>partner engagement </a:t>
            </a:r>
            <a:r>
              <a:rPr lang="en-US" dirty="0">
                <a:solidFill>
                  <a:srgbClr val="50504E"/>
                </a:solidFill>
                <a:latin typeface="ArialMT" charset="0"/>
              </a:rPr>
              <a:t>and satisfaction with your </a:t>
            </a:r>
            <a:r>
              <a:rPr lang="en-US" b="1" dirty="0">
                <a:solidFill>
                  <a:srgbClr val="50504E"/>
                </a:solidFill>
                <a:latin typeface="ArialMT" charset="0"/>
              </a:rPr>
              <a:t>partner portal</a:t>
            </a:r>
            <a:r>
              <a:rPr lang="en-US" dirty="0">
                <a:solidFill>
                  <a:srgbClr val="50504E"/>
                </a:solidFill>
                <a:latin typeface="ArialMT" charset="0"/>
              </a:rPr>
              <a:t>, which in the end will drive more revenue at a lower cost.</a:t>
            </a:r>
            <a:endParaRPr lang="en-US" dirty="0"/>
          </a:p>
        </p:txBody>
      </p:sp>
    </p:spTree>
    <p:extLst>
      <p:ext uri="{BB962C8B-B14F-4D97-AF65-F5344CB8AC3E}">
        <p14:creationId xmlns:p14="http://schemas.microsoft.com/office/powerpoint/2010/main" val="351456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03E287-7F42-44CC-89A2-236C7F5E5D51}"/>
              </a:ext>
            </a:extLst>
          </p:cNvPr>
          <p:cNvSpPr>
            <a:spLocks noGrp="1"/>
          </p:cNvSpPr>
          <p:nvPr>
            <p:ph type="ctrTitle"/>
          </p:nvPr>
        </p:nvSpPr>
        <p:spPr/>
        <p:txBody>
          <a:bodyPr/>
          <a:lstStyle/>
          <a:p>
            <a:r>
              <a:rPr lang="en-US" dirty="0"/>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1989</TotalTime>
  <Words>924</Words>
  <Application>Microsoft Macintosh PowerPoint</Application>
  <PresentationFormat>Custom</PresentationFormat>
  <Paragraphs>21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Ken Bhowmick</cp:lastModifiedBy>
  <cp:revision>220</cp:revision>
  <dcterms:created xsi:type="dcterms:W3CDTF">2016-08-01T19:14:45Z</dcterms:created>
  <dcterms:modified xsi:type="dcterms:W3CDTF">2018-04-06T05:27:06Z</dcterms:modified>
</cp:coreProperties>
</file>