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0"/>
  </p:notesMasterIdLst>
  <p:handoutMasterIdLst>
    <p:handoutMasterId r:id="rId11"/>
  </p:handoutMasterIdLst>
  <p:sldIdLst>
    <p:sldId id="269" r:id="rId2"/>
    <p:sldId id="270" r:id="rId3"/>
    <p:sldId id="274" r:id="rId4"/>
    <p:sldId id="275" r:id="rId5"/>
    <p:sldId id="276" r:id="rId6"/>
    <p:sldId id="277" r:id="rId7"/>
    <p:sldId id="278" r:id="rId8"/>
    <p:sldId id="268"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9581B-3327-AB4E-817C-1FBC10EF2D35}">
          <p14:sldIdLst>
            <p14:sldId id="269"/>
            <p14:sldId id="270"/>
            <p14:sldId id="274"/>
            <p14:sldId id="275"/>
            <p14:sldId id="276"/>
            <p14:sldId id="277"/>
            <p14:sldId id="278"/>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25" autoAdjust="0"/>
  </p:normalViewPr>
  <p:slideViewPr>
    <p:cSldViewPr snapToGrid="0" snapToObjects="1">
      <p:cViewPr varScale="1">
        <p:scale>
          <a:sx n="109" d="100"/>
          <a:sy n="109" d="100"/>
        </p:scale>
        <p:origin x="-832" y="-112"/>
      </p:cViewPr>
      <p:guideLst>
        <p:guide orient="horz" pos="356"/>
        <p:guide orient="horz" pos="2742"/>
        <p:guide pos="431"/>
        <p:guide pos="5326"/>
        <p:guide pos="2095"/>
        <p:guide pos="3770"/>
        <p:guide pos="2878"/>
        <p:guide pos="1987"/>
        <p:guide pos="3654"/>
      </p:guideLst>
    </p:cSldViewPr>
  </p:slideViewPr>
  <p:outlineViewPr>
    <p:cViewPr>
      <p:scale>
        <a:sx n="33" d="100"/>
        <a:sy n="33" d="100"/>
      </p:scale>
      <p:origin x="0" y="13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5B362-3621-3C48-86F6-59B2869843EA}" type="datetimeFigureOut">
              <a:rPr lang="en-US" smtClean="0"/>
              <a:t>08/07/16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6CCB45-2132-B648-AD01-F22029B21FED}" type="slidenum">
              <a:rPr lang="en-US" smtClean="0"/>
              <a:t>‹#›</a:t>
            </a:fld>
            <a:endParaRPr lang="en-US"/>
          </a:p>
        </p:txBody>
      </p:sp>
    </p:spTree>
    <p:extLst>
      <p:ext uri="{BB962C8B-B14F-4D97-AF65-F5344CB8AC3E}">
        <p14:creationId xmlns:p14="http://schemas.microsoft.com/office/powerpoint/2010/main" val="151543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BCFE6-53E5-DF49-9BE1-2B2B7914296C}" type="datetimeFigureOut">
              <a:rPr lang="en-US" smtClean="0"/>
              <a:t>08/07/16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EDEDA-5BAF-4C4E-9184-1FBC6E051B29}" type="slidenum">
              <a:rPr lang="en-US" smtClean="0"/>
              <a:t>‹#›</a:t>
            </a:fld>
            <a:endParaRPr lang="en-US"/>
          </a:p>
        </p:txBody>
      </p:sp>
    </p:spTree>
    <p:extLst>
      <p:ext uri="{BB962C8B-B14F-4D97-AF65-F5344CB8AC3E}">
        <p14:creationId xmlns:p14="http://schemas.microsoft.com/office/powerpoint/2010/main" val="1450137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7753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378336"/>
            <a:ext cx="5120640" cy="1314450"/>
          </a:xfrm>
        </p:spPr>
        <p:txBody>
          <a:bodyPr lIns="0" tIns="0" r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19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thirds headlin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92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946073"/>
            <a:ext cx="7772400"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85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hirds no headline">
    <p:spTree>
      <p:nvGrpSpPr>
        <p:cNvPr id="1" name=""/>
        <p:cNvGrpSpPr/>
        <p:nvPr/>
      </p:nvGrpSpPr>
      <p:grpSpPr>
        <a:xfrm>
          <a:off x="0" y="0"/>
          <a:ext cx="0" cy="0"/>
          <a:chOff x="0" y="0"/>
          <a:chExt cx="0" cy="0"/>
        </a:xfrm>
      </p:grpSpPr>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576071"/>
            <a:ext cx="7772400" cy="377647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59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hird 1 third 1 thir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7769224"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6"/>
          </p:nvPr>
        </p:nvSpPr>
        <p:spPr>
          <a:xfrm>
            <a:off x="3337215"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18"/>
          </p:nvPr>
        </p:nvSpPr>
        <p:spPr>
          <a:xfrm>
            <a:off x="5986144"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846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descr="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32533" y="2423025"/>
            <a:ext cx="1247775" cy="714375"/>
          </a:xfrm>
          <a:prstGeom prst="rect">
            <a:avLst/>
          </a:prstGeom>
        </p:spPr>
      </p:pic>
      <p:sp>
        <p:nvSpPr>
          <p:cNvPr id="12" name="Title 1"/>
          <p:cNvSpPr>
            <a:spLocks noGrp="1"/>
          </p:cNvSpPr>
          <p:nvPr>
            <p:ph type="ctrTitle" hasCustomPrompt="1"/>
          </p:nvPr>
        </p:nvSpPr>
        <p:spPr>
          <a:xfrm>
            <a:off x="685800" y="1143000"/>
            <a:ext cx="7772400" cy="775301"/>
          </a:xfrm>
        </p:spPr>
        <p:txBody>
          <a:bodyPr/>
          <a:lstStyle/>
          <a:p>
            <a:r>
              <a:rPr lang="en-US" dirty="0" smtClean="0"/>
              <a:t>Add a thank you here</a:t>
            </a:r>
            <a:endParaRPr lang="en-US" dirty="0"/>
          </a:p>
        </p:txBody>
      </p:sp>
      <p:sp>
        <p:nvSpPr>
          <p:cNvPr id="14" name="Text Placeholder 13"/>
          <p:cNvSpPr>
            <a:spLocks noGrp="1"/>
          </p:cNvSpPr>
          <p:nvPr>
            <p:ph type="body" sz="quarter" idx="10" hasCustomPrompt="1"/>
          </p:nvPr>
        </p:nvSpPr>
        <p:spPr>
          <a:xfrm>
            <a:off x="4830763" y="2114920"/>
            <a:ext cx="3532187" cy="1162050"/>
          </a:xfrm>
        </p:spPr>
        <p:txBody>
          <a:bodyPr anchor="ctr" anchorCtr="0"/>
          <a:lstStyle>
            <a:lvl1pPr>
              <a:defRPr sz="1200" b="0" baseline="0">
                <a:solidFill>
                  <a:schemeClr val="tx2"/>
                </a:solidFill>
              </a:defRPr>
            </a:lvl1pPr>
          </a:lstStyle>
          <a:p>
            <a:pPr lvl="0"/>
            <a:r>
              <a:rPr lang="en-US" dirty="0" smtClean="0"/>
              <a:t>Add local address and contact info</a:t>
            </a:r>
          </a:p>
        </p:txBody>
      </p:sp>
      <p:sp>
        <p:nvSpPr>
          <p:cNvPr id="15" name="TextBox 14"/>
          <p:cNvSpPr txBox="1"/>
          <p:nvPr userDrawn="1"/>
        </p:nvSpPr>
        <p:spPr>
          <a:xfrm>
            <a:off x="1984375" y="4667647"/>
            <a:ext cx="5175250" cy="307777"/>
          </a:xfrm>
          <a:prstGeom prst="rect">
            <a:avLst/>
          </a:prstGeom>
          <a:noFill/>
        </p:spPr>
        <p:txBody>
          <a:bodyPr wrap="square" lIns="0" tIns="0" rIns="0" bIns="0" rtlCol="0">
            <a:no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rPr>
              <a:t>© ZINFI Technologies Inc. All Rights Reserved.</a:t>
            </a:r>
            <a:endParaRPr lang="en-US" sz="1000" dirty="0">
              <a:solidFill>
                <a:schemeClr val="tx2"/>
              </a:solidFill>
            </a:endParaRPr>
          </a:p>
        </p:txBody>
      </p:sp>
      <p:pic>
        <p:nvPicPr>
          <p:cNvPr id="2" name="Picture 1" descr="tag_line.gi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30763" y="3354093"/>
            <a:ext cx="2095500" cy="176213"/>
          </a:xfrm>
          <a:prstGeom prst="rect">
            <a:avLst/>
          </a:prstGeom>
        </p:spPr>
      </p:pic>
    </p:spTree>
    <p:extLst>
      <p:ext uri="{BB962C8B-B14F-4D97-AF65-F5344CB8AC3E}">
        <p14:creationId xmlns:p14="http://schemas.microsoft.com/office/powerpoint/2010/main" val="275391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 Placeholder 6"/>
          <p:cNvSpPr>
            <a:spLocks noGrp="1"/>
          </p:cNvSpPr>
          <p:nvPr>
            <p:ph type="body" sz="quarter" idx="10" hasCustomPrompt="1"/>
          </p:nvPr>
        </p:nvSpPr>
        <p:spPr>
          <a:xfrm>
            <a:off x="722312" y="2743200"/>
            <a:ext cx="7772400" cy="1181844"/>
          </a:xfrm>
        </p:spPr>
        <p:txBody>
          <a:bodyPr/>
          <a:lstStyle>
            <a:lvl1pPr>
              <a:spcAft>
                <a:spcPts val="0"/>
              </a:spcAft>
              <a:defRPr sz="3000" b="0" cap="all" baseline="0"/>
            </a:lvl1pPr>
            <a:lvl2pPr>
              <a:defRPr sz="2000" b="1" baseline="0">
                <a:solidFill>
                  <a:schemeClr val="tx2"/>
                </a:solidFill>
              </a:defRPr>
            </a:lvl2pPr>
          </a:lstStyle>
          <a:p>
            <a:pPr lvl="0"/>
            <a:r>
              <a:rPr lang="en-US" dirty="0" smtClean="0"/>
              <a:t>edit section headline</a:t>
            </a:r>
          </a:p>
          <a:p>
            <a:pPr lvl="1"/>
            <a:r>
              <a:rPr lang="en-US" dirty="0" smtClean="0"/>
              <a:t>Edit Section subhead</a:t>
            </a:r>
          </a:p>
        </p:txBody>
      </p:sp>
    </p:spTree>
    <p:extLst>
      <p:ext uri="{BB962C8B-B14F-4D97-AF65-F5344CB8AC3E}">
        <p14:creationId xmlns:p14="http://schemas.microsoft.com/office/powerpoint/2010/main" val="294730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entere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011680" y="488287"/>
            <a:ext cx="5120640" cy="388297"/>
          </a:xfrm>
        </p:spPr>
        <p:txBody>
          <a:bodyPr/>
          <a:lstStyle>
            <a:lvl2pPr>
              <a:defRPr baseline="0"/>
            </a:lvl2pPr>
            <a:lvl4pPr>
              <a:defRPr baseline="0"/>
            </a:lvl4pPr>
          </a:lstStyle>
          <a:p>
            <a:pPr lvl="0"/>
            <a:r>
              <a:rPr lang="en-US" dirty="0" smtClean="0"/>
              <a:t>Page Title</a:t>
            </a:r>
          </a:p>
        </p:txBody>
      </p:sp>
      <p:sp>
        <p:nvSpPr>
          <p:cNvPr id="3" name="Content Placeholder 2"/>
          <p:cNvSpPr>
            <a:spLocks noGrp="1"/>
          </p:cNvSpPr>
          <p:nvPr>
            <p:ph sz="quarter" idx="13"/>
          </p:nvPr>
        </p:nvSpPr>
        <p:spPr>
          <a:xfrm>
            <a:off x="2011681" y="945485"/>
            <a:ext cx="5120639" cy="3392424"/>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10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Box 6"/>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Tree>
    <p:extLst>
      <p:ext uri="{BB962C8B-B14F-4D97-AF65-F5344CB8AC3E}">
        <p14:creationId xmlns:p14="http://schemas.microsoft.com/office/powerpoint/2010/main" val="17073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hird 2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946073"/>
            <a:ext cx="5120639"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338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third 2 third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94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risty's slid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2286000"/>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quarter" idx="15"/>
          </p:nvPr>
        </p:nvSpPr>
        <p:spPr>
          <a:xfrm>
            <a:off x="688287" y="3414953"/>
            <a:ext cx="2468880" cy="937972"/>
          </a:xfrm>
        </p:spPr>
        <p:txBody>
          <a:bodyPr/>
          <a:lstStyle>
            <a:lvl1pPr marL="0" indent="0">
              <a:spcBef>
                <a:spcPts val="0"/>
              </a:spcBef>
              <a:spcAft>
                <a:spcPts val="400"/>
              </a:spcAft>
              <a:buFontTx/>
              <a:buNone/>
              <a:defRPr sz="1500" b="0" i="1">
                <a:solidFill>
                  <a:schemeClr val="accent4"/>
                </a:solidFill>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3"/>
          <p:cNvCxnSpPr/>
          <p:nvPr userDrawn="1"/>
        </p:nvCxnSpPr>
        <p:spPr>
          <a:xfrm>
            <a:off x="685800" y="3335046"/>
            <a:ext cx="2471368" cy="0"/>
          </a:xfrm>
          <a:prstGeom prst="line">
            <a:avLst/>
          </a:prstGeom>
          <a:ln w="635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93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hirds 1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51149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July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5984875" y="562357"/>
            <a:ext cx="2467660" cy="3790568"/>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6" y="946073"/>
            <a:ext cx="5112439"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780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958"/>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854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958"/>
            <a:ext cx="379724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559216"/>
            <a:ext cx="3794760" cy="3787775"/>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007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7772400" cy="85725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543049"/>
            <a:ext cx="7772400" cy="3051573"/>
          </a:xfrm>
          <a:prstGeom prst="rect">
            <a:avLst/>
          </a:prstGeom>
        </p:spPr>
        <p:txBody>
          <a:bodyPr vert="horz" lIns="0" tIns="0" rIns="0" bIns="0" rtlCol="0">
            <a:noAutofit/>
          </a:bodyPr>
          <a:lstStyle/>
          <a:p>
            <a:pPr lvl="0"/>
            <a:r>
              <a:rPr lang="en-US" dirty="0" smtClean="0"/>
              <a:t>Sub Head</a:t>
            </a:r>
          </a:p>
          <a:p>
            <a:pPr lvl="1"/>
            <a:r>
              <a:rPr lang="en-US" dirty="0" smtClean="0"/>
              <a:t>Body Copy</a:t>
            </a:r>
          </a:p>
          <a:p>
            <a:pPr lvl="2"/>
            <a:r>
              <a:rPr lang="en-US" dirty="0" smtClean="0"/>
              <a:t>bullets</a:t>
            </a:r>
          </a:p>
          <a:p>
            <a:pPr lvl="3"/>
            <a:r>
              <a:rPr lang="en-US" dirty="0" smtClean="0"/>
              <a:t>Secondary Bullet, use sparingly or not at all</a:t>
            </a:r>
          </a:p>
        </p:txBody>
      </p:sp>
    </p:spTree>
    <p:extLst>
      <p:ext uri="{BB962C8B-B14F-4D97-AF65-F5344CB8AC3E}">
        <p14:creationId xmlns:p14="http://schemas.microsoft.com/office/powerpoint/2010/main" val="1889195301"/>
      </p:ext>
    </p:extLst>
  </p:cSld>
  <p:clrMap bg1="lt1" tx1="dk1" bg2="lt2" tx2="dk2" accent1="accent1" accent2="accent2" accent3="accent3" accent4="accent4" accent5="accent5" accent6="accent6" hlink="hlink" folHlink="folHlink"/>
  <p:sldLayoutIdLst>
    <p:sldLayoutId id="2147483733" r:id="rId1"/>
    <p:sldLayoutId id="2147483753" r:id="rId2"/>
    <p:sldLayoutId id="2147483755" r:id="rId3"/>
    <p:sldLayoutId id="2147483744" r:id="rId4"/>
    <p:sldLayoutId id="2147483756" r:id="rId5"/>
    <p:sldLayoutId id="2147483757" r:id="rId6"/>
    <p:sldLayoutId id="2147483758" r:id="rId7"/>
    <p:sldLayoutId id="2147483754" r:id="rId8"/>
    <p:sldLayoutId id="2147483762" r:id="rId9"/>
    <p:sldLayoutId id="2147483759" r:id="rId10"/>
    <p:sldLayoutId id="2147483761" r:id="rId11"/>
    <p:sldLayoutId id="2147483760" r:id="rId12"/>
    <p:sldLayoutId id="2147483751" r:id="rId13"/>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4400" kern="1200">
          <a:solidFill>
            <a:schemeClr val="accent1"/>
          </a:solidFill>
          <a:latin typeface="Helvetica"/>
          <a:ea typeface="+mj-ea"/>
          <a:cs typeface="Helvetica"/>
        </a:defRPr>
      </a:lvl1pPr>
    </p:titleStyle>
    <p:body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mailto:sales.noram@zinfitech.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4232" y="703964"/>
            <a:ext cx="2609393" cy="2875663"/>
          </a:xfrm>
        </p:spPr>
        <p:txBody>
          <a:bodyPr anchor="ctr"/>
          <a:lstStyle/>
          <a:p>
            <a:r>
              <a:rPr lang="en-IN" sz="2400" dirty="0"/>
              <a:t>Making Content Syndication Work For Your Channel Partners</a:t>
            </a:r>
          </a:p>
        </p:txBody>
      </p:sp>
      <p:pic>
        <p:nvPicPr>
          <p:cNvPr id="9" name="Picture 8" descr="zinfi_logo_rgb.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6046" y="3404457"/>
            <a:ext cx="900569" cy="486795"/>
          </a:xfrm>
          <a:prstGeom prst="rect">
            <a:avLst/>
          </a:prstGeom>
        </p:spPr>
      </p:pic>
      <p:sp>
        <p:nvSpPr>
          <p:cNvPr id="6" name="Rectangle 5"/>
          <p:cNvSpPr/>
          <p:nvPr/>
        </p:nvSpPr>
        <p:spPr>
          <a:xfrm>
            <a:off x="688975" y="561976"/>
            <a:ext cx="5111750" cy="37909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Content-Marketing-Channel-Marketing-Automation.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8975" y="561977"/>
            <a:ext cx="5111750" cy="3790950"/>
          </a:xfrm>
          <a:prstGeom prst="rect">
            <a:avLst/>
          </a:prstGeom>
        </p:spPr>
      </p:pic>
    </p:spTree>
    <p:extLst>
      <p:ext uri="{BB962C8B-B14F-4D97-AF65-F5344CB8AC3E}">
        <p14:creationId xmlns:p14="http://schemas.microsoft.com/office/powerpoint/2010/main" val="2291318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1"/>
          </p:nvPr>
        </p:nvSpPr>
        <p:spPr>
          <a:xfrm>
            <a:off x="685800" y="488958"/>
            <a:ext cx="3971926" cy="388297"/>
          </a:xfrm>
        </p:spPr>
        <p:txBody>
          <a:bodyPr/>
          <a:lstStyle/>
          <a:p>
            <a:r>
              <a:rPr lang="en-US" dirty="0" smtClean="0"/>
              <a:t>Content Syndication and Branding</a:t>
            </a:r>
            <a:endParaRPr lang="en-US" dirty="0"/>
          </a:p>
        </p:txBody>
      </p:sp>
      <p:sp>
        <p:nvSpPr>
          <p:cNvPr id="10" name="Content Placeholder 9"/>
          <p:cNvSpPr>
            <a:spLocks noGrp="1"/>
          </p:cNvSpPr>
          <p:nvPr>
            <p:ph sz="quarter" idx="14"/>
          </p:nvPr>
        </p:nvSpPr>
        <p:spPr>
          <a:xfrm>
            <a:off x="688287" y="1211777"/>
            <a:ext cx="3794760" cy="3135214"/>
          </a:xfrm>
        </p:spPr>
        <p:txBody>
          <a:bodyPr/>
          <a:lstStyle/>
          <a:p>
            <a:r>
              <a:rPr lang="en-IN" sz="1200" dirty="0"/>
              <a:t>Vendor organizations that sell through a network of channel partners (resellers, VARS, affiliates and agents) know that most of their partners do not have dedicated marketing resources to keep their respective websites updated with fresh content from their vendors. This is where </a:t>
            </a:r>
            <a:r>
              <a:rPr lang="en-IN" sz="1200" b="1" dirty="0"/>
              <a:t>content syndication </a:t>
            </a:r>
            <a:r>
              <a:rPr lang="en-IN" sz="1200" dirty="0"/>
              <a:t>can play a significant role, allowing vendors and their channel partners to significantly enhance brand presence, control and engagement with end prospects. To make this work, an organization will need to focus on seven core areas:</a:t>
            </a:r>
          </a:p>
        </p:txBody>
      </p:sp>
      <p:pic>
        <p:nvPicPr>
          <p:cNvPr id="6" name="Picture 5" descr="Brand-presenc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9375"/>
            <a:ext cx="3794125" cy="3857616"/>
          </a:xfrm>
          <a:prstGeom prst="rect">
            <a:avLst/>
          </a:prstGeom>
        </p:spPr>
      </p:pic>
    </p:spTree>
    <p:extLst>
      <p:ext uri="{BB962C8B-B14F-4D97-AF65-F5344CB8AC3E}">
        <p14:creationId xmlns:p14="http://schemas.microsoft.com/office/powerpoint/2010/main" val="1209262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1"/>
          </p:nvPr>
        </p:nvSpPr>
        <p:spPr>
          <a:xfrm>
            <a:off x="4657774" y="488958"/>
            <a:ext cx="3794760" cy="388297"/>
          </a:xfrm>
        </p:spPr>
        <p:txBody>
          <a:bodyPr/>
          <a:lstStyle/>
          <a:p>
            <a:r>
              <a:rPr lang="en-US" sz="2000" dirty="0">
                <a:solidFill>
                  <a:srgbClr val="F27724"/>
                </a:solidFill>
              </a:rPr>
              <a:t>1</a:t>
            </a:r>
            <a:r>
              <a:rPr lang="en-US" sz="2000" dirty="0" smtClean="0">
                <a:solidFill>
                  <a:srgbClr val="F27724"/>
                </a:solidFill>
              </a:rPr>
              <a:t>. </a:t>
            </a:r>
            <a:r>
              <a:rPr lang="en-IN" sz="2000" dirty="0"/>
              <a:t>Deciding </a:t>
            </a:r>
            <a:r>
              <a:rPr lang="en-IN" sz="2000" dirty="0" smtClean="0"/>
              <a:t>What </a:t>
            </a:r>
            <a:r>
              <a:rPr lang="en-IN" sz="2000" dirty="0"/>
              <a:t>to S</a:t>
            </a:r>
            <a:r>
              <a:rPr lang="en-IN" sz="2000" dirty="0" smtClean="0"/>
              <a:t>yndicate</a:t>
            </a:r>
            <a:endParaRPr lang="en-US" sz="2000" dirty="0">
              <a:solidFill>
                <a:srgbClr val="F27724"/>
              </a:solidFill>
            </a:endParaRPr>
          </a:p>
          <a:p>
            <a:endParaRPr lang="en-US" dirty="0"/>
          </a:p>
        </p:txBody>
      </p:sp>
      <p:sp>
        <p:nvSpPr>
          <p:cNvPr id="4" name="Content Placeholder 3"/>
          <p:cNvSpPr>
            <a:spLocks noGrp="1"/>
          </p:cNvSpPr>
          <p:nvPr>
            <p:ph sz="quarter" idx="15"/>
          </p:nvPr>
        </p:nvSpPr>
        <p:spPr>
          <a:xfrm>
            <a:off x="4657774" y="908869"/>
            <a:ext cx="3794760" cy="1406873"/>
          </a:xfrm>
        </p:spPr>
        <p:txBody>
          <a:bodyPr/>
          <a:lstStyle/>
          <a:p>
            <a:r>
              <a:rPr lang="en-IN" sz="1100" dirty="0"/>
              <a:t>The objective of </a:t>
            </a:r>
            <a:r>
              <a:rPr lang="en-IN" sz="1100" b="1" dirty="0"/>
              <a:t>content syndication </a:t>
            </a:r>
            <a:r>
              <a:rPr lang="en-IN" sz="1100" dirty="0"/>
              <a:t>is not to replicate a vendor’s website. On the contrary, the goal is to do two just things right: provide a set of core content that is relevant to a specific partner’s customer base, and make sure the content stays fresh and up to date. This is not the easiest of tasks, since many vendors have hundreds or even thousands of pages of content that can potentially be </a:t>
            </a:r>
            <a:r>
              <a:rPr lang="en-IN" sz="1100" dirty="0" smtClean="0"/>
              <a:t>syndicated. Prioritizing </a:t>
            </a:r>
            <a:r>
              <a:rPr lang="en-IN" sz="1100" dirty="0"/>
              <a:t>is key. </a:t>
            </a:r>
            <a:endParaRPr lang="en-US" sz="1100" dirty="0"/>
          </a:p>
        </p:txBody>
      </p:sp>
      <p:sp>
        <p:nvSpPr>
          <p:cNvPr id="5" name="Text Placeholder 1"/>
          <p:cNvSpPr txBox="1">
            <a:spLocks/>
          </p:cNvSpPr>
          <p:nvPr/>
        </p:nvSpPr>
        <p:spPr>
          <a:xfrm>
            <a:off x="4657774" y="2555696"/>
            <a:ext cx="3797248" cy="388297"/>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solidFill>
                  <a:srgbClr val="F27724"/>
                </a:solidFill>
              </a:rPr>
              <a:t>2. </a:t>
            </a:r>
            <a:r>
              <a:rPr lang="en-IN" sz="2000" dirty="0" smtClean="0"/>
              <a:t>Setting Up Showcases </a:t>
            </a:r>
            <a:endParaRPr lang="en-US" sz="2000" dirty="0">
              <a:solidFill>
                <a:srgbClr val="F27724"/>
              </a:solidFill>
            </a:endParaRPr>
          </a:p>
        </p:txBody>
      </p:sp>
      <p:sp>
        <p:nvSpPr>
          <p:cNvPr id="6" name="Content Placeholder 2"/>
          <p:cNvSpPr>
            <a:spLocks noGrp="1"/>
          </p:cNvSpPr>
          <p:nvPr>
            <p:ph sz="quarter" idx="14"/>
          </p:nvPr>
        </p:nvSpPr>
        <p:spPr>
          <a:xfrm>
            <a:off x="4660261" y="2975546"/>
            <a:ext cx="3794760" cy="1371021"/>
          </a:xfrm>
        </p:spPr>
        <p:txBody>
          <a:bodyPr/>
          <a:lstStyle/>
          <a:p>
            <a:r>
              <a:rPr lang="en-IN" sz="1100" dirty="0"/>
              <a:t>Once you have determined what pages to use for </a:t>
            </a:r>
            <a:r>
              <a:rPr lang="en-IN" sz="1100" dirty="0" smtClean="0"/>
              <a:t>your </a:t>
            </a:r>
            <a:r>
              <a:rPr lang="en-IN" sz="1100" b="1" dirty="0" smtClean="0"/>
              <a:t>web</a:t>
            </a:r>
            <a:r>
              <a:rPr lang="en-IN" sz="1100" dirty="0"/>
              <a:t> </a:t>
            </a:r>
            <a:r>
              <a:rPr lang="en-IN" sz="1100" b="1" dirty="0" smtClean="0"/>
              <a:t>content </a:t>
            </a:r>
            <a:r>
              <a:rPr lang="en-IN" sz="1100" b="1" dirty="0"/>
              <a:t>syndication</a:t>
            </a:r>
            <a:r>
              <a:rPr lang="en-IN" sz="1100" dirty="0"/>
              <a:t> program, the next step is to determine how many </a:t>
            </a:r>
            <a:r>
              <a:rPr lang="en-IN" sz="1100" b="1" dirty="0"/>
              <a:t>content </a:t>
            </a:r>
            <a:r>
              <a:rPr lang="en-IN" sz="1100" b="1" dirty="0" smtClean="0"/>
              <a:t>syndication</a:t>
            </a:r>
            <a:r>
              <a:rPr lang="en-IN" sz="1100" dirty="0"/>
              <a:t> </a:t>
            </a:r>
            <a:r>
              <a:rPr lang="en-IN" sz="1100" dirty="0" smtClean="0"/>
              <a:t>showcases to </a:t>
            </a:r>
            <a:r>
              <a:rPr lang="en-IN" sz="1100" dirty="0"/>
              <a:t>set up. Again, the goal here is not to push your entire web site through your partner’s site, but to select relevant groups of content, either by vertical market (healthcare, real estate, education, etc.) or by industry segment (small business, mid-market, enterprise, and so on). </a:t>
            </a:r>
            <a:endParaRPr lang="en-US" sz="1100" dirty="0"/>
          </a:p>
        </p:txBody>
      </p:sp>
      <p:pic>
        <p:nvPicPr>
          <p:cNvPr id="9" name="Picture 8" descr="Showcas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4" y="488951"/>
            <a:ext cx="3794125" cy="3857616"/>
          </a:xfrm>
          <a:prstGeom prst="rect">
            <a:avLst/>
          </a:prstGeom>
        </p:spPr>
      </p:pic>
    </p:spTree>
    <p:extLst>
      <p:ext uri="{BB962C8B-B14F-4D97-AF65-F5344CB8AC3E}">
        <p14:creationId xmlns:p14="http://schemas.microsoft.com/office/powerpoint/2010/main" val="674070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sz="2000" dirty="0">
                <a:solidFill>
                  <a:srgbClr val="F27724"/>
                </a:solidFill>
              </a:rPr>
              <a:t>3</a:t>
            </a:r>
            <a:r>
              <a:rPr lang="en-US" sz="2000" dirty="0" smtClean="0">
                <a:solidFill>
                  <a:srgbClr val="F27724"/>
                </a:solidFill>
              </a:rPr>
              <a:t>. </a:t>
            </a:r>
            <a:r>
              <a:rPr lang="en-IN" sz="2000" dirty="0"/>
              <a:t>Allowing C</a:t>
            </a:r>
            <a:r>
              <a:rPr lang="en-IN" sz="2000" dirty="0" smtClean="0"/>
              <a:t>ustomization</a:t>
            </a:r>
            <a:endParaRPr lang="en-US" sz="2000" dirty="0">
              <a:solidFill>
                <a:srgbClr val="F27724"/>
              </a:solidFill>
            </a:endParaRPr>
          </a:p>
        </p:txBody>
      </p:sp>
      <p:sp>
        <p:nvSpPr>
          <p:cNvPr id="3" name="Content Placeholder 2"/>
          <p:cNvSpPr>
            <a:spLocks noGrp="1"/>
          </p:cNvSpPr>
          <p:nvPr>
            <p:ph sz="quarter" idx="14"/>
          </p:nvPr>
        </p:nvSpPr>
        <p:spPr>
          <a:xfrm>
            <a:off x="688287" y="946158"/>
            <a:ext cx="3794760" cy="1220181"/>
          </a:xfrm>
        </p:spPr>
        <p:txBody>
          <a:bodyPr/>
          <a:lstStyle/>
          <a:p>
            <a:pPr lvl="0"/>
            <a:r>
              <a:rPr lang="en-IN" sz="1200" dirty="0"/>
              <a:t>If all of your partners do not sell all of your product lines, you will need to provide your partners with the means to customize your content syndication showcases. This customization capability is critical to ensure partners can show the specific set of products, pages, collateral and other content that is relevant to their business.</a:t>
            </a:r>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1"/>
          <p:cNvSpPr txBox="1">
            <a:spLocks/>
          </p:cNvSpPr>
          <p:nvPr/>
        </p:nvSpPr>
        <p:spPr>
          <a:xfrm>
            <a:off x="690774" y="2326984"/>
            <a:ext cx="3797248" cy="388297"/>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solidFill>
                  <a:srgbClr val="F27724"/>
                </a:solidFill>
              </a:rPr>
              <a:t>4</a:t>
            </a:r>
            <a:r>
              <a:rPr lang="en-US" sz="2000" dirty="0" smtClean="0">
                <a:solidFill>
                  <a:srgbClr val="F27724"/>
                </a:solidFill>
              </a:rPr>
              <a:t>. </a:t>
            </a:r>
            <a:r>
              <a:rPr lang="en-IN" sz="2000" dirty="0"/>
              <a:t>Capturing </a:t>
            </a:r>
            <a:r>
              <a:rPr lang="en-IN" sz="2000" dirty="0" smtClean="0"/>
              <a:t>Leads </a:t>
            </a:r>
            <a:endParaRPr lang="en-US" sz="2000" dirty="0">
              <a:solidFill>
                <a:srgbClr val="F27724"/>
              </a:solidFill>
            </a:endParaRPr>
          </a:p>
        </p:txBody>
      </p:sp>
      <p:sp>
        <p:nvSpPr>
          <p:cNvPr id="7" name="Content Placeholder 2"/>
          <p:cNvSpPr>
            <a:spLocks noGrp="1"/>
          </p:cNvSpPr>
          <p:nvPr>
            <p:ph sz="quarter" idx="14"/>
          </p:nvPr>
        </p:nvSpPr>
        <p:spPr>
          <a:xfrm>
            <a:off x="693261" y="2784184"/>
            <a:ext cx="3794760" cy="1562391"/>
          </a:xfrm>
        </p:spPr>
        <p:txBody>
          <a:bodyPr/>
          <a:lstStyle/>
          <a:p>
            <a:pPr lvl="0"/>
            <a:r>
              <a:rPr lang="en-IN" sz="1200" dirty="0"/>
              <a:t>While protecting your brand message and getting the right content out to multiple end-users via your channel network are both critical, it is also important to make sure you and your partners can track leads. For this, you need to have in place a channel marketing automation platform that not only allows you to deliver dynamic content syndication, but also to track the leads that are being captured from different showcases. </a:t>
            </a:r>
          </a:p>
        </p:txBody>
      </p:sp>
      <p:pic>
        <p:nvPicPr>
          <p:cNvPr id="9" name="Picture 8" descr="Plutocracy vs. Democracy.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7"/>
            <a:ext cx="3794125" cy="3857617"/>
          </a:xfrm>
          <a:prstGeom prst="rect">
            <a:avLst/>
          </a:prstGeom>
        </p:spPr>
      </p:pic>
    </p:spTree>
    <p:extLst>
      <p:ext uri="{BB962C8B-B14F-4D97-AF65-F5344CB8AC3E}">
        <p14:creationId xmlns:p14="http://schemas.microsoft.com/office/powerpoint/2010/main" val="2413629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5. </a:t>
            </a:r>
            <a:r>
              <a:rPr lang="en-IN" dirty="0"/>
              <a:t>Promoting S</a:t>
            </a:r>
            <a:r>
              <a:rPr lang="en-IN" dirty="0" smtClean="0"/>
              <a:t>howcases</a:t>
            </a:r>
            <a:endParaRPr lang="en-US" dirty="0">
              <a:solidFill>
                <a:srgbClr val="F27724"/>
              </a:solidFill>
            </a:endParaRPr>
          </a:p>
        </p:txBody>
      </p:sp>
      <p:sp>
        <p:nvSpPr>
          <p:cNvPr id="4" name="Content Placeholder 3"/>
          <p:cNvSpPr>
            <a:spLocks noGrp="1"/>
          </p:cNvSpPr>
          <p:nvPr>
            <p:ph sz="quarter" idx="15"/>
          </p:nvPr>
        </p:nvSpPr>
        <p:spPr/>
        <p:txBody>
          <a:bodyPr/>
          <a:lstStyle/>
          <a:p>
            <a:r>
              <a:rPr lang="en-IN" sz="1200" dirty="0"/>
              <a:t>With relevant showcases being syndicated via the partner website, the next most important task is that the partner is provided with the ability to promote those showcases via digital networks such </a:t>
            </a:r>
            <a:r>
              <a:rPr lang="en-IN" sz="1200" dirty="0" smtClean="0"/>
              <a:t>as social</a:t>
            </a:r>
            <a:r>
              <a:rPr lang="en-IN" sz="1200" dirty="0"/>
              <a:t> </a:t>
            </a:r>
            <a:r>
              <a:rPr lang="en-IN" sz="1200" dirty="0" smtClean="0"/>
              <a:t>or</a:t>
            </a:r>
            <a:r>
              <a:rPr lang="en-IN" sz="1200" dirty="0"/>
              <a:t> </a:t>
            </a:r>
            <a:r>
              <a:rPr lang="en-IN" sz="1200" dirty="0" smtClean="0"/>
              <a:t>search. To </a:t>
            </a:r>
            <a:r>
              <a:rPr lang="en-IN" sz="1200" dirty="0"/>
              <a:t>make this happen, you should pick a channel marketing automation platform that allows you to provide marketing elements such as web banners, buttons and connectors to promote the showcases. Also, the content syndication capability should include an integrated email marketing capability to drive outbound campaigns to a partner’s installed base of customers and </a:t>
            </a:r>
            <a:r>
              <a:rPr lang="en-IN" sz="1200" dirty="0" smtClean="0"/>
              <a:t>prospects.</a:t>
            </a:r>
            <a:endParaRPr lang="en-US" sz="1200" dirty="0"/>
          </a:p>
        </p:txBody>
      </p:sp>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Performanc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0"/>
            <a:ext cx="3794125" cy="3857608"/>
          </a:xfrm>
          <a:prstGeom prst="rect">
            <a:avLst/>
          </a:prstGeom>
        </p:spPr>
      </p:pic>
    </p:spTree>
    <p:extLst>
      <p:ext uri="{BB962C8B-B14F-4D97-AF65-F5344CB8AC3E}">
        <p14:creationId xmlns:p14="http://schemas.microsoft.com/office/powerpoint/2010/main" val="1352965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6. </a:t>
            </a:r>
            <a:r>
              <a:rPr lang="en-IN" dirty="0"/>
              <a:t>Running </a:t>
            </a:r>
            <a:r>
              <a:rPr lang="en-IN" dirty="0" smtClean="0"/>
              <a:t>Reports</a:t>
            </a:r>
            <a:r>
              <a:rPr lang="en-IN" dirty="0"/>
              <a:t> </a:t>
            </a:r>
            <a:endParaRPr lang="en-US" dirty="0">
              <a:solidFill>
                <a:srgbClr val="F27724"/>
              </a:solidFill>
            </a:endParaRPr>
          </a:p>
        </p:txBody>
      </p:sp>
      <p:sp>
        <p:nvSpPr>
          <p:cNvPr id="3" name="Content Placeholder 2"/>
          <p:cNvSpPr>
            <a:spLocks noGrp="1"/>
          </p:cNvSpPr>
          <p:nvPr>
            <p:ph sz="quarter" idx="14"/>
          </p:nvPr>
        </p:nvSpPr>
        <p:spPr>
          <a:xfrm>
            <a:off x="688287" y="908809"/>
            <a:ext cx="3794760" cy="1581238"/>
          </a:xfrm>
        </p:spPr>
        <p:txBody>
          <a:bodyPr/>
          <a:lstStyle/>
          <a:p>
            <a:r>
              <a:rPr lang="en-IN" sz="1100" dirty="0"/>
              <a:t>No matter what content syndication platform you chose, you need to make sure the dynamic reporting engine gives you a complete sense of what is really going on with content marketing campaigns. The important thing is, once a partner is syndicating content, you need to be able to run analysis to see what showcases generate the most leads and what changes can make to render this investment even more effective. For this, you need powerful content syndication reporting capabilities. </a:t>
            </a:r>
            <a:endParaRPr lang="en-US" sz="11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1"/>
          <p:cNvSpPr txBox="1">
            <a:spLocks/>
          </p:cNvSpPr>
          <p:nvPr/>
        </p:nvSpPr>
        <p:spPr>
          <a:xfrm>
            <a:off x="688287" y="2608096"/>
            <a:ext cx="3797248" cy="388297"/>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F27724"/>
                </a:solidFill>
              </a:rPr>
              <a:t>7. </a:t>
            </a:r>
            <a:r>
              <a:rPr lang="en-IN" dirty="0"/>
              <a:t>Refining </a:t>
            </a:r>
            <a:r>
              <a:rPr lang="en-IN" dirty="0" smtClean="0"/>
              <a:t>Your </a:t>
            </a:r>
            <a:r>
              <a:rPr lang="en-IN" dirty="0"/>
              <a:t>A</a:t>
            </a:r>
            <a:r>
              <a:rPr lang="en-IN" dirty="0" smtClean="0"/>
              <a:t>pproach</a:t>
            </a:r>
            <a:r>
              <a:rPr lang="en-IN" dirty="0"/>
              <a:t> </a:t>
            </a:r>
            <a:endParaRPr lang="en-US" dirty="0">
              <a:solidFill>
                <a:srgbClr val="F27724"/>
              </a:solidFill>
            </a:endParaRPr>
          </a:p>
        </p:txBody>
      </p:sp>
      <p:sp>
        <p:nvSpPr>
          <p:cNvPr id="7" name="Content Placeholder 2"/>
          <p:cNvSpPr>
            <a:spLocks noGrp="1"/>
          </p:cNvSpPr>
          <p:nvPr>
            <p:ph sz="quarter" idx="14"/>
          </p:nvPr>
        </p:nvSpPr>
        <p:spPr>
          <a:xfrm>
            <a:off x="690774" y="3015496"/>
            <a:ext cx="3794760" cy="1379435"/>
          </a:xfrm>
        </p:spPr>
        <p:txBody>
          <a:bodyPr/>
          <a:lstStyle/>
          <a:p>
            <a:r>
              <a:rPr lang="en-IN" sz="1100" dirty="0"/>
              <a:t>As you begin tracking your partners content syndication activities, you will come up with your own ideas on how to improve the layout of your showcases, what product to include or exclude, which market segments to emphasize, and how best to align your content development strategy – beyond what‘s on your corporate website – with how you leverage a distributed content network to maximize partner success. </a:t>
            </a:r>
            <a:endParaRPr lang="en-US" sz="1100" dirty="0"/>
          </a:p>
        </p:txBody>
      </p:sp>
      <p:pic>
        <p:nvPicPr>
          <p:cNvPr id="4" name="Picture 3" descr="Running-report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8"/>
            <a:ext cx="4341775" cy="3857617"/>
          </a:xfrm>
          <a:prstGeom prst="rect">
            <a:avLst/>
          </a:prstGeom>
        </p:spPr>
      </p:pic>
    </p:spTree>
    <p:extLst>
      <p:ext uri="{BB962C8B-B14F-4D97-AF65-F5344CB8AC3E}">
        <p14:creationId xmlns:p14="http://schemas.microsoft.com/office/powerpoint/2010/main" val="2863711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Benefits of Content Syndication</a:t>
            </a:r>
            <a:endParaRPr lang="en-US" dirty="0">
              <a:solidFill>
                <a:srgbClr val="F27724"/>
              </a:solidFill>
            </a:endParaRPr>
          </a:p>
        </p:txBody>
      </p:sp>
      <p:sp>
        <p:nvSpPr>
          <p:cNvPr id="4" name="Content Placeholder 3"/>
          <p:cNvSpPr>
            <a:spLocks noGrp="1"/>
          </p:cNvSpPr>
          <p:nvPr>
            <p:ph sz="quarter" idx="15"/>
          </p:nvPr>
        </p:nvSpPr>
        <p:spPr>
          <a:xfrm>
            <a:off x="4657774" y="1259079"/>
            <a:ext cx="3794760" cy="3087912"/>
          </a:xfrm>
        </p:spPr>
        <p:txBody>
          <a:bodyPr/>
          <a:lstStyle/>
          <a:p>
            <a:r>
              <a:rPr lang="en-IN" sz="1200" dirty="0"/>
              <a:t>The main benefits for content syndication activity are threefold – control or expansion of your brand via a distributed network, extension of your reach to end-prospects and users via your channel, and improving your message based on dynamic analytics to achieve more ROI from your content. If you take a structured approach towards content syndication, you and your organization – including your channel partners – can greatly benefit from this investment in channel marketing automation.</a:t>
            </a:r>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yndication-benefit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0"/>
            <a:ext cx="3794125" cy="3857609"/>
          </a:xfrm>
          <a:prstGeom prst="rect">
            <a:avLst/>
          </a:prstGeom>
        </p:spPr>
      </p:pic>
    </p:spTree>
    <p:extLst>
      <p:ext uri="{BB962C8B-B14F-4D97-AF65-F5344CB8AC3E}">
        <p14:creationId xmlns:p14="http://schemas.microsoft.com/office/powerpoint/2010/main" val="15266169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b="1" dirty="0"/>
              <a:t>North American Marketing Operations Center</a:t>
            </a:r>
            <a:br>
              <a:rPr lang="en-US" b="1" dirty="0"/>
            </a:br>
            <a:r>
              <a:rPr lang="en-US" dirty="0"/>
              <a:t>ZINFI Technologies, Inc.</a:t>
            </a:r>
            <a:br>
              <a:rPr lang="en-US" dirty="0"/>
            </a:br>
            <a:r>
              <a:rPr lang="en-US" dirty="0"/>
              <a:t>6200 </a:t>
            </a:r>
            <a:r>
              <a:rPr lang="en-US" dirty="0" err="1"/>
              <a:t>Stoneridge</a:t>
            </a:r>
            <a:r>
              <a:rPr lang="en-US" dirty="0"/>
              <a:t> Mall Road, Suite 300</a:t>
            </a:r>
            <a:br>
              <a:rPr lang="en-US" dirty="0"/>
            </a:br>
            <a:r>
              <a:rPr lang="en-US" dirty="0"/>
              <a:t>Pleasanton, CA 94588</a:t>
            </a:r>
          </a:p>
          <a:p>
            <a:r>
              <a:rPr lang="en-US" b="1" dirty="0">
                <a:solidFill>
                  <a:srgbClr val="00ADFF"/>
                </a:solidFill>
              </a:rPr>
              <a:t>1.866.707.1944</a:t>
            </a:r>
            <a:r>
              <a:rPr lang="en-US" b="1" dirty="0"/>
              <a:t> </a:t>
            </a:r>
            <a:r>
              <a:rPr lang="en-US" dirty="0"/>
              <a:t>or </a:t>
            </a:r>
            <a:r>
              <a:rPr lang="en-US" b="1" dirty="0">
                <a:solidFill>
                  <a:schemeClr val="accent1"/>
                </a:solidFill>
                <a:hlinkClick r:id="rId2"/>
              </a:rPr>
              <a:t>sales.noram@zinfitech.com</a:t>
            </a:r>
            <a:endParaRPr lang="en-US" b="1" dirty="0">
              <a:solidFill>
                <a:schemeClr val="accent1"/>
              </a:solidFill>
            </a:endParaRPr>
          </a:p>
        </p:txBody>
      </p:sp>
    </p:spTree>
    <p:extLst>
      <p:ext uri="{BB962C8B-B14F-4D97-AF65-F5344CB8AC3E}">
        <p14:creationId xmlns:p14="http://schemas.microsoft.com/office/powerpoint/2010/main" val="21034283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zinfi_powerpoint_template">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Zinfi">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zinfi_powerpoint_template.thmx</Template>
  <TotalTime>43567</TotalTime>
  <Words>546</Words>
  <Application>Microsoft Macintosh PowerPoint</Application>
  <PresentationFormat>On-screen Show (16:9)</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zinfi_powerpoint_template</vt:lpstr>
      <vt:lpstr>Making Content Syndication Work For Your Channel Partners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ZINFI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Bowden</dc:creator>
  <cp:lastModifiedBy>ZINFI Mac</cp:lastModifiedBy>
  <cp:revision>318</cp:revision>
  <cp:lastPrinted>2012-10-17T16:04:59Z</cp:lastPrinted>
  <dcterms:created xsi:type="dcterms:W3CDTF">2012-07-05T17:18:21Z</dcterms:created>
  <dcterms:modified xsi:type="dcterms:W3CDTF">2016-07-07T19:03:51Z</dcterms:modified>
</cp:coreProperties>
</file>