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1"/>
  </p:notesMasterIdLst>
  <p:handoutMasterIdLst>
    <p:handoutMasterId r:id="rId12"/>
  </p:handoutMasterIdLst>
  <p:sldIdLst>
    <p:sldId id="269" r:id="rId2"/>
    <p:sldId id="270" r:id="rId3"/>
    <p:sldId id="274" r:id="rId4"/>
    <p:sldId id="275" r:id="rId5"/>
    <p:sldId id="278" r:id="rId6"/>
    <p:sldId id="279" r:id="rId7"/>
    <p:sldId id="281" r:id="rId8"/>
    <p:sldId id="282" r:id="rId9"/>
    <p:sldId id="268"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8"/>
            <p14:sldId id="279"/>
            <p14:sldId id="281"/>
            <p14:sldId id="282"/>
            <p14:sldId id="268"/>
          </p14:sldIdLst>
        </p14:section>
      </p14:sectionLst>
    </p:ext>
    <p:ext uri="{EFAFB233-063F-42B5-8137-9DF3F51BA10A}">
      <p15:sldGuideLst xmlns:p15="http://schemas.microsoft.com/office/powerpoint/2012/main">
        <p15:guide id="1" orient="horz" pos="356">
          <p15:clr>
            <a:srgbClr val="A4A3A4"/>
          </p15:clr>
        </p15:guide>
        <p15:guide id="2" orient="horz" pos="2742">
          <p15:clr>
            <a:srgbClr val="A4A3A4"/>
          </p15:clr>
        </p15:guide>
        <p15:guide id="3" pos="431">
          <p15:clr>
            <a:srgbClr val="A4A3A4"/>
          </p15:clr>
        </p15:guide>
        <p15:guide id="4" pos="5326">
          <p15:clr>
            <a:srgbClr val="A4A3A4"/>
          </p15:clr>
        </p15:guide>
        <p15:guide id="5" pos="2095">
          <p15:clr>
            <a:srgbClr val="A4A3A4"/>
          </p15:clr>
        </p15:guide>
        <p15:guide id="6" pos="3770">
          <p15:clr>
            <a:srgbClr val="A4A3A4"/>
          </p15:clr>
        </p15:guide>
        <p15:guide id="7" pos="2878">
          <p15:clr>
            <a:srgbClr val="A4A3A4"/>
          </p15:clr>
        </p15:guide>
        <p15:guide id="8" pos="1987">
          <p15:clr>
            <a:srgbClr val="A4A3A4"/>
          </p15:clr>
        </p15:guide>
        <p15:guide id="9" pos="3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595" autoAdjust="0"/>
  </p:normalViewPr>
  <p:slideViewPr>
    <p:cSldViewPr snapToGrid="0" snapToObjects="1">
      <p:cViewPr varScale="1">
        <p:scale>
          <a:sx n="122" d="100"/>
          <a:sy n="122" d="100"/>
        </p:scale>
        <p:origin x="1016" y="192"/>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3/5/17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dirty="0"/>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3/5/17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dirty="0"/>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March 5, 2017</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March 5, 2017</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March 5, 2017</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March 5, 2017</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March 5, 2017</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 Id="rId3"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784062" cy="2875663"/>
          </a:xfrm>
        </p:spPr>
        <p:txBody>
          <a:bodyPr anchor="ctr"/>
          <a:lstStyle/>
          <a:p>
            <a:pPr fontAlgn="ctr"/>
            <a:r>
              <a:rPr lang="en-US" sz="2400" dirty="0"/>
              <a:t>Social Syndication – A Great Way To Expand Your Social Selling </a:t>
            </a:r>
            <a:r>
              <a:rPr lang="en-US" sz="2400" dirty="0" smtClean="0"/>
              <a:t>Reach</a:t>
            </a:r>
            <a:endParaRPr lang="en-US" sz="2400" dirty="0"/>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pic>
        <p:nvPicPr>
          <p:cNvPr id="4" name="Picture 3"/>
          <p:cNvPicPr>
            <a:picLocks noChangeAspect="1"/>
          </p:cNvPicPr>
          <p:nvPr/>
        </p:nvPicPr>
        <p:blipFill>
          <a:blip r:embed="rId3" cstate="screen">
            <a:alphaModFix amt="0"/>
            <a:extLst>
              <a:ext uri="{28A0092B-C50C-407E-A947-70E740481C1C}">
                <a14:useLocalDpi xmlns:a14="http://schemas.microsoft.com/office/drawing/2010/main"/>
              </a:ext>
            </a:extLst>
          </a:blip>
          <a:stretch>
            <a:fillRect/>
          </a:stretch>
        </p:blipFill>
        <p:spPr>
          <a:xfrm>
            <a:off x="688975" y="887467"/>
            <a:ext cx="5111750" cy="3190583"/>
          </a:xfrm>
          <a:prstGeom prst="rect">
            <a:avLst/>
          </a:prstGeom>
          <a:solidFill>
            <a:schemeClr val="bg2">
              <a:lumMod val="75000"/>
            </a:schemeClr>
          </a:solidFill>
        </p:spPr>
      </p:pic>
      <p:pic>
        <p:nvPicPr>
          <p:cNvPr id="5" name="Picture 4" descr="Social-Syndication-A-Great-Way-To-Expand-Your-Social-Selling-Reach.jpe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8975" y="901664"/>
            <a:ext cx="5111750" cy="3176386"/>
          </a:xfrm>
          <a:prstGeom prst="rect">
            <a:avLst/>
          </a:prstGeom>
        </p:spPr>
      </p:pic>
    </p:spTree>
    <p:extLst>
      <p:ext uri="{BB962C8B-B14F-4D97-AF65-F5344CB8AC3E}">
        <p14:creationId xmlns:p14="http://schemas.microsoft.com/office/powerpoint/2010/main" val="2291318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85800" y="488958"/>
            <a:ext cx="3797247" cy="388297"/>
          </a:xfrm>
        </p:spPr>
        <p:txBody>
          <a:bodyPr/>
          <a:lstStyle/>
          <a:p>
            <a:r>
              <a:rPr lang="en-US" sz="2100" dirty="0" smtClean="0"/>
              <a:t>The Change of Scenario</a:t>
            </a:r>
          </a:p>
        </p:txBody>
      </p:sp>
      <p:sp>
        <p:nvSpPr>
          <p:cNvPr id="10" name="Content Placeholder 9"/>
          <p:cNvSpPr>
            <a:spLocks noGrp="1"/>
          </p:cNvSpPr>
          <p:nvPr>
            <p:ph sz="quarter" idx="14"/>
          </p:nvPr>
        </p:nvSpPr>
        <p:spPr>
          <a:xfrm>
            <a:off x="688287" y="976872"/>
            <a:ext cx="3794760" cy="3370119"/>
          </a:xfrm>
        </p:spPr>
        <p:txBody>
          <a:bodyPr/>
          <a:lstStyle/>
          <a:p>
            <a:r>
              <a:rPr lang="en-IN" sz="1200" dirty="0"/>
              <a:t>The process of selling has changed, because the process of buying has changed. No longer do we wait for our phone to ring and to be interrupted by a pushy telesales or telemarketing person, or expect to find out about a product through advertising; today we proactively search for what want to buy. This change in the selling process has </a:t>
            </a:r>
            <a:r>
              <a:rPr lang="en-IN" sz="1200" dirty="0" smtClean="0"/>
              <a:t>given </a:t>
            </a:r>
            <a:r>
              <a:rPr lang="en-IN" sz="1200" b="1" dirty="0" smtClean="0"/>
              <a:t>social </a:t>
            </a:r>
            <a:r>
              <a:rPr lang="en-IN" sz="1200" b="1" dirty="0"/>
              <a:t>syndication</a:t>
            </a:r>
            <a:r>
              <a:rPr lang="en-IN" sz="1200" dirty="0"/>
              <a:t> a key role in helping organizations to get the word out through a network of followers rather than randomly hoping to gain results from interrupting someone. This is the new age of social selling, which requires a new and differentiated approach using </a:t>
            </a:r>
            <a:r>
              <a:rPr lang="en-IN" sz="1200" b="1" dirty="0"/>
              <a:t>social </a:t>
            </a:r>
            <a:r>
              <a:rPr lang="en-IN" sz="1200" b="1" dirty="0" smtClean="0"/>
              <a:t>syndication</a:t>
            </a:r>
            <a:r>
              <a:rPr lang="en-IN" sz="1200" dirty="0"/>
              <a:t> </a:t>
            </a:r>
            <a:r>
              <a:rPr lang="en-IN" sz="1200" dirty="0" smtClean="0"/>
              <a:t>capabilities.</a:t>
            </a:r>
          </a:p>
          <a:p>
            <a:r>
              <a:rPr lang="en-IN" sz="1200" dirty="0"/>
              <a:t>It’s worth spending a few minutes defining what </a:t>
            </a:r>
            <a:r>
              <a:rPr lang="en-IN" sz="1200" b="1" dirty="0"/>
              <a:t>social syndication </a:t>
            </a:r>
            <a:r>
              <a:rPr lang="en-IN" sz="1200" dirty="0"/>
              <a:t>is before discussing how you can deploy it across your organization to drive more sales</a:t>
            </a:r>
            <a:r>
              <a:rPr lang="en-IN" sz="1200" dirty="0" smtClean="0"/>
              <a:t>.</a:t>
            </a:r>
            <a:endParaRPr lang="en-IN" sz="1200" dirty="0"/>
          </a:p>
        </p:txBody>
      </p:sp>
      <p:pic>
        <p:nvPicPr>
          <p:cNvPr id="6" name="Content Placeholder 5" descr="ThinkstockPhotos-56567985.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bg1">
              <a:lumMod val="85000"/>
            </a:schemeClr>
          </a:solidFill>
        </p:spPr>
      </p:pic>
      <p:pic>
        <p:nvPicPr>
          <p:cNvPr id="2" name="Picture 1" descr="Social-Selling-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0"/>
            <a:ext cx="3794125" cy="3857616"/>
          </a:xfrm>
          <a:prstGeom prst="rect">
            <a:avLst/>
          </a:prstGeom>
        </p:spPr>
      </p:pic>
    </p:spTree>
    <p:extLst>
      <p:ext uri="{BB962C8B-B14F-4D97-AF65-F5344CB8AC3E}">
        <p14:creationId xmlns:p14="http://schemas.microsoft.com/office/powerpoint/2010/main" val="1209262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stk309064rkn.jpg"/>
          <p:cNvPicPr>
            <a:picLocks noGrp="1" noChangeAspect="1"/>
          </p:cNvPicPr>
          <p:nvPr>
            <p:ph sz="quarter" idx="14"/>
          </p:nvPr>
        </p:nvPicPr>
        <p:blipFill>
          <a:blip r:embed="rId2" cstate="screen">
            <a:alphaModFix amt="0"/>
            <a:extLst>
              <a:ext uri="{28A0092B-C50C-407E-A947-70E740481C1C}">
                <a14:useLocalDpi xmlns:a14="http://schemas.microsoft.com/office/drawing/2010/main"/>
              </a:ext>
            </a:extLst>
          </a:blip>
          <a:srcRect/>
          <a:stretch>
            <a:fillRect/>
          </a:stretch>
        </p:blipFill>
        <p:spPr>
          <a:xfrm>
            <a:off x="688975" y="489366"/>
            <a:ext cx="3631427" cy="3857625"/>
          </a:xfrm>
          <a:solidFill>
            <a:schemeClr val="tx1">
              <a:lumMod val="25000"/>
              <a:lumOff val="75000"/>
            </a:schemeClr>
          </a:solidFill>
        </p:spPr>
      </p:pic>
      <p:sp>
        <p:nvSpPr>
          <p:cNvPr id="3" name="Content Placeholder 2"/>
          <p:cNvSpPr>
            <a:spLocks noGrp="1"/>
          </p:cNvSpPr>
          <p:nvPr>
            <p:ph sz="quarter" idx="15"/>
          </p:nvPr>
        </p:nvSpPr>
        <p:spPr>
          <a:xfrm>
            <a:off x="4483101" y="963786"/>
            <a:ext cx="3969434" cy="3360927"/>
          </a:xfrm>
        </p:spPr>
        <p:txBody>
          <a:bodyPr/>
          <a:lstStyle/>
          <a:p>
            <a:r>
              <a:rPr lang="en-IN" sz="1050" dirty="0"/>
              <a:t>When social media erupted onto our desktops about a decade ago, most of us thought of it at most as a way to share family photos and amusing videos of cats. However, organizations like LinkedIn, SlideShare and a few others had a different goal in mind: serving business users in a very different way. While groups in Yahoo and other sites were already in existence, allowing professionals to exchange ideas, thoughts and peer reviews, there was no single unified platform available to promote the YOU brand – the brand that most deeply matters to most of us</a:t>
            </a:r>
            <a:r>
              <a:rPr lang="en-IN" sz="1050" dirty="0" smtClean="0"/>
              <a:t>.</a:t>
            </a:r>
          </a:p>
          <a:p>
            <a:r>
              <a:rPr lang="en-IN" sz="1050" dirty="0"/>
              <a:t>Sharing a cool cat photo is entertaining, but sharing a high impact article with the potential to influence many people’s professional development is a more important opportunity to grow </a:t>
            </a:r>
            <a:r>
              <a:rPr lang="en-IN" sz="1050" dirty="0" smtClean="0"/>
              <a:t>awareness. </a:t>
            </a:r>
            <a:r>
              <a:rPr lang="en-IN" sz="1050" b="1" dirty="0" smtClean="0"/>
              <a:t>Social </a:t>
            </a:r>
            <a:r>
              <a:rPr lang="en-IN" sz="1050" b="1" dirty="0"/>
              <a:t>syndication</a:t>
            </a:r>
            <a:r>
              <a:rPr lang="en-IN" sz="1050" dirty="0"/>
              <a:t> plays to this intrinsic desire for professional growth by its core proposition of tribal or community enhancement: sharing of content that is relevant to individuals sharing common goals. The reason I use the word “tribe” is because the majority of social anthropologists are in agreement that many of our behaviors in social media – the need to share, self reflect, boast or display humility to a group – are a true reflection of who we are as humans, whose ability to feel alive and satisfied with our lives rides on our intrinsic need to connect and communicate</a:t>
            </a:r>
            <a:r>
              <a:rPr lang="en-IN" sz="1050" dirty="0" smtClean="0"/>
              <a:t>.</a:t>
            </a:r>
            <a:endParaRPr lang="en-IN" sz="1050" dirty="0"/>
          </a:p>
        </p:txBody>
      </p:sp>
      <p:sp>
        <p:nvSpPr>
          <p:cNvPr id="7" name="Text Placeholder 6"/>
          <p:cNvSpPr>
            <a:spLocks noGrp="1"/>
          </p:cNvSpPr>
          <p:nvPr>
            <p:ph type="body" sz="quarter" idx="11"/>
          </p:nvPr>
        </p:nvSpPr>
        <p:spPr>
          <a:xfrm>
            <a:off x="4483101" y="488958"/>
            <a:ext cx="3969433" cy="388297"/>
          </a:xfrm>
        </p:spPr>
        <p:txBody>
          <a:bodyPr/>
          <a:lstStyle/>
          <a:p>
            <a:r>
              <a:rPr lang="en-IN" dirty="0" smtClean="0"/>
              <a:t>The Evolution of a Process</a:t>
            </a:r>
            <a:endParaRPr lang="en-US" dirty="0"/>
          </a:p>
        </p:txBody>
      </p:sp>
      <p:pic>
        <p:nvPicPr>
          <p:cNvPr id="5" name="Picture 4" descr="Social-Shar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3058" y="511236"/>
            <a:ext cx="3617344" cy="3835755"/>
          </a:xfrm>
          <a:prstGeom prst="rect">
            <a:avLst/>
          </a:prstGeom>
        </p:spPr>
      </p:pic>
    </p:spTree>
    <p:extLst>
      <p:ext uri="{BB962C8B-B14F-4D97-AF65-F5344CB8AC3E}">
        <p14:creationId xmlns:p14="http://schemas.microsoft.com/office/powerpoint/2010/main" val="674070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799" y="488958"/>
            <a:ext cx="3971925" cy="388297"/>
          </a:xfrm>
        </p:spPr>
        <p:txBody>
          <a:bodyPr/>
          <a:lstStyle/>
          <a:p>
            <a:pPr lvl="0"/>
            <a:r>
              <a:rPr lang="en-IN" sz="2100" dirty="0" smtClean="0"/>
              <a:t>Profitable Conversion of Need</a:t>
            </a:r>
            <a:endParaRPr lang="en-IN" sz="2100" dirty="0"/>
          </a:p>
        </p:txBody>
      </p:sp>
      <p:sp>
        <p:nvSpPr>
          <p:cNvPr id="3" name="Content Placeholder 2"/>
          <p:cNvSpPr>
            <a:spLocks noGrp="1"/>
          </p:cNvSpPr>
          <p:nvPr>
            <p:ph sz="quarter" idx="14"/>
          </p:nvPr>
        </p:nvSpPr>
        <p:spPr>
          <a:xfrm>
            <a:off x="688287" y="987726"/>
            <a:ext cx="3794760" cy="3358848"/>
          </a:xfrm>
        </p:spPr>
        <p:txBody>
          <a:bodyPr/>
          <a:lstStyle/>
          <a:p>
            <a:r>
              <a:rPr lang="en-IN" sz="1080" dirty="0"/>
              <a:t>This innate human need creates a unique opportunity for sales people to move from an intrusive or interruptive telemarketing process, which is an innately negative experience, to a more needs-fulfillment based approach. This takes the fundamental premise that a buyer only buys what he or she (knows) they need. It follows that, before steps are taken to procure anything, the natural first part of any buying process is research, in the quest to understand what would solve someone’s needs = problems. Content marketing plays a huge part in meeting this need to understand before purchase, and a well-</a:t>
            </a:r>
            <a:r>
              <a:rPr lang="en-IN" sz="1080" dirty="0" smtClean="0"/>
              <a:t>constructed </a:t>
            </a:r>
            <a:r>
              <a:rPr lang="en-IN" sz="1080" b="1" dirty="0" smtClean="0"/>
              <a:t>social </a:t>
            </a:r>
            <a:r>
              <a:rPr lang="en-IN" sz="1080" b="1" dirty="0"/>
              <a:t>syndication</a:t>
            </a:r>
            <a:r>
              <a:rPr lang="en-IN" sz="1080" dirty="0"/>
              <a:t> engine can work wonders in satiating this need and, therefore driving sales.</a:t>
            </a:r>
          </a:p>
          <a:p>
            <a:r>
              <a:rPr lang="en-IN" sz="1080" dirty="0"/>
              <a:t>How do today’s </a:t>
            </a:r>
            <a:r>
              <a:rPr lang="en-IN" sz="1080" b="1" dirty="0"/>
              <a:t>social syndication</a:t>
            </a:r>
            <a:r>
              <a:rPr lang="en-IN" sz="1080" dirty="0"/>
              <a:t> capabilities work? The ability to distribute relevant content, to anticipate and answer questions from potential prospects, and scale to a national or global level, can be met by a scalable and flexible </a:t>
            </a:r>
            <a:r>
              <a:rPr lang="en-IN" sz="1080" b="1" dirty="0"/>
              <a:t>social syndication </a:t>
            </a:r>
            <a:r>
              <a:rPr lang="en-IN" sz="1080" dirty="0"/>
              <a:t>engine. To meet these criteria, the core components of any </a:t>
            </a:r>
            <a:r>
              <a:rPr lang="en-IN" sz="1080" b="1" dirty="0"/>
              <a:t>social syndication </a:t>
            </a:r>
            <a:r>
              <a:rPr lang="en-IN" sz="1080" dirty="0"/>
              <a:t>engine should be as follows:</a:t>
            </a:r>
          </a:p>
        </p:txBody>
      </p:sp>
      <p:pic>
        <p:nvPicPr>
          <p:cNvPr id="7" name="Content Placeholder 6" descr="ThinkstockPhotos-178637068.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4" name="Picture 3" descr="Conscious-Buy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60591" y="488950"/>
            <a:ext cx="3791259" cy="3857616"/>
          </a:xfrm>
          <a:prstGeom prst="rect">
            <a:avLst/>
          </a:prstGeom>
        </p:spPr>
      </p:pic>
    </p:spTree>
    <p:extLst>
      <p:ext uri="{BB962C8B-B14F-4D97-AF65-F5344CB8AC3E}">
        <p14:creationId xmlns:p14="http://schemas.microsoft.com/office/powerpoint/2010/main" val="2413629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k309064rkn.jpg"/>
          <p:cNvPicPr>
            <a:picLocks noGrp="1" noChangeAspect="1"/>
          </p:cNvPicPr>
          <p:nvPr>
            <p:ph sz="quarter" idx="14"/>
          </p:nvPr>
        </p:nvPicPr>
        <p:blipFill>
          <a:blip r:embed="rId2" cstate="screen">
            <a:alphaModFix amt="0"/>
            <a:extLst>
              <a:ext uri="{28A0092B-C50C-407E-A947-70E740481C1C}">
                <a14:useLocalDpi xmlns:a14="http://schemas.microsoft.com/office/drawing/2010/main"/>
              </a:ext>
            </a:extLst>
          </a:blip>
          <a:srcRect/>
          <a:stretch>
            <a:fillRect/>
          </a:stretch>
        </p:blipFill>
        <p:spPr>
          <a:xfrm>
            <a:off x="688975" y="488950"/>
            <a:ext cx="3794125" cy="3857625"/>
          </a:xfrm>
          <a:solidFill>
            <a:schemeClr val="tx1">
              <a:lumMod val="25000"/>
              <a:lumOff val="75000"/>
            </a:schemeClr>
          </a:solidFill>
        </p:spPr>
      </p:pic>
      <p:sp>
        <p:nvSpPr>
          <p:cNvPr id="6" name="Text Placeholder 1"/>
          <p:cNvSpPr txBox="1">
            <a:spLocks/>
          </p:cNvSpPr>
          <p:nvPr/>
        </p:nvSpPr>
        <p:spPr>
          <a:xfrm>
            <a:off x="4645950" y="488958"/>
            <a:ext cx="4096910"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2000" dirty="0" smtClean="0"/>
              <a:t>1. </a:t>
            </a:r>
            <a:r>
              <a:rPr lang="en-IN" sz="2000" dirty="0"/>
              <a:t>Connection to </a:t>
            </a:r>
            <a:r>
              <a:rPr lang="en-IN" sz="2000" dirty="0" smtClean="0"/>
              <a:t>Existing </a:t>
            </a:r>
            <a:r>
              <a:rPr lang="en-IN" sz="2000" dirty="0"/>
              <a:t>S</a:t>
            </a:r>
            <a:r>
              <a:rPr lang="en-IN" sz="2000" dirty="0" smtClean="0"/>
              <a:t>ocial Content</a:t>
            </a:r>
            <a:endParaRPr lang="en-IN" sz="2000" dirty="0"/>
          </a:p>
        </p:txBody>
      </p:sp>
      <p:sp>
        <p:nvSpPr>
          <p:cNvPr id="7" name="Content Placeholder 2"/>
          <p:cNvSpPr txBox="1">
            <a:spLocks/>
          </p:cNvSpPr>
          <p:nvPr/>
        </p:nvSpPr>
        <p:spPr>
          <a:xfrm>
            <a:off x="4645950" y="1201898"/>
            <a:ext cx="3806583" cy="2824325"/>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IN" sz="1200" dirty="0"/>
              <a:t>Most organizations today have multiple social channels through which they distribute content to their target audiences. However, the ability to auto connect to an existing stream of content, and then to amplify it via a distributed network, is a critical part of building your audience. It is not practical for all sales channels (direct or indirect) to create original, primary content, but with access to </a:t>
            </a:r>
            <a:r>
              <a:rPr lang="en-IN" sz="1200" b="1" dirty="0"/>
              <a:t>social syndication</a:t>
            </a:r>
            <a:r>
              <a:rPr lang="en-IN" sz="1200" dirty="0"/>
              <a:t> streams both direct sales teams and channel partners can distribute content easily and effectively.</a:t>
            </a:r>
          </a:p>
        </p:txBody>
      </p:sp>
      <p:pic>
        <p:nvPicPr>
          <p:cNvPr id="4" name="Picture 3" descr="Social-Marketing-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4" y="488957"/>
            <a:ext cx="3794126" cy="3857617"/>
          </a:xfrm>
          <a:prstGeom prst="rect">
            <a:avLst/>
          </a:prstGeom>
        </p:spPr>
      </p:pic>
    </p:spTree>
    <p:extLst>
      <p:ext uri="{BB962C8B-B14F-4D97-AF65-F5344CB8AC3E}">
        <p14:creationId xmlns:p14="http://schemas.microsoft.com/office/powerpoint/2010/main" val="1526616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sz="1900" dirty="0" smtClean="0"/>
              <a:t>2. </a:t>
            </a:r>
            <a:r>
              <a:rPr lang="en-IN" sz="2000" dirty="0"/>
              <a:t>Access to a </a:t>
            </a:r>
            <a:r>
              <a:rPr lang="en-IN" sz="2000" dirty="0" smtClean="0"/>
              <a:t>Social </a:t>
            </a:r>
            <a:r>
              <a:rPr lang="en-IN" sz="2000" dirty="0"/>
              <a:t>S</a:t>
            </a:r>
            <a:r>
              <a:rPr lang="en-IN" sz="2000" dirty="0" smtClean="0"/>
              <a:t>yndication Network</a:t>
            </a:r>
            <a:endParaRPr lang="en-IN" sz="2000" dirty="0"/>
          </a:p>
        </p:txBody>
      </p:sp>
      <p:sp>
        <p:nvSpPr>
          <p:cNvPr id="3" name="Content Placeholder 2"/>
          <p:cNvSpPr>
            <a:spLocks noGrp="1"/>
          </p:cNvSpPr>
          <p:nvPr>
            <p:ph sz="quarter" idx="14"/>
          </p:nvPr>
        </p:nvSpPr>
        <p:spPr>
          <a:xfrm>
            <a:off x="688287" y="1190557"/>
            <a:ext cx="3794760" cy="1281271"/>
          </a:xfrm>
        </p:spPr>
        <p:txBody>
          <a:bodyPr/>
          <a:lstStyle/>
          <a:p>
            <a:pPr lvl="0"/>
            <a:r>
              <a:rPr lang="en-IN" sz="1100" dirty="0"/>
              <a:t>Any organization may have a few thousand followers through corporate social networks, but when you multiply those by tapping into the networks of direct or indirect sales teams, the reach and the power of communication amplifies exponentially. Surprisingly few companies are using this capability </a:t>
            </a:r>
            <a:r>
              <a:rPr lang="en-IN" sz="1100" dirty="0" smtClean="0"/>
              <a:t>effectively today. </a:t>
            </a:r>
            <a:r>
              <a:rPr lang="en-IN" sz="1100" dirty="0"/>
              <a:t>For far-sighted marketers, this is an exciting opportunity for differentiation and growth.</a:t>
            </a:r>
          </a:p>
        </p:txBody>
      </p:sp>
      <p:pic>
        <p:nvPicPr>
          <p:cNvPr id="5" name="Content Placeholder 4" descr="153220460.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sp>
        <p:nvSpPr>
          <p:cNvPr id="6" name="Text Placeholder 1"/>
          <p:cNvSpPr txBox="1">
            <a:spLocks/>
          </p:cNvSpPr>
          <p:nvPr/>
        </p:nvSpPr>
        <p:spPr>
          <a:xfrm>
            <a:off x="685800" y="2756688"/>
            <a:ext cx="3969434"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2000" dirty="0" smtClean="0"/>
              <a:t>3. Prioritizing Content Streams</a:t>
            </a:r>
            <a:endParaRPr lang="en-IN" sz="2000" dirty="0"/>
          </a:p>
        </p:txBody>
      </p:sp>
      <p:sp>
        <p:nvSpPr>
          <p:cNvPr id="8" name="Content Placeholder 3"/>
          <p:cNvSpPr txBox="1">
            <a:spLocks/>
          </p:cNvSpPr>
          <p:nvPr/>
        </p:nvSpPr>
        <p:spPr>
          <a:xfrm>
            <a:off x="685800" y="3186160"/>
            <a:ext cx="3797248" cy="1383317"/>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1100" b="1" dirty="0" smtClean="0"/>
              <a:t>Social syndication</a:t>
            </a:r>
            <a:r>
              <a:rPr lang="en-IN" sz="1100" dirty="0" smtClean="0"/>
              <a:t> first and foremost needs to focus on providing reader value and interest, and then prioritizing content that enhances the relationship between the organization and its buyers. The objective of </a:t>
            </a:r>
            <a:r>
              <a:rPr lang="en-IN" sz="1100" b="1" dirty="0" smtClean="0"/>
              <a:t>social syndication</a:t>
            </a:r>
            <a:r>
              <a:rPr lang="en-IN" sz="1100" dirty="0" smtClean="0"/>
              <a:t> is not to stream irrelevant information just for the sake of publishing something. Each stream must be thoughtful, add value and enhance the brand experience.</a:t>
            </a:r>
            <a:endParaRPr lang="en-IN" sz="1100" dirty="0"/>
          </a:p>
        </p:txBody>
      </p:sp>
      <p:pic>
        <p:nvPicPr>
          <p:cNvPr id="4" name="Picture 3" descr="Social_Selling.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8"/>
            <a:ext cx="3794125" cy="3857617"/>
          </a:xfrm>
          <a:prstGeom prst="rect">
            <a:avLst/>
          </a:prstGeom>
        </p:spPr>
      </p:pic>
    </p:spTree>
    <p:extLst>
      <p:ext uri="{BB962C8B-B14F-4D97-AF65-F5344CB8AC3E}">
        <p14:creationId xmlns:p14="http://schemas.microsoft.com/office/powerpoint/2010/main" val="1093274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483100" y="488958"/>
            <a:ext cx="3969434" cy="388297"/>
          </a:xfrm>
        </p:spPr>
        <p:txBody>
          <a:bodyPr/>
          <a:lstStyle/>
          <a:p>
            <a:r>
              <a:rPr lang="en-IN" sz="2000" dirty="0" smtClean="0"/>
              <a:t>4. </a:t>
            </a:r>
            <a:r>
              <a:rPr lang="en-IN" sz="2000" dirty="0"/>
              <a:t>Tracking </a:t>
            </a:r>
            <a:r>
              <a:rPr lang="en-IN" sz="2000" dirty="0" smtClean="0"/>
              <a:t>Metrics </a:t>
            </a:r>
            <a:r>
              <a:rPr lang="en-IN" sz="2000" dirty="0"/>
              <a:t>and </a:t>
            </a:r>
            <a:r>
              <a:rPr lang="en-IN" sz="2000" dirty="0" smtClean="0"/>
              <a:t>ROI</a:t>
            </a:r>
            <a:endParaRPr lang="en-IN" sz="2000" dirty="0"/>
          </a:p>
        </p:txBody>
      </p:sp>
      <p:sp>
        <p:nvSpPr>
          <p:cNvPr id="4" name="Content Placeholder 3"/>
          <p:cNvSpPr>
            <a:spLocks noGrp="1"/>
          </p:cNvSpPr>
          <p:nvPr>
            <p:ph sz="quarter" idx="15"/>
          </p:nvPr>
        </p:nvSpPr>
        <p:spPr>
          <a:xfrm>
            <a:off x="4483100" y="918430"/>
            <a:ext cx="3969434" cy="2120331"/>
          </a:xfrm>
        </p:spPr>
        <p:txBody>
          <a:bodyPr/>
          <a:lstStyle/>
          <a:p>
            <a:pPr lvl="0"/>
            <a:r>
              <a:rPr lang="en-IN" sz="1200" dirty="0"/>
              <a:t>The primary benefit of </a:t>
            </a:r>
            <a:r>
              <a:rPr lang="en-IN" sz="1200" b="1" dirty="0"/>
              <a:t>social syndication</a:t>
            </a:r>
            <a:r>
              <a:rPr lang="en-IN" sz="1200" dirty="0"/>
              <a:t> is to expand the distribution and reach of valuable content that already exists within an organization. But you need to have a good idea about how much you can expand your distribution, how your reach is growing and what content has most impact within which channel (direct or indirect). Metrics and ROI are often the last but always the most important steps of any good </a:t>
            </a:r>
            <a:r>
              <a:rPr lang="en-IN" sz="1200" b="1" dirty="0"/>
              <a:t>social syndication</a:t>
            </a:r>
            <a:r>
              <a:rPr lang="en-IN" sz="1200" dirty="0"/>
              <a:t> platform as they allow an organization to focus its communication strategy around what readers are responding to – and get rid of what is not working.</a:t>
            </a:r>
          </a:p>
        </p:txBody>
      </p:sp>
      <p:pic>
        <p:nvPicPr>
          <p:cNvPr id="5" name="Content Placeholder 4" descr="83066204.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609615" cy="3857625"/>
          </a:xfrm>
          <a:solidFill>
            <a:schemeClr val="tx1">
              <a:lumMod val="25000"/>
              <a:lumOff val="75000"/>
            </a:schemeClr>
          </a:solidFill>
        </p:spPr>
      </p:pic>
      <p:pic>
        <p:nvPicPr>
          <p:cNvPr id="3" name="Picture 2" descr="Channel_Sales_Metrics_6.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58"/>
            <a:ext cx="3609615" cy="3857625"/>
          </a:xfrm>
          <a:prstGeom prst="rect">
            <a:avLst/>
          </a:prstGeom>
        </p:spPr>
      </p:pic>
    </p:spTree>
    <p:extLst>
      <p:ext uri="{BB962C8B-B14F-4D97-AF65-F5344CB8AC3E}">
        <p14:creationId xmlns:p14="http://schemas.microsoft.com/office/powerpoint/2010/main" val="1872511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pPr lvl="0"/>
            <a:r>
              <a:rPr lang="en-IN" sz="2000" dirty="0" smtClean="0"/>
              <a:t>The Future of Marketing</a:t>
            </a:r>
            <a:endParaRPr lang="en-IN" sz="2000" dirty="0"/>
          </a:p>
        </p:txBody>
      </p:sp>
      <p:sp>
        <p:nvSpPr>
          <p:cNvPr id="3" name="Content Placeholder 2"/>
          <p:cNvSpPr>
            <a:spLocks noGrp="1"/>
          </p:cNvSpPr>
          <p:nvPr>
            <p:ph sz="quarter" idx="14"/>
          </p:nvPr>
        </p:nvSpPr>
        <p:spPr>
          <a:xfrm>
            <a:off x="688287" y="877256"/>
            <a:ext cx="3794760" cy="3578838"/>
          </a:xfrm>
        </p:spPr>
        <p:txBody>
          <a:bodyPr/>
          <a:lstStyle/>
          <a:p>
            <a:r>
              <a:rPr lang="en-IN" sz="1200" dirty="0"/>
              <a:t>Content marketing is evolving rapidly and is now a critical enabling factor in the sales process. As a result, the deployment of </a:t>
            </a:r>
            <a:r>
              <a:rPr lang="en-IN" sz="1200" b="1" dirty="0"/>
              <a:t>social syndication</a:t>
            </a:r>
            <a:r>
              <a:rPr lang="en-IN" sz="1200" dirty="0"/>
              <a:t> is growing rapidly and offers high potential to deliver competitive advantage for all organizations who want to engage early with their buyers through a relationship network, spread their message quickly and, most importantly, maintain superior mind-share at the very early stages of the buying process.</a:t>
            </a:r>
          </a:p>
        </p:txBody>
      </p:sp>
      <p:pic>
        <p:nvPicPr>
          <p:cNvPr id="5" name="Content Placeholder 4" descr="153220460.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7" name="Picture 6" descr="Content-Marketing-Channel-Marketing-Automatio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4" y="488950"/>
            <a:ext cx="3794125" cy="3857617"/>
          </a:xfrm>
          <a:prstGeom prst="rect">
            <a:avLst/>
          </a:prstGeom>
        </p:spPr>
      </p:pic>
    </p:spTree>
    <p:extLst>
      <p:ext uri="{BB962C8B-B14F-4D97-AF65-F5344CB8AC3E}">
        <p14:creationId xmlns:p14="http://schemas.microsoft.com/office/powerpoint/2010/main" val="1145504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Stoneridge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69955</TotalTime>
  <Words>550</Words>
  <Application>Microsoft Macintosh PowerPoint</Application>
  <PresentationFormat>On-screen Show (16:9)</PresentationFormat>
  <Paragraphs>23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Courier New</vt:lpstr>
      <vt:lpstr>Helvetica</vt:lpstr>
      <vt:lpstr>Lucida Grande</vt:lpstr>
      <vt:lpstr>zinfi_powerpoint_template</vt:lpstr>
      <vt:lpstr>Social Syndication – A Great Way To Expand Your Social Selling Reach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Ken Bhowmick</cp:lastModifiedBy>
  <cp:revision>523</cp:revision>
  <cp:lastPrinted>2012-10-17T16:04:59Z</cp:lastPrinted>
  <dcterms:created xsi:type="dcterms:W3CDTF">2012-07-05T17:18:21Z</dcterms:created>
  <dcterms:modified xsi:type="dcterms:W3CDTF">2017-03-05T15:27:09Z</dcterms:modified>
</cp:coreProperties>
</file>