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65" r:id="rId2"/>
    <p:sldId id="257" r:id="rId3"/>
    <p:sldId id="258" r:id="rId4"/>
    <p:sldId id="260" r:id="rId5"/>
    <p:sldId id="261" r:id="rId6"/>
    <p:sldId id="262" r:id="rId7"/>
    <p:sldId id="263" r:id="rId8"/>
    <p:sldId id="264" r:id="rId9"/>
    <p:sldId id="259" r:id="rId10"/>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361"/>
    <a:srgbClr val="00BCFF"/>
    <a:srgbClr val="8CA621"/>
    <a:srgbClr val="B2B2B2"/>
    <a:srgbClr val="F27724"/>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60"/>
    <p:restoredTop sz="94697"/>
  </p:normalViewPr>
  <p:slideViewPr>
    <p:cSldViewPr snapToGrid="0" snapToObjects="1">
      <p:cViewPr varScale="1">
        <p:scale>
          <a:sx n="119" d="100"/>
          <a:sy n="119" d="100"/>
        </p:scale>
        <p:origin x="9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Main Title">
    <p:spTree>
      <p:nvGrpSpPr>
        <p:cNvPr id="1" name=""/>
        <p:cNvGrpSpPr/>
        <p:nvPr/>
      </p:nvGrpSpPr>
      <p:grpSpPr>
        <a:xfrm>
          <a:off x="0" y="0"/>
          <a:ext cx="0" cy="0"/>
          <a:chOff x="0" y="0"/>
          <a:chExt cx="0" cy="0"/>
        </a:xfrm>
      </p:grpSpPr>
      <p:sp>
        <p:nvSpPr>
          <p:cNvPr id="8" name="Rectangle 7"/>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9" name="Picture 8"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10" name="Straight Connector 9"/>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a:t>Main Title Goes Here</a:t>
            </a:r>
            <a:endParaRPr lang="en-US" dirty="0"/>
          </a:p>
        </p:txBody>
      </p:sp>
      <p:sp>
        <p:nvSpPr>
          <p:cNvPr id="12" name="Title 3"/>
          <p:cNvSpPr>
            <a:spLocks noGrp="1"/>
          </p:cNvSpPr>
          <p:nvPr>
            <p:ph type="ctrTitle" hasCustomPrompt="1"/>
          </p:nvPr>
        </p:nvSpPr>
        <p:spPr>
          <a:xfrm>
            <a:off x="366853"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13" name="TextBox 12"/>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383321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8" name="Rectangle 7"/>
          <p:cNvSpPr/>
          <p:nvPr userDrawn="1"/>
        </p:nvSpPr>
        <p:spPr>
          <a:xfrm>
            <a:off x="0" y="4476206"/>
            <a:ext cx="9144000" cy="667294"/>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21" name="Title 3"/>
          <p:cNvSpPr>
            <a:spLocks noGrp="1"/>
          </p:cNvSpPr>
          <p:nvPr>
            <p:ph type="ctrTitle" hasCustomPrompt="1"/>
          </p:nvPr>
        </p:nvSpPr>
        <p:spPr>
          <a:xfrm>
            <a:off x="366854" y="4618332"/>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cxnSp>
        <p:nvCxnSpPr>
          <p:cNvPr id="13" name="Straight Connector 12"/>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15" name="Text Placeholder 2"/>
          <p:cNvSpPr>
            <a:spLocks noGrp="1"/>
          </p:cNvSpPr>
          <p:nvPr>
            <p:ph type="body" sz="quarter" idx="11" hasCustomPrompt="1"/>
          </p:nvPr>
        </p:nvSpPr>
        <p:spPr>
          <a:xfrm>
            <a:off x="2769079" y="38496"/>
            <a:ext cx="6149367"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Practices Video</a:t>
            </a:r>
          </a:p>
          <a:p>
            <a:pPr lvl="0"/>
            <a:endParaRPr lang="en-US" dirty="0"/>
          </a:p>
        </p:txBody>
      </p:sp>
      <p:sp>
        <p:nvSpPr>
          <p:cNvPr id="6" name="Text Placeholder 5"/>
          <p:cNvSpPr>
            <a:spLocks noGrp="1"/>
          </p:cNvSpPr>
          <p:nvPr>
            <p:ph type="body" sz="quarter" idx="12" hasCustomPrompt="1"/>
          </p:nvPr>
        </p:nvSpPr>
        <p:spPr>
          <a:xfrm>
            <a:off x="4676503" y="1410789"/>
            <a:ext cx="4049486" cy="2264227"/>
          </a:xfrm>
          <a:prstGeom prst="rect">
            <a:avLst/>
          </a:prstGeom>
        </p:spPr>
        <p:txBody>
          <a:bodyPr anchor="ctr"/>
          <a:lstStyle>
            <a:lvl1pPr marL="0" indent="0" algn="l">
              <a:lnSpc>
                <a:spcPts val="3400"/>
              </a:lnSpc>
              <a:spcBef>
                <a:spcPts val="0"/>
              </a:spcBef>
              <a:buNone/>
              <a:defRPr sz="2800" b="0" i="0" baseline="0">
                <a:solidFill>
                  <a:srgbClr val="00BCFF"/>
                </a:solidFill>
                <a:latin typeface="Arial" charset="0"/>
                <a:ea typeface="Arial" charset="0"/>
                <a:cs typeface="Arial" charset="0"/>
              </a:defRPr>
            </a:lvl1pPr>
            <a:lvl2pPr marL="342900" indent="0">
              <a:buNone/>
              <a:defRPr b="0" i="0">
                <a:solidFill>
                  <a:srgbClr val="00BCFF"/>
                </a:solidFill>
                <a:latin typeface="Arial" charset="0"/>
                <a:ea typeface="Arial" charset="0"/>
                <a:cs typeface="Arial" charset="0"/>
              </a:defRPr>
            </a:lvl2pPr>
            <a:lvl3pPr marL="685800" indent="0">
              <a:buNone/>
              <a:defRPr b="0" i="0">
                <a:solidFill>
                  <a:srgbClr val="00BCFF"/>
                </a:solidFill>
                <a:latin typeface="Arial" charset="0"/>
                <a:ea typeface="Arial" charset="0"/>
                <a:cs typeface="Arial" charset="0"/>
              </a:defRPr>
            </a:lvl3pPr>
            <a:lvl4pPr marL="1028700" indent="0">
              <a:buNone/>
              <a:defRPr b="0" i="0">
                <a:solidFill>
                  <a:srgbClr val="00BCFF"/>
                </a:solidFill>
                <a:latin typeface="Arial" charset="0"/>
                <a:ea typeface="Arial" charset="0"/>
                <a:cs typeface="Arial" charset="0"/>
              </a:defRPr>
            </a:lvl4pPr>
            <a:lvl5pPr marL="1371600" indent="0">
              <a:buNone/>
              <a:defRPr b="0" i="0">
                <a:solidFill>
                  <a:srgbClr val="00BCFF"/>
                </a:solidFill>
                <a:latin typeface="Arial" charset="0"/>
                <a:ea typeface="Arial" charset="0"/>
                <a:cs typeface="Arial" charset="0"/>
              </a:defRPr>
            </a:lvl5pPr>
          </a:lstStyle>
          <a:p>
            <a:pPr lvl="0"/>
            <a:r>
              <a:rPr lang="en-US" dirty="0"/>
              <a:t>Title of Best Practices Video Asset Goes Here</a:t>
            </a:r>
          </a:p>
        </p:txBody>
      </p:sp>
      <p:sp>
        <p:nvSpPr>
          <p:cNvPr id="17" name="Picture Placeholder 16"/>
          <p:cNvSpPr>
            <a:spLocks noGrp="1"/>
          </p:cNvSpPr>
          <p:nvPr>
            <p:ph type="pic" sz="quarter" idx="13" hasCustomPrompt="1"/>
          </p:nvPr>
        </p:nvSpPr>
        <p:spPr>
          <a:xfrm>
            <a:off x="1" y="589280"/>
            <a:ext cx="4371702" cy="3886926"/>
          </a:xfrm>
          <a:prstGeom prst="rect">
            <a:avLst/>
          </a:prstGeom>
          <a:solidFill>
            <a:schemeClr val="accent1"/>
          </a:solidFill>
        </p:spPr>
        <p:txBody>
          <a:bodyPr anchor="ctr"/>
          <a:lstStyle>
            <a:lvl1pPr marL="0" indent="0" algn="ctr">
              <a:buNone/>
              <a:defRPr sz="1800" b="0" i="0">
                <a:solidFill>
                  <a:schemeClr val="bg1"/>
                </a:solidFill>
                <a:latin typeface="Arial" charset="0"/>
                <a:ea typeface="Arial" charset="0"/>
                <a:cs typeface="Arial" charset="0"/>
              </a:defRPr>
            </a:lvl1pPr>
          </a:lstStyle>
          <a:p>
            <a:r>
              <a:rPr lang="en-US" dirty="0"/>
              <a:t>Image Goes Here</a:t>
            </a:r>
          </a:p>
        </p:txBody>
      </p:sp>
    </p:spTree>
    <p:extLst>
      <p:ext uri="{BB962C8B-B14F-4D97-AF65-F5344CB8AC3E}">
        <p14:creationId xmlns:p14="http://schemas.microsoft.com/office/powerpoint/2010/main" val="313042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p:cNvSpPr txBox="1"/>
          <p:nvPr userDrawn="1"/>
        </p:nvSpPr>
        <p:spPr>
          <a:xfrm>
            <a:off x="146652" y="4897060"/>
            <a:ext cx="6600432"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endParaRPr lang="en-US" sz="900" dirty="0"/>
          </a:p>
        </p:txBody>
      </p:sp>
    </p:spTree>
    <p:extLst>
      <p:ext uri="{BB962C8B-B14F-4D97-AF65-F5344CB8AC3E}">
        <p14:creationId xmlns:p14="http://schemas.microsoft.com/office/powerpoint/2010/main" val="1297317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4"/>
            <a:ext cx="3897872" cy="3856343"/>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Practices Video Title Goes Here</a:t>
            </a:r>
          </a:p>
          <a:p>
            <a:pPr lvl="0"/>
            <a:endParaRPr lang="en-US" dirty="0"/>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46652" y="4897060"/>
            <a:ext cx="6600432"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endParaRPr lang="en-US" sz="900" dirty="0"/>
          </a:p>
        </p:txBody>
      </p:sp>
    </p:spTree>
    <p:extLst>
      <p:ext uri="{BB962C8B-B14F-4D97-AF65-F5344CB8AC3E}">
        <p14:creationId xmlns:p14="http://schemas.microsoft.com/office/powerpoint/2010/main" val="332541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46652" y="4897060"/>
            <a:ext cx="6600432"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endParaRPr lang="en-US" sz="900" dirty="0"/>
          </a:p>
        </p:txBody>
      </p:sp>
    </p:spTree>
    <p:extLst>
      <p:ext uri="{BB962C8B-B14F-4D97-AF65-F5344CB8AC3E}">
        <p14:creationId xmlns:p14="http://schemas.microsoft.com/office/powerpoint/2010/main" val="103286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3873759"/>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46652" y="4897060"/>
            <a:ext cx="6600432"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endParaRPr lang="en-US" sz="900" dirty="0"/>
          </a:p>
        </p:txBody>
      </p:sp>
    </p:spTree>
    <p:extLst>
      <p:ext uri="{BB962C8B-B14F-4D97-AF65-F5344CB8AC3E}">
        <p14:creationId xmlns:p14="http://schemas.microsoft.com/office/powerpoint/2010/main" val="972778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15" name="Title 3"/>
          <p:cNvSpPr>
            <a:spLocks noGrp="1"/>
          </p:cNvSpPr>
          <p:nvPr>
            <p:ph type="ctrTitle" hasCustomPrompt="1"/>
          </p:nvPr>
        </p:nvSpPr>
        <p:spPr>
          <a:xfrm>
            <a:off x="366854" y="4435449"/>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9" name="TextBox 8"/>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81" r:id="rId1"/>
    <p:sldLayoutId id="2147483655" r:id="rId2"/>
    <p:sldLayoutId id="2147483671" r:id="rId3"/>
    <p:sldLayoutId id="2147483678" r:id="rId4"/>
    <p:sldLayoutId id="2147483679" r:id="rId5"/>
    <p:sldLayoutId id="2147483680" r:id="rId6"/>
    <p:sldLayoutId id="2147483668"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r>
              <a:rPr lang="en-US" dirty="0"/>
              <a:t>3 Ways to Use Your CRM Platform for</a:t>
            </a:r>
          </a:p>
          <a:p>
            <a:r>
              <a:rPr lang="en-US" dirty="0"/>
              <a:t>Partner Relationship Management</a:t>
            </a:r>
          </a:p>
        </p:txBody>
      </p:sp>
      <p:sp>
        <p:nvSpPr>
          <p:cNvPr id="4" name="Title 3">
            <a:extLst>
              <a:ext uri="{FF2B5EF4-FFF2-40B4-BE49-F238E27FC236}">
                <a16:creationId xmlns:a16="http://schemas.microsoft.com/office/drawing/2014/main" id="{0FAEDACD-3206-4A47-9D34-1D2B2BD51C18}"/>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348419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3 Ways to Use Your CRM Platform for Partner Relationship Management</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83635"/>
            <a:ext cx="4444916" cy="3633068"/>
          </a:xfrm>
        </p:spPr>
        <p:txBody>
          <a:bodyPr/>
          <a:lstStyle/>
          <a:p>
            <a:r>
              <a:rPr lang="en-US" dirty="0">
                <a:latin typeface="Arial" panose="020B0604020202020204" pitchFamily="34" charset="0"/>
                <a:cs typeface="Arial" panose="020B0604020202020204" pitchFamily="34" charset="0"/>
              </a:rPr>
              <a:t>Organizations selling via networks of channel partners (resellers, VARs, distributors, wholesales, agents, or other third party arrangement need to have a systematic approach towards </a:t>
            </a:r>
            <a:r>
              <a:rPr lang="en-US" b="1" dirty="0">
                <a:latin typeface="Arial" panose="020B0604020202020204" pitchFamily="34" charset="0"/>
                <a:cs typeface="Arial" panose="020B0604020202020204" pitchFamily="34" charset="0"/>
              </a:rPr>
              <a:t>partner relationship management (PRM) </a:t>
            </a:r>
            <a:r>
              <a:rPr lang="en-US" dirty="0">
                <a:latin typeface="Arial" panose="020B0604020202020204" pitchFamily="34" charset="0"/>
                <a:cs typeface="Arial" panose="020B0604020202020204" pitchFamily="34" charset="0"/>
              </a:rPr>
              <a:t>if they are to achieve long term success. This starts with the three primary stages of partner </a:t>
            </a:r>
            <a:r>
              <a:rPr lang="en-US" b="1" dirty="0">
                <a:latin typeface="Arial" panose="020B0604020202020204" pitchFamily="34" charset="0"/>
                <a:cs typeface="Arial" panose="020B0604020202020204" pitchFamily="34" charset="0"/>
              </a:rPr>
              <a:t>recruitment</a:t>
            </a:r>
            <a:r>
              <a:rPr lang="en-US" dirty="0">
                <a:latin typeface="Arial" panose="020B0604020202020204" pitchFamily="34" charset="0"/>
                <a:cs typeface="Arial" panose="020B0604020202020204" pitchFamily="34" charset="0"/>
              </a:rPr>
              <a:t>, partner </a:t>
            </a:r>
            <a:r>
              <a:rPr lang="en-US" b="1" dirty="0">
                <a:latin typeface="Arial" panose="020B0604020202020204" pitchFamily="34" charset="0"/>
                <a:cs typeface="Arial" panose="020B0604020202020204" pitchFamily="34" charset="0"/>
              </a:rPr>
              <a:t>enablement</a:t>
            </a:r>
            <a:r>
              <a:rPr lang="en-US" dirty="0">
                <a:latin typeface="Arial" panose="020B0604020202020204" pitchFamily="34" charset="0"/>
                <a:cs typeface="Arial" panose="020B0604020202020204" pitchFamily="34" charset="0"/>
              </a:rPr>
              <a:t> and partner </a:t>
            </a:r>
            <a:r>
              <a:rPr lang="en-US" b="1" dirty="0">
                <a:latin typeface="Arial" panose="020B0604020202020204" pitchFamily="34" charset="0"/>
                <a:cs typeface="Arial" panose="020B0604020202020204" pitchFamily="34" charset="0"/>
              </a:rPr>
              <a:t>management</a:t>
            </a:r>
            <a:r>
              <a:rPr lang="en-US" dirty="0">
                <a:latin typeface="Arial" panose="020B0604020202020204" pitchFamily="34" charset="0"/>
                <a:cs typeface="Arial" panose="020B0604020202020204" pitchFamily="34" charset="0"/>
              </a:rPr>
              <a:t>, all of which require a set of internal processes, structure and tools.</a:t>
            </a:r>
          </a:p>
          <a:p>
            <a:r>
              <a:rPr lang="en-US" dirty="0">
                <a:latin typeface="Arial" panose="020B0604020202020204" pitchFamily="34" charset="0"/>
                <a:cs typeface="Arial" panose="020B0604020202020204" pitchFamily="34" charset="0"/>
              </a:rPr>
              <a:t>Today, almost all organizations selling through the channel have deployed Customer Relationship Management (CRM) automation platforms for both direct and indirect sales teams. If you are in an organization that hasn’t yet deployed a purpose-built </a:t>
            </a:r>
            <a:r>
              <a:rPr lang="en-US" b="1" dirty="0">
                <a:latin typeface="Arial" panose="020B0604020202020204" pitchFamily="34" charset="0"/>
                <a:cs typeface="Arial" panose="020B0604020202020204" pitchFamily="34" charset="0"/>
              </a:rPr>
              <a:t>PRM software </a:t>
            </a:r>
            <a:r>
              <a:rPr lang="en-US" dirty="0">
                <a:latin typeface="Arial" panose="020B0604020202020204" pitchFamily="34" charset="0"/>
                <a:cs typeface="Arial" panose="020B0604020202020204" pitchFamily="34" charset="0"/>
              </a:rPr>
              <a:t>platform, and do not have a budget to do so in the near term, then you may want to consider configuring your existing CRM platform to support your PRM efforts in the following way.</a:t>
            </a:r>
          </a:p>
        </p:txBody>
      </p:sp>
      <p:pic>
        <p:nvPicPr>
          <p:cNvPr id="7" name="Picture Placeholder 8">
            <a:extLst>
              <a:ext uri="{FF2B5EF4-FFF2-40B4-BE49-F238E27FC236}">
                <a16:creationId xmlns:a16="http://schemas.microsoft.com/office/drawing/2014/main" id="{9F15B0AB-1947-4B8D-9E20-7E7944D92B5F}"/>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5020574" y="983635"/>
            <a:ext cx="3897872" cy="3897872"/>
          </a:xfrm>
        </p:spPr>
      </p:pic>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2714"/>
          <a:stretch/>
        </p:blipFill>
        <p:spPr>
          <a:xfrm>
            <a:off x="291820" y="992342"/>
            <a:ext cx="3897872" cy="3792094"/>
          </a:xfrm>
          <a:prstGeom prst="rect">
            <a:avLst/>
          </a:prstGeo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3 Ways to Use Your CRM Platform for Partner Relationship Management</a:t>
            </a:r>
          </a:p>
        </p:txBody>
      </p:sp>
      <p:sp>
        <p:nvSpPr>
          <p:cNvPr id="7"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dirty="0"/>
              <a:t>1. Partner Recruitment</a:t>
            </a:r>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 panose="020B0604020202020204" pitchFamily="34" charset="0"/>
                <a:cs typeface="Arial" panose="020B0604020202020204" pitchFamily="34" charset="0"/>
              </a:rPr>
              <a:t>The first step in deploying </a:t>
            </a:r>
            <a:r>
              <a:rPr lang="en-US" b="1" dirty="0">
                <a:solidFill>
                  <a:srgbClr val="50504E"/>
                </a:solidFill>
                <a:latin typeface="Arial" panose="020B0604020202020204" pitchFamily="34" charset="0"/>
                <a:cs typeface="Arial" panose="020B0604020202020204" pitchFamily="34" charset="0"/>
              </a:rPr>
              <a:t>PRM</a:t>
            </a:r>
            <a:r>
              <a:rPr lang="en-US" dirty="0">
                <a:solidFill>
                  <a:srgbClr val="50504E"/>
                </a:solidFill>
                <a:latin typeface="Arial" panose="020B0604020202020204" pitchFamily="34" charset="0"/>
                <a:cs typeface="Arial" panose="020B0604020202020204" pitchFamily="34" charset="0"/>
              </a:rPr>
              <a:t> is to employ a step-by-step approach to partner recruitment and onboarding. Partner recruitment activities typically entail an outbound reach to or inbound engagement with potential new partners who are willing to carry your solutions and resell. The two most important elements of this process are </a:t>
            </a:r>
            <a:r>
              <a:rPr lang="en-US" b="1" dirty="0">
                <a:solidFill>
                  <a:srgbClr val="50504E"/>
                </a:solidFill>
                <a:latin typeface="Arial" panose="020B0604020202020204" pitchFamily="34" charset="0"/>
                <a:cs typeface="Arial" panose="020B0604020202020204" pitchFamily="34" charset="0"/>
              </a:rPr>
              <a:t>Partner Profiling </a:t>
            </a:r>
            <a:r>
              <a:rPr lang="en-US" dirty="0">
                <a:solidFill>
                  <a:srgbClr val="50504E"/>
                </a:solidFill>
                <a:latin typeface="Arial" panose="020B0604020202020204" pitchFamily="34" charset="0"/>
                <a:cs typeface="Arial" panose="020B0604020202020204" pitchFamily="34" charset="0"/>
              </a:rPr>
              <a:t>(please refer to our article </a:t>
            </a:r>
            <a:r>
              <a:rPr lang="en-US" b="1" dirty="0">
                <a:solidFill>
                  <a:srgbClr val="50504E"/>
                </a:solidFill>
                <a:latin typeface="Arial" panose="020B0604020202020204" pitchFamily="34" charset="0"/>
                <a:cs typeface="Arial" panose="020B0604020202020204" pitchFamily="34" charset="0"/>
              </a:rPr>
              <a:t>How Partner Profiling Can Increase Your Channel Sales</a:t>
            </a:r>
            <a:r>
              <a:rPr lang="en-US" dirty="0">
                <a:solidFill>
                  <a:srgbClr val="50504E"/>
                </a:solidFill>
                <a:latin typeface="Arial" panose="020B0604020202020204" pitchFamily="34" charset="0"/>
                <a:cs typeface="Arial" panose="020B0604020202020204" pitchFamily="34" charset="0"/>
              </a:rPr>
              <a:t>) </a:t>
            </a:r>
            <a:br>
              <a:rPr lang="en-US" dirty="0">
                <a:solidFill>
                  <a:srgbClr val="50504E"/>
                </a:solidFill>
                <a:latin typeface="Arial" panose="020B0604020202020204" pitchFamily="34" charset="0"/>
                <a:cs typeface="Arial" panose="020B0604020202020204" pitchFamily="34" charset="0"/>
              </a:rPr>
            </a:br>
            <a:r>
              <a:rPr lang="en-US" dirty="0">
                <a:solidFill>
                  <a:srgbClr val="50504E"/>
                </a:solidFill>
                <a:latin typeface="Arial" panose="020B0604020202020204" pitchFamily="34" charset="0"/>
                <a:cs typeface="Arial" panose="020B0604020202020204" pitchFamily="34" charset="0"/>
              </a:rPr>
              <a:t>and Partner Onboarding (our article on </a:t>
            </a:r>
            <a:r>
              <a:rPr lang="en-US" b="1" dirty="0">
                <a:solidFill>
                  <a:srgbClr val="50504E"/>
                </a:solidFill>
                <a:latin typeface="Arial" panose="020B0604020202020204" pitchFamily="34" charset="0"/>
                <a:cs typeface="Arial" panose="020B0604020202020204" pitchFamily="34" charset="0"/>
              </a:rPr>
              <a:t>7 Critical Factors for Partner Recruitment</a:t>
            </a:r>
            <a:r>
              <a:rPr lang="en-US" dirty="0">
                <a:solidFill>
                  <a:srgbClr val="50504E"/>
                </a:solidFill>
                <a:latin typeface="Arial" panose="020B0604020202020204" pitchFamily="34" charset="0"/>
                <a:cs typeface="Arial" panose="020B0604020202020204" pitchFamily="34" charset="0"/>
              </a:rPr>
              <a:t>).</a:t>
            </a:r>
          </a:p>
          <a:p>
            <a:pPr lvl="0"/>
            <a:r>
              <a:rPr lang="en-US" dirty="0">
                <a:solidFill>
                  <a:srgbClr val="50504E"/>
                </a:solidFill>
                <a:latin typeface="Arial" panose="020B0604020202020204" pitchFamily="34" charset="0"/>
                <a:cs typeface="Arial" panose="020B0604020202020204" pitchFamily="34" charset="0"/>
              </a:rPr>
              <a:t>If you are using a CRM application to manage lead flow for your end-user marketing, then you can create a separate lead type called ‘Prospective Partners’ and assign all new partner leads into that category. This is a roundabout way of overcoming gaps in partner marketing automation, </a:t>
            </a:r>
            <a:br>
              <a:rPr lang="en-US" dirty="0">
                <a:solidFill>
                  <a:srgbClr val="50504E"/>
                </a:solidFill>
                <a:latin typeface="Arial" panose="020B0604020202020204" pitchFamily="34" charset="0"/>
                <a:cs typeface="Arial" panose="020B0604020202020204" pitchFamily="34" charset="0"/>
              </a:rPr>
            </a:br>
            <a:r>
              <a:rPr lang="en-US" dirty="0">
                <a:solidFill>
                  <a:srgbClr val="50504E"/>
                </a:solidFill>
                <a:latin typeface="Arial" panose="020B0604020202020204" pitchFamily="34" charset="0"/>
                <a:cs typeface="Arial" panose="020B0604020202020204" pitchFamily="34" charset="0"/>
              </a:rPr>
              <a:t>but if you don’t have a </a:t>
            </a:r>
            <a:r>
              <a:rPr lang="en-US" b="1" dirty="0">
                <a:solidFill>
                  <a:srgbClr val="50504E"/>
                </a:solidFill>
                <a:latin typeface="Arial" panose="020B0604020202020204" pitchFamily="34" charset="0"/>
                <a:cs typeface="Arial" panose="020B0604020202020204" pitchFamily="34" charset="0"/>
              </a:rPr>
              <a:t>partner relationship management </a:t>
            </a:r>
            <a:r>
              <a:rPr lang="en-US" dirty="0">
                <a:solidFill>
                  <a:srgbClr val="50504E"/>
                </a:solidFill>
                <a:latin typeface="Arial" panose="020B0604020202020204" pitchFamily="34" charset="0"/>
                <a:cs typeface="Arial" panose="020B0604020202020204" pitchFamily="34" charset="0"/>
              </a:rPr>
              <a:t>platform it </a:t>
            </a:r>
            <a:br>
              <a:rPr lang="en-US" dirty="0">
                <a:solidFill>
                  <a:srgbClr val="50504E"/>
                </a:solidFill>
                <a:latin typeface="Arial" panose="020B0604020202020204" pitchFamily="34" charset="0"/>
                <a:cs typeface="Arial" panose="020B0604020202020204" pitchFamily="34" charset="0"/>
              </a:rPr>
            </a:br>
            <a:r>
              <a:rPr lang="en-US" dirty="0">
                <a:solidFill>
                  <a:srgbClr val="50504E"/>
                </a:solidFill>
                <a:latin typeface="Arial" panose="020B0604020202020204" pitchFamily="34" charset="0"/>
                <a:cs typeface="Arial" panose="020B0604020202020204" pitchFamily="34" charset="0"/>
              </a:rPr>
              <a:t>helps you to get by for a while until budget or other issues are resolved.</a:t>
            </a: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68C5E7C-818E-4EC3-A576-1FC7DC480F26}"/>
              </a:ext>
            </a:extLst>
          </p:cNvPr>
          <p:cNvSpPr>
            <a:spLocks noGrp="1"/>
          </p:cNvSpPr>
          <p:nvPr>
            <p:ph type="body" sz="quarter" idx="11"/>
          </p:nvPr>
        </p:nvSpPr>
        <p:spPr/>
        <p:txBody>
          <a:bodyPr/>
          <a:lstStyle/>
          <a:p>
            <a:r>
              <a:rPr lang="en-US" dirty="0"/>
              <a:t>3 Ways to Use Your CRM Platform for Partner Relationship Management</a:t>
            </a:r>
          </a:p>
        </p:txBody>
      </p:sp>
      <p:sp>
        <p:nvSpPr>
          <p:cNvPr id="8" name="Text Placeholder 7"/>
          <p:cNvSpPr>
            <a:spLocks noGrp="1"/>
          </p:cNvSpPr>
          <p:nvPr>
            <p:ph type="body" sz="quarter" idx="16" hasCustomPrompt="1"/>
          </p:nvPr>
        </p:nvSpPr>
        <p:spPr>
          <a:xfrm>
            <a:off x="313226" y="983635"/>
            <a:ext cx="4444916" cy="3949688"/>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 panose="020B0604020202020204" pitchFamily="34" charset="0"/>
                <a:cs typeface="Arial" panose="020B0604020202020204" pitchFamily="34" charset="0"/>
              </a:rPr>
              <a:t>Also, in addition to inbound </a:t>
            </a:r>
            <a:r>
              <a:rPr lang="en-US" b="1" dirty="0">
                <a:solidFill>
                  <a:srgbClr val="50504E"/>
                </a:solidFill>
                <a:latin typeface="Arial" panose="020B0604020202020204" pitchFamily="34" charset="0"/>
                <a:cs typeface="Arial" panose="020B0604020202020204" pitchFamily="34" charset="0"/>
              </a:rPr>
              <a:t>lead</a:t>
            </a:r>
            <a:r>
              <a:rPr lang="en-US" dirty="0">
                <a:solidFill>
                  <a:srgbClr val="50504E"/>
                </a:solidFill>
                <a:latin typeface="Arial" panose="020B0604020202020204" pitchFamily="34" charset="0"/>
                <a:cs typeface="Arial" panose="020B0604020202020204" pitchFamily="34" charset="0"/>
              </a:rPr>
              <a:t> </a:t>
            </a:r>
            <a:r>
              <a:rPr lang="en-US" b="1" dirty="0">
                <a:solidFill>
                  <a:srgbClr val="50504E"/>
                </a:solidFill>
                <a:latin typeface="Arial" panose="020B0604020202020204" pitchFamily="34" charset="0"/>
                <a:cs typeface="Arial" panose="020B0604020202020204" pitchFamily="34" charset="0"/>
              </a:rPr>
              <a:t>management</a:t>
            </a:r>
            <a:r>
              <a:rPr lang="en-US" dirty="0">
                <a:solidFill>
                  <a:srgbClr val="50504E"/>
                </a:solidFill>
                <a:latin typeface="Arial" panose="020B0604020202020204" pitchFamily="34" charset="0"/>
                <a:cs typeface="Arial" panose="020B0604020202020204" pitchFamily="34" charset="0"/>
              </a:rPr>
              <a:t> for the Prospective Partner category, you can require your inside sales team or channel account managers to update the status of the partner as you go through a 30-60-90 day onboarding process and you ramp the partner to their first revenue.</a:t>
            </a:r>
          </a:p>
          <a:p>
            <a:pPr lvl="0"/>
            <a:r>
              <a:rPr lang="en-US" dirty="0">
                <a:solidFill>
                  <a:srgbClr val="50504E"/>
                </a:solidFill>
                <a:latin typeface="Arial" panose="020B0604020202020204" pitchFamily="34" charset="0"/>
                <a:cs typeface="Arial" panose="020B0604020202020204" pitchFamily="34" charset="0"/>
              </a:rPr>
              <a:t>Needless to say a purpose-built </a:t>
            </a:r>
            <a:r>
              <a:rPr lang="en-US" b="1" dirty="0">
                <a:solidFill>
                  <a:srgbClr val="50504E"/>
                </a:solidFill>
                <a:latin typeface="Arial" panose="020B0604020202020204" pitchFamily="34" charset="0"/>
                <a:cs typeface="Arial" panose="020B0604020202020204" pitchFamily="34" charset="0"/>
              </a:rPr>
              <a:t>PRM</a:t>
            </a:r>
            <a:r>
              <a:rPr lang="en-US" dirty="0">
                <a:solidFill>
                  <a:srgbClr val="50504E"/>
                </a:solidFill>
                <a:latin typeface="Arial" panose="020B0604020202020204" pitchFamily="34" charset="0"/>
                <a:cs typeface="Arial" panose="020B0604020202020204" pitchFamily="34" charset="0"/>
              </a:rPr>
              <a:t> platform would automate the process, making this process significantly easier, but if your organization is not ready to commit, you can certainly demonstrate the value of automating </a:t>
            </a:r>
            <a:r>
              <a:rPr lang="en-US" b="1" dirty="0">
                <a:solidFill>
                  <a:srgbClr val="50504E"/>
                </a:solidFill>
                <a:latin typeface="Arial" panose="020B0604020202020204" pitchFamily="34" charset="0"/>
                <a:cs typeface="Arial" panose="020B0604020202020204" pitchFamily="34" charset="0"/>
              </a:rPr>
              <a:t>PRM</a:t>
            </a:r>
            <a:r>
              <a:rPr lang="en-US" dirty="0">
                <a:solidFill>
                  <a:srgbClr val="50504E"/>
                </a:solidFill>
                <a:latin typeface="Arial" panose="020B0604020202020204" pitchFamily="34" charset="0"/>
                <a:cs typeface="Arial" panose="020B0604020202020204" pitchFamily="34" charset="0"/>
              </a:rPr>
              <a:t> workflow by reconfiguring your CRM platform.</a:t>
            </a:r>
          </a:p>
        </p:txBody>
      </p:sp>
      <p:pic>
        <p:nvPicPr>
          <p:cNvPr id="9" name="Picture Placeholder 8">
            <a:extLst>
              <a:ext uri="{FF2B5EF4-FFF2-40B4-BE49-F238E27FC236}">
                <a16:creationId xmlns:a16="http://schemas.microsoft.com/office/drawing/2014/main" id="{9F15B0AB-1947-4B8D-9E20-7E7944D92B5F}"/>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5020574" y="983635"/>
            <a:ext cx="3897872" cy="3897872"/>
          </a:xfrm>
        </p:spPr>
      </p:pic>
    </p:spTree>
    <p:extLst>
      <p:ext uri="{BB962C8B-B14F-4D97-AF65-F5344CB8AC3E}">
        <p14:creationId xmlns:p14="http://schemas.microsoft.com/office/powerpoint/2010/main" val="65222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3 Ways to Use Your CRM Platform for Partner Relationship Management</a:t>
            </a:r>
          </a:p>
        </p:txBody>
      </p:sp>
      <p:sp>
        <p:nvSpPr>
          <p:cNvPr id="7"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dirty="0"/>
              <a:t>2. Partner Enablement </a:t>
            </a:r>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 panose="020B0604020202020204" pitchFamily="34" charset="0"/>
                <a:cs typeface="Arial" panose="020B0604020202020204" pitchFamily="34" charset="0"/>
              </a:rPr>
              <a:t>The two most important areas of partner enablement for </a:t>
            </a:r>
            <a:r>
              <a:rPr lang="en-US" b="1" dirty="0">
                <a:solidFill>
                  <a:srgbClr val="50504E"/>
                </a:solidFill>
                <a:latin typeface="Arial" panose="020B0604020202020204" pitchFamily="34" charset="0"/>
                <a:cs typeface="Arial" panose="020B0604020202020204" pitchFamily="34" charset="0"/>
              </a:rPr>
              <a:t>partner</a:t>
            </a:r>
            <a:r>
              <a:rPr lang="en-US" dirty="0">
                <a:solidFill>
                  <a:srgbClr val="50504E"/>
                </a:solidFill>
                <a:latin typeface="Arial" panose="020B0604020202020204" pitchFamily="34" charset="0"/>
                <a:cs typeface="Arial" panose="020B0604020202020204" pitchFamily="34" charset="0"/>
              </a:rPr>
              <a:t> </a:t>
            </a:r>
            <a:r>
              <a:rPr lang="en-US" b="1" dirty="0">
                <a:solidFill>
                  <a:srgbClr val="50504E"/>
                </a:solidFill>
                <a:latin typeface="Arial" panose="020B0604020202020204" pitchFamily="34" charset="0"/>
                <a:cs typeface="Arial" panose="020B0604020202020204" pitchFamily="34" charset="0"/>
              </a:rPr>
              <a:t>relationship</a:t>
            </a:r>
            <a:r>
              <a:rPr lang="en-US" dirty="0">
                <a:solidFill>
                  <a:srgbClr val="50504E"/>
                </a:solidFill>
                <a:latin typeface="Arial" panose="020B0604020202020204" pitchFamily="34" charset="0"/>
                <a:cs typeface="Arial" panose="020B0604020202020204" pitchFamily="34" charset="0"/>
              </a:rPr>
              <a:t> </a:t>
            </a:r>
            <a:r>
              <a:rPr lang="en-US" b="1" dirty="0">
                <a:solidFill>
                  <a:srgbClr val="50504E"/>
                </a:solidFill>
                <a:latin typeface="Arial" panose="020B0604020202020204" pitchFamily="34" charset="0"/>
                <a:cs typeface="Arial" panose="020B0604020202020204" pitchFamily="34" charset="0"/>
              </a:rPr>
              <a:t>management</a:t>
            </a:r>
            <a:r>
              <a:rPr lang="en-US" dirty="0">
                <a:solidFill>
                  <a:srgbClr val="50504E"/>
                </a:solidFill>
                <a:latin typeface="Arial" panose="020B0604020202020204" pitchFamily="34" charset="0"/>
                <a:cs typeface="Arial" panose="020B0604020202020204" pitchFamily="34" charset="0"/>
              </a:rPr>
              <a:t> are – </a:t>
            </a:r>
            <a:r>
              <a:rPr lang="en-US" b="1" dirty="0">
                <a:solidFill>
                  <a:srgbClr val="50504E"/>
                </a:solidFill>
                <a:latin typeface="Arial" panose="020B0604020202020204" pitchFamily="34" charset="0"/>
                <a:cs typeface="Arial" panose="020B0604020202020204" pitchFamily="34" charset="0"/>
              </a:rPr>
              <a:t>partner training </a:t>
            </a:r>
            <a:r>
              <a:rPr lang="en-US" dirty="0">
                <a:solidFill>
                  <a:srgbClr val="50504E"/>
                </a:solidFill>
                <a:latin typeface="Arial" panose="020B0604020202020204" pitchFamily="34" charset="0"/>
                <a:cs typeface="Arial" panose="020B0604020202020204" pitchFamily="34" charset="0"/>
              </a:rPr>
              <a:t>and </a:t>
            </a:r>
            <a:r>
              <a:rPr lang="en-US" b="1" dirty="0">
                <a:solidFill>
                  <a:srgbClr val="50504E"/>
                </a:solidFill>
                <a:latin typeface="Arial" panose="020B0604020202020204" pitchFamily="34" charset="0"/>
                <a:cs typeface="Arial" panose="020B0604020202020204" pitchFamily="34" charset="0"/>
              </a:rPr>
              <a:t>demand generation</a:t>
            </a:r>
            <a:r>
              <a:rPr lang="en-US" dirty="0">
                <a:solidFill>
                  <a:srgbClr val="50504E"/>
                </a:solidFill>
                <a:latin typeface="Arial" panose="020B0604020202020204" pitchFamily="34" charset="0"/>
                <a:cs typeface="Arial" panose="020B0604020202020204" pitchFamily="34" charset="0"/>
              </a:rPr>
              <a:t>. Both training and demand generation automation are critical </a:t>
            </a:r>
            <a:br>
              <a:rPr lang="en-US" dirty="0">
                <a:solidFill>
                  <a:srgbClr val="50504E"/>
                </a:solidFill>
                <a:latin typeface="Arial" panose="020B0604020202020204" pitchFamily="34" charset="0"/>
                <a:cs typeface="Arial" panose="020B0604020202020204" pitchFamily="34" charset="0"/>
              </a:rPr>
            </a:br>
            <a:r>
              <a:rPr lang="en-US" dirty="0">
                <a:solidFill>
                  <a:srgbClr val="50504E"/>
                </a:solidFill>
                <a:latin typeface="Arial" panose="020B0604020202020204" pitchFamily="34" charset="0"/>
                <a:cs typeface="Arial" panose="020B0604020202020204" pitchFamily="34" charset="0"/>
              </a:rPr>
              <a:t>to make sure your partner organizations are capable of generating leads and closing them. This applies to any organization that is selling through </a:t>
            </a:r>
            <a:br>
              <a:rPr lang="en-US" dirty="0">
                <a:solidFill>
                  <a:srgbClr val="50504E"/>
                </a:solidFill>
                <a:latin typeface="Arial" panose="020B0604020202020204" pitchFamily="34" charset="0"/>
                <a:cs typeface="Arial" panose="020B0604020202020204" pitchFamily="34" charset="0"/>
              </a:rPr>
            </a:br>
            <a:r>
              <a:rPr lang="en-US" dirty="0">
                <a:solidFill>
                  <a:srgbClr val="50504E"/>
                </a:solidFill>
                <a:latin typeface="Arial" panose="020B0604020202020204" pitchFamily="34" charset="0"/>
                <a:cs typeface="Arial" panose="020B0604020202020204" pitchFamily="34" charset="0"/>
              </a:rPr>
              <a:t>the channel using your channel partners as your indirect sales force.</a:t>
            </a:r>
          </a:p>
          <a:p>
            <a:pPr lvl="0"/>
            <a:r>
              <a:rPr lang="en-US" dirty="0">
                <a:solidFill>
                  <a:srgbClr val="50504E"/>
                </a:solidFill>
                <a:latin typeface="Arial" panose="020B0604020202020204" pitchFamily="34" charset="0"/>
                <a:cs typeface="Arial" panose="020B0604020202020204" pitchFamily="34" charset="0"/>
              </a:rPr>
              <a:t>Regarding automating partner training, if your organization has a learning management system (LMS) for the internal sales team, you can create a separate group called ‘partners’ that you can leverage for </a:t>
            </a:r>
            <a:r>
              <a:rPr lang="en-US" b="1" dirty="0">
                <a:solidFill>
                  <a:srgbClr val="50504E"/>
                </a:solidFill>
                <a:latin typeface="Arial" panose="020B0604020202020204" pitchFamily="34" charset="0"/>
                <a:cs typeface="Arial" panose="020B0604020202020204" pitchFamily="34" charset="0"/>
              </a:rPr>
              <a:t>partner training</a:t>
            </a:r>
            <a:r>
              <a:rPr lang="en-US" dirty="0">
                <a:solidFill>
                  <a:srgbClr val="50504E"/>
                </a:solidFill>
                <a:latin typeface="Arial" panose="020B0604020202020204" pitchFamily="34" charset="0"/>
                <a:cs typeface="Arial" panose="020B0604020202020204" pitchFamily="34" charset="0"/>
              </a:rPr>
              <a:t>. You may have to procure additional licenses per user; however, if you do not have an LMS platform then you will have to figure out if you can use the </a:t>
            </a:r>
            <a:r>
              <a:rPr lang="en-US" b="1" dirty="0">
                <a:solidFill>
                  <a:srgbClr val="50504E"/>
                </a:solidFill>
                <a:latin typeface="Arial" panose="020B0604020202020204" pitchFamily="34" charset="0"/>
                <a:cs typeface="Arial" panose="020B0604020202020204" pitchFamily="34" charset="0"/>
              </a:rPr>
              <a:t>documents</a:t>
            </a:r>
            <a:r>
              <a:rPr lang="en-US" dirty="0">
                <a:solidFill>
                  <a:srgbClr val="50504E"/>
                </a:solidFill>
                <a:latin typeface="Arial" panose="020B0604020202020204" pitchFamily="34" charset="0"/>
                <a:cs typeface="Arial" panose="020B0604020202020204" pitchFamily="34" charset="0"/>
              </a:rPr>
              <a:t> module, which most CRMs have, that can be used for uploading videos, documents or other assets, to train your partners on your products and services. Again, a purpose-built </a:t>
            </a:r>
            <a:r>
              <a:rPr lang="en-US" b="1" dirty="0">
                <a:solidFill>
                  <a:srgbClr val="50504E"/>
                </a:solidFill>
                <a:latin typeface="Arial" panose="020B0604020202020204" pitchFamily="34" charset="0"/>
                <a:cs typeface="Arial" panose="020B0604020202020204" pitchFamily="34" charset="0"/>
              </a:rPr>
              <a:t>partner relationship management platform </a:t>
            </a:r>
            <a:r>
              <a:rPr lang="en-US" dirty="0">
                <a:solidFill>
                  <a:srgbClr val="50504E"/>
                </a:solidFill>
                <a:latin typeface="Arial" panose="020B0604020202020204" pitchFamily="34" charset="0"/>
                <a:cs typeface="Arial" panose="020B0604020202020204" pitchFamily="34" charset="0"/>
              </a:rPr>
              <a:t>will give you the desired ease of use for rapid deployment of an end-to-end partner training process, but you can work around this using the point tools available within your organization.</a:t>
            </a:r>
            <a:endParaRPr lang="en-US"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b="2240"/>
          <a:stretch/>
        </p:blipFill>
        <p:spPr>
          <a:xfrm>
            <a:off x="291820" y="992342"/>
            <a:ext cx="3897872" cy="3810567"/>
          </a:xfrm>
          <a:prstGeom prst="rect">
            <a:avLst/>
          </a:prstGeom>
        </p:spPr>
      </p:pic>
    </p:spTree>
    <p:extLst>
      <p:ext uri="{BB962C8B-B14F-4D97-AF65-F5344CB8AC3E}">
        <p14:creationId xmlns:p14="http://schemas.microsoft.com/office/powerpoint/2010/main" val="35217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0574" y="982578"/>
            <a:ext cx="3897871" cy="3897871"/>
          </a:xfrm>
          <a:prstGeom prst="rect">
            <a:avLst/>
          </a:prstGeom>
        </p:spPr>
      </p:pic>
      <p:sp>
        <p:nvSpPr>
          <p:cNvPr id="6" name="Text Placeholder 5">
            <a:extLst>
              <a:ext uri="{FF2B5EF4-FFF2-40B4-BE49-F238E27FC236}">
                <a16:creationId xmlns:a16="http://schemas.microsoft.com/office/drawing/2014/main" id="{868C5E7C-818E-4EC3-A576-1FC7DC480F26}"/>
              </a:ext>
            </a:extLst>
          </p:cNvPr>
          <p:cNvSpPr>
            <a:spLocks noGrp="1"/>
          </p:cNvSpPr>
          <p:nvPr>
            <p:ph type="body" sz="quarter" idx="11"/>
          </p:nvPr>
        </p:nvSpPr>
        <p:spPr/>
        <p:txBody>
          <a:bodyPr/>
          <a:lstStyle/>
          <a:p>
            <a:r>
              <a:rPr lang="en-US" dirty="0"/>
              <a:t>3 Ways to Use Your CRM Platform for Partner Relationship Management</a:t>
            </a:r>
          </a:p>
        </p:txBody>
      </p:sp>
      <p:sp>
        <p:nvSpPr>
          <p:cNvPr id="8" name="Text Placeholder 7"/>
          <p:cNvSpPr>
            <a:spLocks noGrp="1"/>
          </p:cNvSpPr>
          <p:nvPr>
            <p:ph type="body" sz="quarter" idx="16" hasCustomPrompt="1"/>
          </p:nvPr>
        </p:nvSpPr>
        <p:spPr>
          <a:xfrm>
            <a:off x="313226" y="982578"/>
            <a:ext cx="4444916" cy="3950745"/>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 panose="020B0604020202020204" pitchFamily="34" charset="0"/>
                <a:cs typeface="Arial" panose="020B0604020202020204" pitchFamily="34" charset="0"/>
              </a:rPr>
              <a:t>When it comes to </a:t>
            </a:r>
            <a:r>
              <a:rPr lang="en-US" b="1" dirty="0">
                <a:solidFill>
                  <a:srgbClr val="50504E"/>
                </a:solidFill>
                <a:latin typeface="Arial" panose="020B0604020202020204" pitchFamily="34" charset="0"/>
                <a:cs typeface="Arial" panose="020B0604020202020204" pitchFamily="34" charset="0"/>
              </a:rPr>
              <a:t>demand</a:t>
            </a:r>
            <a:r>
              <a:rPr lang="en-US" dirty="0">
                <a:solidFill>
                  <a:srgbClr val="50504E"/>
                </a:solidFill>
                <a:latin typeface="Arial" panose="020B0604020202020204" pitchFamily="34" charset="0"/>
                <a:cs typeface="Arial" panose="020B0604020202020204" pitchFamily="34" charset="0"/>
              </a:rPr>
              <a:t> </a:t>
            </a:r>
            <a:r>
              <a:rPr lang="en-US" b="1" dirty="0">
                <a:solidFill>
                  <a:srgbClr val="50504E"/>
                </a:solidFill>
                <a:latin typeface="Arial" panose="020B0604020202020204" pitchFamily="34" charset="0"/>
                <a:cs typeface="Arial" panose="020B0604020202020204" pitchFamily="34" charset="0"/>
              </a:rPr>
              <a:t>generation</a:t>
            </a:r>
            <a:r>
              <a:rPr lang="en-US" dirty="0">
                <a:solidFill>
                  <a:srgbClr val="50504E"/>
                </a:solidFill>
                <a:latin typeface="Arial" panose="020B0604020202020204" pitchFamily="34" charset="0"/>
                <a:cs typeface="Arial" panose="020B0604020202020204" pitchFamily="34" charset="0"/>
              </a:rPr>
              <a:t> activities, it is essential to decide what lead generation campaigns you want to make available to which countries and partner types. Once you have determined what’s going to work for you, then again you can use your CRM application. If you have </a:t>
            </a:r>
            <a:br>
              <a:rPr lang="en-US" dirty="0">
                <a:solidFill>
                  <a:srgbClr val="50504E"/>
                </a:solidFill>
                <a:latin typeface="Arial" panose="020B0604020202020204" pitchFamily="34" charset="0"/>
                <a:cs typeface="Arial" panose="020B0604020202020204" pitchFamily="34" charset="0"/>
              </a:rPr>
            </a:br>
            <a:r>
              <a:rPr lang="en-US" dirty="0">
                <a:solidFill>
                  <a:srgbClr val="50504E"/>
                </a:solidFill>
                <a:latin typeface="Arial" panose="020B0604020202020204" pitchFamily="34" charset="0"/>
                <a:cs typeface="Arial" panose="020B0604020202020204" pitchFamily="34" charset="0"/>
              </a:rPr>
              <a:t>a </a:t>
            </a:r>
            <a:r>
              <a:rPr lang="en-US" b="1" dirty="0">
                <a:solidFill>
                  <a:srgbClr val="50504E"/>
                </a:solidFill>
                <a:latin typeface="Arial" panose="020B0604020202020204" pitchFamily="34" charset="0"/>
                <a:cs typeface="Arial" panose="020B0604020202020204" pitchFamily="34" charset="0"/>
              </a:rPr>
              <a:t>documents</a:t>
            </a:r>
            <a:r>
              <a:rPr lang="en-US" dirty="0">
                <a:solidFill>
                  <a:srgbClr val="50504E"/>
                </a:solidFill>
                <a:latin typeface="Arial" panose="020B0604020202020204" pitchFamily="34" charset="0"/>
                <a:cs typeface="Arial" panose="020B0604020202020204" pitchFamily="34" charset="0"/>
              </a:rPr>
              <a:t> module you should be able to upload campaign assets </a:t>
            </a:r>
            <a:br>
              <a:rPr lang="en-US" dirty="0">
                <a:solidFill>
                  <a:srgbClr val="50504E"/>
                </a:solidFill>
                <a:latin typeface="Arial" panose="020B0604020202020204" pitchFamily="34" charset="0"/>
                <a:cs typeface="Arial" panose="020B0604020202020204" pitchFamily="34" charset="0"/>
              </a:rPr>
            </a:br>
            <a:r>
              <a:rPr lang="en-US" dirty="0">
                <a:solidFill>
                  <a:srgbClr val="50504E"/>
                </a:solidFill>
                <a:latin typeface="Arial" panose="020B0604020202020204" pitchFamily="34" charset="0"/>
                <a:cs typeface="Arial" panose="020B0604020202020204" pitchFamily="34" charset="0"/>
              </a:rPr>
              <a:t>(email templates, landing pages, etc.) to set up campaigns-in-a-box for partners to use.</a:t>
            </a:r>
          </a:p>
        </p:txBody>
      </p:sp>
    </p:spTree>
    <p:extLst>
      <p:ext uri="{BB962C8B-B14F-4D97-AF65-F5344CB8AC3E}">
        <p14:creationId xmlns:p14="http://schemas.microsoft.com/office/powerpoint/2010/main" val="232051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3 Ways to Use Your CRM Platform for Partner Relationship Management</a:t>
            </a:r>
          </a:p>
        </p:txBody>
      </p:sp>
      <p:sp>
        <p:nvSpPr>
          <p:cNvPr id="7"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dirty="0"/>
              <a:t>3. Partner Management</a:t>
            </a:r>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 panose="020B0604020202020204" pitchFamily="34" charset="0"/>
                <a:cs typeface="Arial" panose="020B0604020202020204" pitchFamily="34" charset="0"/>
              </a:rPr>
              <a:t>This entails automating four major activities – </a:t>
            </a:r>
            <a:r>
              <a:rPr lang="en-US" b="1" dirty="0">
                <a:solidFill>
                  <a:srgbClr val="50504E"/>
                </a:solidFill>
                <a:latin typeface="Arial" panose="020B0604020202020204" pitchFamily="34" charset="0"/>
                <a:cs typeface="Arial" panose="020B0604020202020204" pitchFamily="34" charset="0"/>
              </a:rPr>
              <a:t>deal registration, rebates &amp; rewards</a:t>
            </a:r>
            <a:r>
              <a:rPr lang="en-US" dirty="0">
                <a:solidFill>
                  <a:srgbClr val="50504E"/>
                </a:solidFill>
                <a:latin typeface="Arial" panose="020B0604020202020204" pitchFamily="34" charset="0"/>
                <a:cs typeface="Arial" panose="020B0604020202020204" pitchFamily="34" charset="0"/>
              </a:rPr>
              <a:t> and </a:t>
            </a:r>
            <a:r>
              <a:rPr lang="en-US" b="1" dirty="0">
                <a:solidFill>
                  <a:srgbClr val="50504E"/>
                </a:solidFill>
                <a:latin typeface="Arial" panose="020B0604020202020204" pitchFamily="34" charset="0"/>
                <a:cs typeface="Arial" panose="020B0604020202020204" pitchFamily="34" charset="0"/>
              </a:rPr>
              <a:t>market development funds</a:t>
            </a:r>
            <a:r>
              <a:rPr lang="en-US" dirty="0">
                <a:solidFill>
                  <a:srgbClr val="50504E"/>
                </a:solidFill>
                <a:latin typeface="Arial" panose="020B0604020202020204" pitchFamily="34" charset="0"/>
                <a:cs typeface="Arial" panose="020B0604020202020204" pitchFamily="34" charset="0"/>
              </a:rPr>
              <a:t>. This is where it gets a bit sticky if you are trying to use a CRM for automating your </a:t>
            </a:r>
            <a:r>
              <a:rPr lang="en-US" b="1" dirty="0">
                <a:solidFill>
                  <a:srgbClr val="50504E"/>
                </a:solidFill>
                <a:latin typeface="Arial" panose="020B0604020202020204" pitchFamily="34" charset="0"/>
                <a:cs typeface="Arial" panose="020B0604020202020204" pitchFamily="34" charset="0"/>
              </a:rPr>
              <a:t>partner relationship management </a:t>
            </a:r>
            <a:r>
              <a:rPr lang="en-US" dirty="0">
                <a:solidFill>
                  <a:srgbClr val="50504E"/>
                </a:solidFill>
                <a:latin typeface="Arial" panose="020B0604020202020204" pitchFamily="34" charset="0"/>
                <a:cs typeface="Arial" panose="020B0604020202020204" pitchFamily="34" charset="0"/>
              </a:rPr>
              <a:t>workflow. The primary issues arises from reporting hierarchy, i.e. mapping the partners by territory to territory managers and then to their managers, and aligning them to a dynamic alert and notification management system. Most organizations waste an enormous amount of time in managing partner activities via email, spreadsheets and documents. While you can certainly configure your current CRM to automate some of these steps, a purpose-built </a:t>
            </a:r>
            <a:r>
              <a:rPr lang="en-US" b="1" dirty="0">
                <a:solidFill>
                  <a:srgbClr val="50504E"/>
                </a:solidFill>
                <a:latin typeface="Arial" panose="020B0604020202020204" pitchFamily="34" charset="0"/>
                <a:cs typeface="Arial" panose="020B0604020202020204" pitchFamily="34" charset="0"/>
              </a:rPr>
              <a:t>partner relationship management software</a:t>
            </a:r>
            <a:r>
              <a:rPr lang="en-US" dirty="0">
                <a:solidFill>
                  <a:srgbClr val="50504E"/>
                </a:solidFill>
                <a:latin typeface="Arial" panose="020B0604020202020204" pitchFamily="34" charset="0"/>
                <a:cs typeface="Arial" panose="020B0604020202020204" pitchFamily="34" charset="0"/>
              </a:rPr>
              <a:t> platform will always accomplish the task more easily.</a:t>
            </a:r>
          </a:p>
          <a:p>
            <a:pPr lvl="0"/>
            <a:r>
              <a:rPr lang="en-US" dirty="0">
                <a:solidFill>
                  <a:srgbClr val="50504E"/>
                </a:solidFill>
                <a:latin typeface="Arial" panose="020B0604020202020204" pitchFamily="34" charset="0"/>
                <a:cs typeface="Arial" panose="020B0604020202020204" pitchFamily="34" charset="0"/>
              </a:rPr>
              <a:t>So, while you can use your current CRM for deal registration, partner rewards and rebates and finally market development funds management, the time saving and management insight that you would get from a purpose-built </a:t>
            </a:r>
            <a:r>
              <a:rPr lang="en-US" b="1" dirty="0">
                <a:solidFill>
                  <a:srgbClr val="50504E"/>
                </a:solidFill>
                <a:latin typeface="Arial" panose="020B0604020202020204" pitchFamily="34" charset="0"/>
                <a:cs typeface="Arial" panose="020B0604020202020204" pitchFamily="34" charset="0"/>
              </a:rPr>
              <a:t>partner relationship management platform </a:t>
            </a:r>
            <a:r>
              <a:rPr lang="en-US" dirty="0">
                <a:solidFill>
                  <a:srgbClr val="50504E"/>
                </a:solidFill>
                <a:latin typeface="Arial" panose="020B0604020202020204" pitchFamily="34" charset="0"/>
                <a:cs typeface="Arial" panose="020B0604020202020204" pitchFamily="34" charset="0"/>
              </a:rPr>
              <a:t>may demonstrate to your management why the investment in a full PRM system is worth while.</a:t>
            </a:r>
            <a:endParaRPr lang="en-US"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b="2950"/>
          <a:stretch/>
        </p:blipFill>
        <p:spPr>
          <a:xfrm>
            <a:off x="291820" y="992342"/>
            <a:ext cx="3897872" cy="3782858"/>
          </a:xfrm>
          <a:prstGeom prst="rect">
            <a:avLst/>
          </a:prstGeom>
        </p:spPr>
      </p:pic>
    </p:spTree>
    <p:extLst>
      <p:ext uri="{BB962C8B-B14F-4D97-AF65-F5344CB8AC3E}">
        <p14:creationId xmlns:p14="http://schemas.microsoft.com/office/powerpoint/2010/main" val="371390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0574" y="982578"/>
            <a:ext cx="3897871" cy="3897871"/>
          </a:xfrm>
          <a:prstGeom prst="rect">
            <a:avLst/>
          </a:prstGeom>
        </p:spPr>
      </p:pic>
      <p:sp>
        <p:nvSpPr>
          <p:cNvPr id="6" name="Text Placeholder 5">
            <a:extLst>
              <a:ext uri="{FF2B5EF4-FFF2-40B4-BE49-F238E27FC236}">
                <a16:creationId xmlns:a16="http://schemas.microsoft.com/office/drawing/2014/main" id="{868C5E7C-818E-4EC3-A576-1FC7DC480F26}"/>
              </a:ext>
            </a:extLst>
          </p:cNvPr>
          <p:cNvSpPr>
            <a:spLocks noGrp="1"/>
          </p:cNvSpPr>
          <p:nvPr>
            <p:ph type="body" sz="quarter" idx="11"/>
          </p:nvPr>
        </p:nvSpPr>
        <p:spPr/>
        <p:txBody>
          <a:bodyPr/>
          <a:lstStyle/>
          <a:p>
            <a:r>
              <a:rPr lang="en-US" dirty="0"/>
              <a:t>3 Ways to Use Your CRM Platform for Partner Relationship Management</a:t>
            </a:r>
          </a:p>
        </p:txBody>
      </p:sp>
      <p:sp>
        <p:nvSpPr>
          <p:cNvPr id="8" name="Text Placeholder 7"/>
          <p:cNvSpPr>
            <a:spLocks noGrp="1"/>
          </p:cNvSpPr>
          <p:nvPr>
            <p:ph type="body" sz="quarter" idx="16" hasCustomPrompt="1"/>
          </p:nvPr>
        </p:nvSpPr>
        <p:spPr>
          <a:xfrm>
            <a:off x="313226" y="982578"/>
            <a:ext cx="4444916" cy="3950745"/>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 panose="020B0604020202020204" pitchFamily="34" charset="0"/>
                <a:cs typeface="Arial" panose="020B0604020202020204" pitchFamily="34" charset="0"/>
              </a:rPr>
              <a:t>Last but not the least, one of the most important aspects of </a:t>
            </a:r>
            <a:r>
              <a:rPr lang="en-US" b="1" dirty="0">
                <a:solidFill>
                  <a:srgbClr val="50504E"/>
                </a:solidFill>
                <a:latin typeface="Arial" panose="020B0604020202020204" pitchFamily="34" charset="0"/>
                <a:cs typeface="Arial" panose="020B0604020202020204" pitchFamily="34" charset="0"/>
              </a:rPr>
              <a:t>partner relationship management software</a:t>
            </a:r>
            <a:r>
              <a:rPr lang="en-US" dirty="0">
                <a:solidFill>
                  <a:srgbClr val="50504E"/>
                </a:solidFill>
                <a:latin typeface="Arial" panose="020B0604020202020204" pitchFamily="34" charset="0"/>
                <a:cs typeface="Arial" panose="020B0604020202020204" pitchFamily="34" charset="0"/>
              </a:rPr>
              <a:t> is the ability to run effective sales and marketing metrics to see what is working and what is not. Your current CRM system can certainly give you a lot of good insights. While a CRM cannot fully compete with a purpose-built </a:t>
            </a:r>
            <a:r>
              <a:rPr lang="en-US" b="1" dirty="0">
                <a:solidFill>
                  <a:srgbClr val="50504E"/>
                </a:solidFill>
                <a:latin typeface="Arial" panose="020B0604020202020204" pitchFamily="34" charset="0"/>
                <a:cs typeface="Arial" panose="020B0604020202020204" pitchFamily="34" charset="0"/>
              </a:rPr>
              <a:t>PRM</a:t>
            </a:r>
            <a:r>
              <a:rPr lang="en-US" dirty="0">
                <a:solidFill>
                  <a:srgbClr val="50504E"/>
                </a:solidFill>
                <a:latin typeface="Arial" panose="020B0604020202020204" pitchFamily="34" charset="0"/>
                <a:cs typeface="Arial" panose="020B0604020202020204" pitchFamily="34" charset="0"/>
              </a:rPr>
              <a:t> platform (please see our article on </a:t>
            </a:r>
            <a:r>
              <a:rPr lang="en-US" b="1" dirty="0">
                <a:solidFill>
                  <a:srgbClr val="50504E"/>
                </a:solidFill>
                <a:latin typeface="Arial" panose="020B0604020202020204" pitchFamily="34" charset="0"/>
                <a:cs typeface="Arial" panose="020B0604020202020204" pitchFamily="34" charset="0"/>
              </a:rPr>
              <a:t>Why CRMs Don’t’ Work As Partner Relationship Management</a:t>
            </a:r>
            <a:r>
              <a:rPr lang="en-US" dirty="0">
                <a:solidFill>
                  <a:srgbClr val="50504E"/>
                </a:solidFill>
                <a:latin typeface="Arial" panose="020B0604020202020204" pitchFamily="34" charset="0"/>
                <a:cs typeface="Arial" panose="020B0604020202020204" pitchFamily="34" charset="0"/>
              </a:rPr>
              <a:t>), it would at least allow you to automate some steps and demonstrate value of automation to your executive team, allowing you to invest to reduce cost and increase profitable revenue.</a:t>
            </a:r>
          </a:p>
        </p:txBody>
      </p:sp>
    </p:spTree>
    <p:extLst>
      <p:ext uri="{BB962C8B-B14F-4D97-AF65-F5344CB8AC3E}">
        <p14:creationId xmlns:p14="http://schemas.microsoft.com/office/powerpoint/2010/main" val="1540898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E82F2E18-F1C9-4B17-9ECD-D0E3D0860729}"/>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2418</TotalTime>
  <Words>804</Words>
  <Application>Microsoft Office PowerPoint</Application>
  <PresentationFormat>Custom</PresentationFormat>
  <Paragraphs>26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329</cp:revision>
  <dcterms:created xsi:type="dcterms:W3CDTF">2016-08-01T19:14:45Z</dcterms:created>
  <dcterms:modified xsi:type="dcterms:W3CDTF">2018-04-10T12:20:00Z</dcterms:modified>
</cp:coreProperties>
</file>