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12"/>
  </p:notesMasterIdLst>
  <p:handoutMasterIdLst>
    <p:handoutMasterId r:id="rId13"/>
  </p:handoutMasterIdLst>
  <p:sldIdLst>
    <p:sldId id="269" r:id="rId2"/>
    <p:sldId id="270" r:id="rId3"/>
    <p:sldId id="274" r:id="rId4"/>
    <p:sldId id="275" r:id="rId5"/>
    <p:sldId id="276" r:id="rId6"/>
    <p:sldId id="277" r:id="rId7"/>
    <p:sldId id="278" r:id="rId8"/>
    <p:sldId id="279" r:id="rId9"/>
    <p:sldId id="281" r:id="rId10"/>
    <p:sldId id="268" r:id="rId1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E09581B-3327-AB4E-817C-1FBC10EF2D35}">
          <p14:sldIdLst>
            <p14:sldId id="269"/>
            <p14:sldId id="270"/>
            <p14:sldId id="274"/>
            <p14:sldId id="275"/>
            <p14:sldId id="276"/>
            <p14:sldId id="277"/>
            <p14:sldId id="278"/>
            <p14:sldId id="279"/>
            <p14:sldId id="281"/>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4" autoAdjust="0"/>
    <p:restoredTop sz="94625" autoAdjust="0"/>
  </p:normalViewPr>
  <p:slideViewPr>
    <p:cSldViewPr snapToGrid="0" snapToObjects="1">
      <p:cViewPr varScale="1">
        <p:scale>
          <a:sx n="106" d="100"/>
          <a:sy n="106" d="100"/>
        </p:scale>
        <p:origin x="-896" y="-104"/>
      </p:cViewPr>
      <p:guideLst>
        <p:guide orient="horz" pos="356"/>
        <p:guide orient="horz" pos="2742"/>
        <p:guide pos="431"/>
        <p:guide pos="5326"/>
        <p:guide pos="2095"/>
        <p:guide pos="3770"/>
        <p:guide pos="2878"/>
        <p:guide pos="1987"/>
        <p:guide pos="3654"/>
      </p:guideLst>
    </p:cSldViewPr>
  </p:slideViewPr>
  <p:outlineViewPr>
    <p:cViewPr>
      <p:scale>
        <a:sx n="33" d="100"/>
        <a:sy n="33" d="100"/>
      </p:scale>
      <p:origin x="0" y="138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3E5B362-3621-3C48-86F6-59B2869843EA}" type="datetimeFigureOut">
              <a:rPr lang="en-US" smtClean="0"/>
              <a:t>14/07/16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86CCB45-2132-B648-AD01-F22029B21FED}" type="slidenum">
              <a:rPr lang="en-US" smtClean="0"/>
              <a:t>‹#›</a:t>
            </a:fld>
            <a:endParaRPr lang="en-US"/>
          </a:p>
        </p:txBody>
      </p:sp>
    </p:spTree>
    <p:extLst>
      <p:ext uri="{BB962C8B-B14F-4D97-AF65-F5344CB8AC3E}">
        <p14:creationId xmlns:p14="http://schemas.microsoft.com/office/powerpoint/2010/main" val="1515437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6BCFE6-53E5-DF49-9BE1-2B2B7914296C}" type="datetimeFigureOut">
              <a:rPr lang="en-US" smtClean="0"/>
              <a:t>14/07/16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9EDEDA-5BAF-4C4E-9184-1FBC6E051B29}" type="slidenum">
              <a:rPr lang="en-US" smtClean="0"/>
              <a:t>‹#›</a:t>
            </a:fld>
            <a:endParaRPr lang="en-US"/>
          </a:p>
        </p:txBody>
      </p:sp>
    </p:spTree>
    <p:extLst>
      <p:ext uri="{BB962C8B-B14F-4D97-AF65-F5344CB8AC3E}">
        <p14:creationId xmlns:p14="http://schemas.microsoft.com/office/powerpoint/2010/main" val="14501375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775301"/>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2378336"/>
            <a:ext cx="5120640" cy="1314450"/>
          </a:xfrm>
        </p:spPr>
        <p:txBody>
          <a:bodyPr lIns="0" tIns="0" rIns="0" bIns="0">
            <a:noAutofit/>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246190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thirds headline">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799" y="488873"/>
            <a:ext cx="7769226"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July 14,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5" y="946073"/>
            <a:ext cx="7772400" cy="3406852"/>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18593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thirds no headline">
    <p:spTree>
      <p:nvGrpSpPr>
        <p:cNvPr id="1" name=""/>
        <p:cNvGrpSpPr/>
        <p:nvPr/>
      </p:nvGrpSpPr>
      <p:grpSpPr>
        <a:xfrm>
          <a:off x="0" y="0"/>
          <a:ext cx="0" cy="0"/>
          <a:chOff x="0" y="0"/>
          <a:chExt cx="0" cy="0"/>
        </a:xfrm>
      </p:grpSpPr>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July 14,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5" y="576071"/>
            <a:ext cx="7772400" cy="3776472"/>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03598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 third 1 third 1 third">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800" y="488873"/>
            <a:ext cx="7769224"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July 14,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7"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quarter" idx="16"/>
          </p:nvPr>
        </p:nvSpPr>
        <p:spPr>
          <a:xfrm>
            <a:off x="3337215"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sz="quarter" idx="18"/>
          </p:nvPr>
        </p:nvSpPr>
        <p:spPr>
          <a:xfrm>
            <a:off x="5986144"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18462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11" name="Picture 10" descr="logo.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332533" y="2423025"/>
            <a:ext cx="1247775" cy="714375"/>
          </a:xfrm>
          <a:prstGeom prst="rect">
            <a:avLst/>
          </a:prstGeom>
        </p:spPr>
      </p:pic>
      <p:sp>
        <p:nvSpPr>
          <p:cNvPr id="12" name="Title 1"/>
          <p:cNvSpPr>
            <a:spLocks noGrp="1"/>
          </p:cNvSpPr>
          <p:nvPr>
            <p:ph type="ctrTitle" hasCustomPrompt="1"/>
          </p:nvPr>
        </p:nvSpPr>
        <p:spPr>
          <a:xfrm>
            <a:off x="685800" y="1143000"/>
            <a:ext cx="7772400" cy="775301"/>
          </a:xfrm>
        </p:spPr>
        <p:txBody>
          <a:bodyPr/>
          <a:lstStyle/>
          <a:p>
            <a:r>
              <a:rPr lang="en-US" dirty="0" smtClean="0"/>
              <a:t>Add a thank you here</a:t>
            </a:r>
            <a:endParaRPr lang="en-US" dirty="0"/>
          </a:p>
        </p:txBody>
      </p:sp>
      <p:sp>
        <p:nvSpPr>
          <p:cNvPr id="14" name="Text Placeholder 13"/>
          <p:cNvSpPr>
            <a:spLocks noGrp="1"/>
          </p:cNvSpPr>
          <p:nvPr>
            <p:ph type="body" sz="quarter" idx="10" hasCustomPrompt="1"/>
          </p:nvPr>
        </p:nvSpPr>
        <p:spPr>
          <a:xfrm>
            <a:off x="4830763" y="2114920"/>
            <a:ext cx="3532187" cy="1162050"/>
          </a:xfrm>
        </p:spPr>
        <p:txBody>
          <a:bodyPr anchor="ctr" anchorCtr="0"/>
          <a:lstStyle>
            <a:lvl1pPr>
              <a:defRPr sz="1200" b="0" baseline="0">
                <a:solidFill>
                  <a:schemeClr val="tx2"/>
                </a:solidFill>
              </a:defRPr>
            </a:lvl1pPr>
          </a:lstStyle>
          <a:p>
            <a:pPr lvl="0"/>
            <a:r>
              <a:rPr lang="en-US" dirty="0" smtClean="0"/>
              <a:t>Add local address and contact info</a:t>
            </a:r>
          </a:p>
        </p:txBody>
      </p:sp>
      <p:sp>
        <p:nvSpPr>
          <p:cNvPr id="15" name="TextBox 14"/>
          <p:cNvSpPr txBox="1"/>
          <p:nvPr userDrawn="1"/>
        </p:nvSpPr>
        <p:spPr>
          <a:xfrm>
            <a:off x="1984375" y="4667647"/>
            <a:ext cx="5175250" cy="307777"/>
          </a:xfrm>
          <a:prstGeom prst="rect">
            <a:avLst/>
          </a:prstGeom>
          <a:noFill/>
        </p:spPr>
        <p:txBody>
          <a:bodyPr wrap="square" lIns="0" tIns="0" rIns="0" bIns="0" rtlCol="0">
            <a:noAutofit/>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tx2"/>
                </a:solidFill>
              </a:rPr>
              <a:t>© ZINFI Technologies Inc. All Rights Reserved.</a:t>
            </a:r>
            <a:endParaRPr lang="en-US" sz="1000" dirty="0">
              <a:solidFill>
                <a:schemeClr val="tx2"/>
              </a:solidFill>
            </a:endParaRPr>
          </a:p>
        </p:txBody>
      </p:sp>
      <p:pic>
        <p:nvPicPr>
          <p:cNvPr id="2" name="Picture 1" descr="tag_line.gif"/>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30763" y="3354093"/>
            <a:ext cx="2095500" cy="176213"/>
          </a:xfrm>
          <a:prstGeom prst="rect">
            <a:avLst/>
          </a:prstGeom>
        </p:spPr>
      </p:pic>
    </p:spTree>
    <p:extLst>
      <p:ext uri="{BB962C8B-B14F-4D97-AF65-F5344CB8AC3E}">
        <p14:creationId xmlns:p14="http://schemas.microsoft.com/office/powerpoint/2010/main" val="2753918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3"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7" name="Text Placeholder 6"/>
          <p:cNvSpPr>
            <a:spLocks noGrp="1"/>
          </p:cNvSpPr>
          <p:nvPr>
            <p:ph type="body" sz="quarter" idx="10" hasCustomPrompt="1"/>
          </p:nvPr>
        </p:nvSpPr>
        <p:spPr>
          <a:xfrm>
            <a:off x="722312" y="2743200"/>
            <a:ext cx="7772400" cy="1181844"/>
          </a:xfrm>
        </p:spPr>
        <p:txBody>
          <a:bodyPr/>
          <a:lstStyle>
            <a:lvl1pPr>
              <a:spcAft>
                <a:spcPts val="0"/>
              </a:spcAft>
              <a:defRPr sz="3000" b="0" cap="all" baseline="0"/>
            </a:lvl1pPr>
            <a:lvl2pPr>
              <a:defRPr sz="2000" b="1" baseline="0">
                <a:solidFill>
                  <a:schemeClr val="tx2"/>
                </a:solidFill>
              </a:defRPr>
            </a:lvl2pPr>
          </a:lstStyle>
          <a:p>
            <a:pPr lvl="0"/>
            <a:r>
              <a:rPr lang="en-US" dirty="0" smtClean="0"/>
              <a:t>edit section headline</a:t>
            </a:r>
          </a:p>
          <a:p>
            <a:pPr lvl="1"/>
            <a:r>
              <a:rPr lang="en-US" dirty="0" smtClean="0"/>
              <a:t>Edit Section subhead</a:t>
            </a:r>
          </a:p>
        </p:txBody>
      </p:sp>
    </p:spTree>
    <p:extLst>
      <p:ext uri="{BB962C8B-B14F-4D97-AF65-F5344CB8AC3E}">
        <p14:creationId xmlns:p14="http://schemas.microsoft.com/office/powerpoint/2010/main" val="2947303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column centered">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2011680" y="488287"/>
            <a:ext cx="5120640" cy="388297"/>
          </a:xfrm>
        </p:spPr>
        <p:txBody>
          <a:bodyPr/>
          <a:lstStyle>
            <a:lvl2pPr>
              <a:defRPr baseline="0"/>
            </a:lvl2pPr>
            <a:lvl4pPr>
              <a:defRPr baseline="0"/>
            </a:lvl4pPr>
          </a:lstStyle>
          <a:p>
            <a:pPr lvl="0"/>
            <a:r>
              <a:rPr lang="en-US" dirty="0" smtClean="0"/>
              <a:t>Page Title</a:t>
            </a:r>
          </a:p>
        </p:txBody>
      </p:sp>
      <p:sp>
        <p:nvSpPr>
          <p:cNvPr id="3" name="Content Placeholder 2"/>
          <p:cNvSpPr>
            <a:spLocks noGrp="1"/>
          </p:cNvSpPr>
          <p:nvPr>
            <p:ph sz="quarter" idx="13"/>
          </p:nvPr>
        </p:nvSpPr>
        <p:spPr>
          <a:xfrm>
            <a:off x="2011681" y="945485"/>
            <a:ext cx="5120639" cy="3392424"/>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10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5"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7" name="TextBox 6"/>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ZINFI Technologies Inc. All Rights Reserved</a:t>
            </a:r>
            <a:endParaRPr lang="en-US" sz="1000" dirty="0">
              <a:solidFill>
                <a:schemeClr val="tx2"/>
              </a:solidFill>
            </a:endParaRPr>
          </a:p>
        </p:txBody>
      </p:sp>
    </p:spTree>
    <p:extLst>
      <p:ext uri="{BB962C8B-B14F-4D97-AF65-F5344CB8AC3E}">
        <p14:creationId xmlns:p14="http://schemas.microsoft.com/office/powerpoint/2010/main" val="1707343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third 2 thirds">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799" y="488873"/>
            <a:ext cx="7766735"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ZINFI Technologies Inc. All Rights Reserved</a:t>
            </a:r>
            <a:endParaRPr lang="en-US" sz="1000" dirty="0">
              <a:solidFill>
                <a:schemeClr val="tx2"/>
              </a:solidFill>
            </a:endParaRPr>
          </a:p>
        </p:txBody>
      </p:sp>
      <p:sp>
        <p:nvSpPr>
          <p:cNvPr id="3" name="Content Placeholder 2"/>
          <p:cNvSpPr>
            <a:spLocks noGrp="1"/>
          </p:cNvSpPr>
          <p:nvPr>
            <p:ph sz="quarter" idx="13"/>
          </p:nvPr>
        </p:nvSpPr>
        <p:spPr>
          <a:xfrm>
            <a:off x="3331896" y="946073"/>
            <a:ext cx="5120639"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sz="quarter" idx="14"/>
          </p:nvPr>
        </p:nvSpPr>
        <p:spPr>
          <a:xfrm>
            <a:off x="688287"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93384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third 2 thirds alt">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800" y="488873"/>
            <a:ext cx="2471368"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ZINFI Technologies Inc. All Rights Reserved</a:t>
            </a:r>
            <a:endParaRPr lang="en-US" sz="1000" dirty="0">
              <a:solidFill>
                <a:schemeClr val="tx2"/>
              </a:solidFill>
            </a:endParaRPr>
          </a:p>
        </p:txBody>
      </p:sp>
      <p:sp>
        <p:nvSpPr>
          <p:cNvPr id="3" name="Content Placeholder 2"/>
          <p:cNvSpPr>
            <a:spLocks noGrp="1"/>
          </p:cNvSpPr>
          <p:nvPr>
            <p:ph sz="quarter" idx="13"/>
          </p:nvPr>
        </p:nvSpPr>
        <p:spPr>
          <a:xfrm>
            <a:off x="3331896" y="562357"/>
            <a:ext cx="5120639" cy="3790568"/>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sz="quarter" idx="14"/>
          </p:nvPr>
        </p:nvSpPr>
        <p:spPr>
          <a:xfrm>
            <a:off x="688287" y="946073"/>
            <a:ext cx="2468880" cy="3406852"/>
          </a:xfrm>
        </p:spPr>
        <p:txBody>
          <a:bodyPr/>
          <a:lstStyle>
            <a:lvl1pPr>
              <a:spcBef>
                <a:spcPts val="400"/>
              </a:spcBef>
              <a:spcAft>
                <a:spcPts val="400"/>
              </a:spcAft>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59408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risty's slide">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800" y="488873"/>
            <a:ext cx="2471368"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July 14,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3" name="Content Placeholder 2"/>
          <p:cNvSpPr>
            <a:spLocks noGrp="1"/>
          </p:cNvSpPr>
          <p:nvPr>
            <p:ph sz="quarter" idx="13"/>
          </p:nvPr>
        </p:nvSpPr>
        <p:spPr>
          <a:xfrm>
            <a:off x="3331896" y="562357"/>
            <a:ext cx="5120639" cy="3790568"/>
          </a:xfrm>
        </p:spPr>
        <p:txBody>
          <a:bodyPr/>
          <a:lstStyle>
            <a:lvl1pPr marL="118872" indent="-118872">
              <a:spcBef>
                <a:spcPts val="0"/>
              </a:spcBef>
              <a:spcAft>
                <a:spcPts val="400"/>
              </a:spcAft>
              <a:buFont typeface="Arial"/>
              <a:buChar char="•"/>
              <a:defRPr lang="en-US" sz="1300" b="0" i="0" kern="1200" dirty="0" smtClean="0">
                <a:solidFill>
                  <a:schemeClr val="tx1"/>
                </a:solidFill>
                <a:latin typeface="+mn-lt"/>
                <a:ea typeface="+mn-ea"/>
                <a:cs typeface="+mn-cs"/>
              </a:defRPr>
            </a:lvl1pPr>
            <a:lvl2pPr marL="0" indent="0">
              <a:spcBef>
                <a:spcPts val="400"/>
              </a:spcBef>
              <a:spcAft>
                <a:spcPts val="400"/>
              </a:spcAft>
              <a:buFontTx/>
              <a:buNone/>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sz="quarter" idx="14"/>
          </p:nvPr>
        </p:nvSpPr>
        <p:spPr>
          <a:xfrm>
            <a:off x="688287" y="946073"/>
            <a:ext cx="2468880" cy="2286000"/>
          </a:xfrm>
        </p:spPr>
        <p:txBody>
          <a:bodyPr/>
          <a:lstStyle>
            <a:lvl1pPr marL="118872" indent="-118872">
              <a:spcBef>
                <a:spcPts val="0"/>
              </a:spcBef>
              <a:spcAft>
                <a:spcPts val="400"/>
              </a:spcAft>
              <a:buFont typeface="Arial"/>
              <a:buChar char="•"/>
              <a:defRPr lang="en-US" sz="1300" b="0" i="0" kern="1200" dirty="0" smtClean="0">
                <a:solidFill>
                  <a:schemeClr val="tx1"/>
                </a:solidFill>
                <a:latin typeface="+mn-lt"/>
                <a:ea typeface="+mn-ea"/>
                <a:cs typeface="+mn-cs"/>
              </a:defRPr>
            </a:lvl1pPr>
            <a:lvl2pPr marL="0" indent="0">
              <a:spcBef>
                <a:spcPts val="400"/>
              </a:spcBef>
              <a:spcAft>
                <a:spcPts val="400"/>
              </a:spcAft>
              <a:buFontTx/>
              <a:buNone/>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quarter" idx="15"/>
          </p:nvPr>
        </p:nvSpPr>
        <p:spPr>
          <a:xfrm>
            <a:off x="688287" y="3414953"/>
            <a:ext cx="2468880" cy="937972"/>
          </a:xfrm>
        </p:spPr>
        <p:txBody>
          <a:bodyPr/>
          <a:lstStyle>
            <a:lvl1pPr marL="0" indent="0">
              <a:spcBef>
                <a:spcPts val="0"/>
              </a:spcBef>
              <a:spcAft>
                <a:spcPts val="400"/>
              </a:spcAft>
              <a:buFontTx/>
              <a:buNone/>
              <a:defRPr sz="1500" b="0" i="1">
                <a:solidFill>
                  <a:schemeClr val="accent4"/>
                </a:solidFill>
              </a:defRPr>
            </a:lvl1pPr>
            <a:lvl2pPr marL="0" indent="0">
              <a:spcBef>
                <a:spcPts val="400"/>
              </a:spcBef>
              <a:spcAft>
                <a:spcPts val="400"/>
              </a:spcAft>
              <a:buFontTx/>
              <a:buNone/>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4" name="Straight Connector 3"/>
          <p:cNvCxnSpPr/>
          <p:nvPr userDrawn="1"/>
        </p:nvCxnSpPr>
        <p:spPr>
          <a:xfrm>
            <a:off x="685800" y="3335046"/>
            <a:ext cx="2471368" cy="0"/>
          </a:xfrm>
          <a:prstGeom prst="line">
            <a:avLst/>
          </a:prstGeom>
          <a:ln w="6350" cmpd="sng">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89328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thirds 1 thirds">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799" y="488873"/>
            <a:ext cx="5114926"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200" y="4709185"/>
            <a:ext cx="6444940"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a:t>
            </a:r>
            <a:fld id="{02160924-FF41-0244-925F-AD9E18600A6D}" type="datetime4">
              <a:rPr lang="en-US" sz="1000" smtClean="0">
                <a:solidFill>
                  <a:schemeClr val="tx1">
                    <a:lumMod val="50000"/>
                    <a:lumOff val="50000"/>
                  </a:schemeClr>
                </a:solidFill>
                <a:latin typeface="+mn-lt"/>
                <a:cs typeface="Helvetica"/>
              </a:rPr>
              <a:pPr marL="0" marR="0" indent="0" algn="l" defTabSz="457200" rtl="0" eaLnBrk="1" fontAlgn="auto" latinLnBrk="0" hangingPunct="1">
                <a:lnSpc>
                  <a:spcPct val="100000"/>
                </a:lnSpc>
                <a:spcBef>
                  <a:spcPts val="0"/>
                </a:spcBef>
                <a:spcAft>
                  <a:spcPts val="0"/>
                </a:spcAft>
                <a:buClrTx/>
                <a:buSzTx/>
                <a:buFontTx/>
                <a:buNone/>
                <a:tabLst/>
                <a:defRPr/>
              </a:pPr>
              <a:t>July 14, 2016</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3" name="Content Placeholder 2"/>
          <p:cNvSpPr>
            <a:spLocks noGrp="1"/>
          </p:cNvSpPr>
          <p:nvPr>
            <p:ph sz="quarter" idx="13"/>
          </p:nvPr>
        </p:nvSpPr>
        <p:spPr>
          <a:xfrm>
            <a:off x="5984875" y="562357"/>
            <a:ext cx="2467660" cy="3790568"/>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sz="quarter" idx="14"/>
          </p:nvPr>
        </p:nvSpPr>
        <p:spPr>
          <a:xfrm>
            <a:off x="688286" y="946073"/>
            <a:ext cx="5112439" cy="3406852"/>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0780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799" y="488958"/>
            <a:ext cx="7766735"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199" y="4709185"/>
            <a:ext cx="6557701"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7" y="946158"/>
            <a:ext cx="3794760" cy="3400833"/>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quarter" idx="15"/>
          </p:nvPr>
        </p:nvSpPr>
        <p:spPr>
          <a:xfrm>
            <a:off x="4657774" y="946158"/>
            <a:ext cx="3794760" cy="3400833"/>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48544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alt">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800" y="488958"/>
            <a:ext cx="3797248"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199" y="4709185"/>
            <a:ext cx="6557701"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2014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7" y="946158"/>
            <a:ext cx="3794760" cy="3400833"/>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quarter" idx="15"/>
          </p:nvPr>
        </p:nvSpPr>
        <p:spPr>
          <a:xfrm>
            <a:off x="4657774" y="559216"/>
            <a:ext cx="3794760" cy="3787775"/>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50072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685800"/>
            <a:ext cx="7772400" cy="857250"/>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85800" y="1543049"/>
            <a:ext cx="7772400" cy="3051573"/>
          </a:xfrm>
          <a:prstGeom prst="rect">
            <a:avLst/>
          </a:prstGeom>
        </p:spPr>
        <p:txBody>
          <a:bodyPr vert="horz" lIns="0" tIns="0" rIns="0" bIns="0" rtlCol="0">
            <a:noAutofit/>
          </a:bodyPr>
          <a:lstStyle/>
          <a:p>
            <a:pPr lvl="0"/>
            <a:r>
              <a:rPr lang="en-US" dirty="0" smtClean="0"/>
              <a:t>Sub Head</a:t>
            </a:r>
          </a:p>
          <a:p>
            <a:pPr lvl="1"/>
            <a:r>
              <a:rPr lang="en-US" dirty="0" smtClean="0"/>
              <a:t>Body Copy</a:t>
            </a:r>
          </a:p>
          <a:p>
            <a:pPr lvl="2"/>
            <a:r>
              <a:rPr lang="en-US" dirty="0" smtClean="0"/>
              <a:t>bullets</a:t>
            </a:r>
          </a:p>
          <a:p>
            <a:pPr lvl="3"/>
            <a:r>
              <a:rPr lang="en-US" dirty="0" smtClean="0"/>
              <a:t>Secondary Bullet, use sparingly or not at all</a:t>
            </a:r>
          </a:p>
        </p:txBody>
      </p:sp>
    </p:spTree>
    <p:extLst>
      <p:ext uri="{BB962C8B-B14F-4D97-AF65-F5344CB8AC3E}">
        <p14:creationId xmlns:p14="http://schemas.microsoft.com/office/powerpoint/2010/main" val="1889195301"/>
      </p:ext>
    </p:extLst>
  </p:cSld>
  <p:clrMap bg1="lt1" tx1="dk1" bg2="lt2" tx2="dk2" accent1="accent1" accent2="accent2" accent3="accent3" accent4="accent4" accent5="accent5" accent6="accent6" hlink="hlink" folHlink="folHlink"/>
  <p:sldLayoutIdLst>
    <p:sldLayoutId id="2147483733" r:id="rId1"/>
    <p:sldLayoutId id="2147483753" r:id="rId2"/>
    <p:sldLayoutId id="2147483755" r:id="rId3"/>
    <p:sldLayoutId id="2147483744" r:id="rId4"/>
    <p:sldLayoutId id="2147483756" r:id="rId5"/>
    <p:sldLayoutId id="2147483757" r:id="rId6"/>
    <p:sldLayoutId id="2147483758" r:id="rId7"/>
    <p:sldLayoutId id="2147483754" r:id="rId8"/>
    <p:sldLayoutId id="2147483762" r:id="rId9"/>
    <p:sldLayoutId id="2147483759" r:id="rId10"/>
    <p:sldLayoutId id="2147483761" r:id="rId11"/>
    <p:sldLayoutId id="2147483760" r:id="rId12"/>
    <p:sldLayoutId id="2147483751" r:id="rId13"/>
  </p:sldLayoutIdLst>
  <p:timing>
    <p:tnLst>
      <p:par>
        <p:cTn xmlns:p14="http://schemas.microsoft.com/office/powerpoint/2010/main" id="1" dur="indefinite" restart="never" nodeType="tmRoot"/>
      </p:par>
    </p:tnLst>
  </p:timing>
  <p:txStyles>
    <p:titleStyle>
      <a:lvl1pPr algn="l" defTabSz="457200" rtl="0" eaLnBrk="1" latinLnBrk="0" hangingPunct="1">
        <a:spcBef>
          <a:spcPct val="0"/>
        </a:spcBef>
        <a:buNone/>
        <a:defRPr sz="4400" kern="1200">
          <a:solidFill>
            <a:schemeClr val="accent1"/>
          </a:solidFill>
          <a:latin typeface="Helvetica"/>
          <a:ea typeface="+mj-ea"/>
          <a:cs typeface="Helvetica"/>
        </a:defRPr>
      </a:lvl1pPr>
    </p:titleStyle>
    <p:bodyStyle>
      <a:lvl1pPr marL="0" indent="0" algn="l" defTabSz="457200" rtl="0" eaLnBrk="1" latinLnBrk="0" hangingPunct="1">
        <a:spcBef>
          <a:spcPts val="200"/>
        </a:spcBef>
        <a:spcAft>
          <a:spcPts val="800"/>
        </a:spcAft>
        <a:buFontTx/>
        <a:buNone/>
        <a:defRPr sz="2200" b="1" i="0" kern="1200">
          <a:solidFill>
            <a:schemeClr val="accent4"/>
          </a:solidFill>
          <a:latin typeface="+mn-lt"/>
          <a:ea typeface="+mn-ea"/>
          <a:cs typeface="+mn-cs"/>
        </a:defRPr>
      </a:lvl1pPr>
      <a:lvl2pPr marL="0" indent="0" algn="l" defTabSz="457200" rtl="0" eaLnBrk="1" latinLnBrk="0" hangingPunct="1">
        <a:spcBef>
          <a:spcPts val="0"/>
        </a:spcBef>
        <a:spcAft>
          <a:spcPts val="1000"/>
        </a:spcAft>
        <a:buFontTx/>
        <a:buNone/>
        <a:defRPr sz="1300" kern="1200" baseline="0">
          <a:solidFill>
            <a:schemeClr val="tx1"/>
          </a:solidFill>
          <a:latin typeface="+mn-lt"/>
          <a:ea typeface="+mn-ea"/>
          <a:cs typeface="+mn-cs"/>
        </a:defRPr>
      </a:lvl2pPr>
      <a:lvl3pPr marL="118872" indent="-118872" algn="l" defTabSz="457200" rtl="0" eaLnBrk="1" latinLnBrk="0" hangingPunct="1">
        <a:spcBef>
          <a:spcPts val="0"/>
        </a:spcBef>
        <a:spcAft>
          <a:spcPts val="200"/>
        </a:spcAft>
        <a:buSzPct val="100000"/>
        <a:buFont typeface="Arial"/>
        <a:buChar char="•"/>
        <a:defRPr sz="1300" kern="1200">
          <a:solidFill>
            <a:schemeClr val="tx1"/>
          </a:solidFill>
          <a:latin typeface="+mn-lt"/>
          <a:ea typeface="+mn-ea"/>
          <a:cs typeface="+mn-cs"/>
        </a:defRPr>
      </a:lvl3pPr>
      <a:lvl4pPr marL="228600" indent="-118872" algn="l" defTabSz="457200" rtl="0" eaLnBrk="1" latinLnBrk="0" hangingPunct="1">
        <a:spcBef>
          <a:spcPts val="0"/>
        </a:spcBef>
        <a:spcAft>
          <a:spcPts val="200"/>
        </a:spcAft>
        <a:buFont typeface="Courier New"/>
        <a:buChar char="o"/>
        <a:defRPr sz="1100" b="0" i="1" kern="1200" baseline="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mailto:sales.noram@zinfitech.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4232" y="703964"/>
            <a:ext cx="2609393" cy="2875663"/>
          </a:xfrm>
        </p:spPr>
        <p:txBody>
          <a:bodyPr anchor="ctr"/>
          <a:lstStyle/>
          <a:p>
            <a:r>
              <a:rPr lang="en-IN" sz="2400" dirty="0"/>
              <a:t>5 Reasons To Insource Event Marketing Management</a:t>
            </a:r>
          </a:p>
        </p:txBody>
      </p:sp>
      <p:pic>
        <p:nvPicPr>
          <p:cNvPr id="9" name="Picture 8" descr="zinfi_logo_rgb.p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966046" y="3404457"/>
            <a:ext cx="900569" cy="486795"/>
          </a:xfrm>
          <a:prstGeom prst="rect">
            <a:avLst/>
          </a:prstGeom>
        </p:spPr>
      </p:pic>
      <p:sp>
        <p:nvSpPr>
          <p:cNvPr id="6" name="Rectangle 5"/>
          <p:cNvSpPr/>
          <p:nvPr/>
        </p:nvSpPr>
        <p:spPr>
          <a:xfrm>
            <a:off x="688975" y="561976"/>
            <a:ext cx="5111750" cy="37909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descr="Event-Marketing.jpe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88974" y="561976"/>
            <a:ext cx="5111751" cy="3789006"/>
          </a:xfrm>
          <a:prstGeom prst="rect">
            <a:avLst/>
          </a:prstGeom>
        </p:spPr>
      </p:pic>
    </p:spTree>
    <p:extLst>
      <p:ext uri="{BB962C8B-B14F-4D97-AF65-F5344CB8AC3E}">
        <p14:creationId xmlns:p14="http://schemas.microsoft.com/office/powerpoint/2010/main" val="229131867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Text Placeholder 2"/>
          <p:cNvSpPr>
            <a:spLocks noGrp="1"/>
          </p:cNvSpPr>
          <p:nvPr>
            <p:ph type="body" sz="quarter" idx="10"/>
          </p:nvPr>
        </p:nvSpPr>
        <p:spPr/>
        <p:txBody>
          <a:bodyPr/>
          <a:lstStyle/>
          <a:p>
            <a:r>
              <a:rPr lang="en-US" b="1" dirty="0"/>
              <a:t>North American Marketing Operations Center</a:t>
            </a:r>
            <a:br>
              <a:rPr lang="en-US" b="1" dirty="0"/>
            </a:br>
            <a:r>
              <a:rPr lang="en-US" dirty="0"/>
              <a:t>ZINFI Technologies, Inc.</a:t>
            </a:r>
            <a:br>
              <a:rPr lang="en-US" dirty="0"/>
            </a:br>
            <a:r>
              <a:rPr lang="en-US" dirty="0"/>
              <a:t>6200 </a:t>
            </a:r>
            <a:r>
              <a:rPr lang="en-US" dirty="0" err="1"/>
              <a:t>Stoneridge</a:t>
            </a:r>
            <a:r>
              <a:rPr lang="en-US" dirty="0"/>
              <a:t> Mall Road, Suite 300</a:t>
            </a:r>
            <a:br>
              <a:rPr lang="en-US" dirty="0"/>
            </a:br>
            <a:r>
              <a:rPr lang="en-US" dirty="0"/>
              <a:t>Pleasanton, CA 94588</a:t>
            </a:r>
          </a:p>
          <a:p>
            <a:r>
              <a:rPr lang="en-US" b="1" dirty="0">
                <a:solidFill>
                  <a:srgbClr val="00ADFF"/>
                </a:solidFill>
              </a:rPr>
              <a:t>1.866.707.1944</a:t>
            </a:r>
            <a:r>
              <a:rPr lang="en-US" b="1" dirty="0"/>
              <a:t> </a:t>
            </a:r>
            <a:r>
              <a:rPr lang="en-US" dirty="0"/>
              <a:t>or </a:t>
            </a:r>
            <a:r>
              <a:rPr lang="en-US" b="1" dirty="0">
                <a:solidFill>
                  <a:schemeClr val="accent1"/>
                </a:solidFill>
                <a:hlinkClick r:id="rId2"/>
              </a:rPr>
              <a:t>sales.noram@zinfitech.com</a:t>
            </a:r>
            <a:endParaRPr lang="en-US" b="1" dirty="0">
              <a:solidFill>
                <a:schemeClr val="accent1"/>
              </a:solidFill>
            </a:endParaRPr>
          </a:p>
        </p:txBody>
      </p:sp>
    </p:spTree>
    <p:extLst>
      <p:ext uri="{BB962C8B-B14F-4D97-AF65-F5344CB8AC3E}">
        <p14:creationId xmlns:p14="http://schemas.microsoft.com/office/powerpoint/2010/main" val="21034283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57725" y="488958"/>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1"/>
          </p:nvPr>
        </p:nvSpPr>
        <p:spPr>
          <a:xfrm>
            <a:off x="685800" y="488958"/>
            <a:ext cx="3971926" cy="388297"/>
          </a:xfrm>
        </p:spPr>
        <p:txBody>
          <a:bodyPr/>
          <a:lstStyle/>
          <a:p>
            <a:r>
              <a:rPr lang="en-US" dirty="0" smtClean="0"/>
              <a:t>To Insource or Outsource</a:t>
            </a:r>
            <a:r>
              <a:rPr lang="en-US" dirty="0"/>
              <a:t>?</a:t>
            </a:r>
            <a:r>
              <a:rPr lang="en-US" dirty="0" smtClean="0"/>
              <a:t> That is the Question</a:t>
            </a:r>
            <a:endParaRPr lang="en-US" dirty="0"/>
          </a:p>
        </p:txBody>
      </p:sp>
      <p:sp>
        <p:nvSpPr>
          <p:cNvPr id="10" name="Content Placeholder 9"/>
          <p:cNvSpPr>
            <a:spLocks noGrp="1"/>
          </p:cNvSpPr>
          <p:nvPr>
            <p:ph sz="quarter" idx="14"/>
          </p:nvPr>
        </p:nvSpPr>
        <p:spPr>
          <a:xfrm>
            <a:off x="688287" y="1211777"/>
            <a:ext cx="3794760" cy="3135214"/>
          </a:xfrm>
        </p:spPr>
        <p:txBody>
          <a:bodyPr/>
          <a:lstStyle/>
          <a:p>
            <a:r>
              <a:rPr lang="en-IN" sz="1200" dirty="0"/>
              <a:t>Before we delve into the reasons why you should consider insourcing your </a:t>
            </a:r>
            <a:r>
              <a:rPr lang="en-IN" sz="1200" b="1" dirty="0"/>
              <a:t>event marketing </a:t>
            </a:r>
            <a:r>
              <a:rPr lang="en-IN" sz="1200" b="1" dirty="0" smtClean="0"/>
              <a:t>management</a:t>
            </a:r>
            <a:r>
              <a:rPr lang="en-IN" sz="1200" dirty="0"/>
              <a:t> </a:t>
            </a:r>
            <a:r>
              <a:rPr lang="en-IN" sz="1200" dirty="0" smtClean="0"/>
              <a:t>activities</a:t>
            </a:r>
            <a:r>
              <a:rPr lang="en-IN" sz="1200" dirty="0"/>
              <a:t>, let’s take a moment to define clearly where this logic could apply and where it wouldn’t work.</a:t>
            </a:r>
          </a:p>
          <a:p>
            <a:r>
              <a:rPr lang="en-IN" sz="1200" dirty="0"/>
              <a:t>In our experience, companies tend to outsource events because they have been working with a provider for a long time and think that’s the easiest way. But as a company using both our own marketing automation software and external agency services, our experience tells us that outsourcing may not always be the best option. While the prospect of managing an event may initially be daunting, the actuality is less so. Depending on the scale and frequency, many B2B events can be insourced quite effectively as long as you follow a few simple processes. </a:t>
            </a:r>
          </a:p>
        </p:txBody>
      </p:sp>
      <p:pic>
        <p:nvPicPr>
          <p:cNvPr id="6" name="Picture 5" descr="Questions.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657726" y="489374"/>
            <a:ext cx="3794124" cy="3857617"/>
          </a:xfrm>
          <a:prstGeom prst="rect">
            <a:avLst/>
          </a:prstGeom>
        </p:spPr>
      </p:pic>
    </p:spTree>
    <p:extLst>
      <p:ext uri="{BB962C8B-B14F-4D97-AF65-F5344CB8AC3E}">
        <p14:creationId xmlns:p14="http://schemas.microsoft.com/office/powerpoint/2010/main" val="120926206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8975" y="488950"/>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 Placeholder 1"/>
          <p:cNvSpPr>
            <a:spLocks noGrp="1"/>
          </p:cNvSpPr>
          <p:nvPr>
            <p:ph type="body" sz="quarter" idx="11"/>
          </p:nvPr>
        </p:nvSpPr>
        <p:spPr>
          <a:xfrm>
            <a:off x="4657774" y="488958"/>
            <a:ext cx="3794760" cy="388297"/>
          </a:xfrm>
        </p:spPr>
        <p:txBody>
          <a:bodyPr/>
          <a:lstStyle/>
          <a:p>
            <a:r>
              <a:rPr lang="en-US" dirty="0" smtClean="0">
                <a:solidFill>
                  <a:srgbClr val="F27724"/>
                </a:solidFill>
              </a:rPr>
              <a:t>The Deciding Factor</a:t>
            </a:r>
            <a:endParaRPr lang="en-US" dirty="0"/>
          </a:p>
        </p:txBody>
      </p:sp>
      <p:sp>
        <p:nvSpPr>
          <p:cNvPr id="4" name="Content Placeholder 3"/>
          <p:cNvSpPr>
            <a:spLocks noGrp="1"/>
          </p:cNvSpPr>
          <p:nvPr>
            <p:ph sz="quarter" idx="15"/>
          </p:nvPr>
        </p:nvSpPr>
        <p:spPr/>
        <p:txBody>
          <a:bodyPr/>
          <a:lstStyle/>
          <a:p>
            <a:r>
              <a:rPr lang="en-IN" sz="1200" dirty="0"/>
              <a:t>Of course, there are other events – like major trade shows or global sales or partner conferences – that need to be outsourced, until and unless you have a full-blown event management team. In these cases, it makes far better sense to outsource some or all of the related activity to a major </a:t>
            </a:r>
            <a:r>
              <a:rPr lang="en-IN" sz="1200" b="1" dirty="0"/>
              <a:t>event </a:t>
            </a:r>
            <a:r>
              <a:rPr lang="en-IN" sz="1200" b="1" dirty="0" smtClean="0"/>
              <a:t>marketing management </a:t>
            </a:r>
            <a:r>
              <a:rPr lang="en-IN" sz="1200" dirty="0" smtClean="0"/>
              <a:t>firm</a:t>
            </a:r>
            <a:r>
              <a:rPr lang="en-IN" sz="1200" dirty="0"/>
              <a:t>. However, if your events do not fall into the mega production category, there are some good reasons why you should consider insourcing them.</a:t>
            </a:r>
          </a:p>
        </p:txBody>
      </p:sp>
      <p:pic>
        <p:nvPicPr>
          <p:cNvPr id="6" name="Picture 5" descr="Outsourcing.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88975" y="488958"/>
            <a:ext cx="3794125" cy="3857609"/>
          </a:xfrm>
          <a:prstGeom prst="rect">
            <a:avLst/>
          </a:prstGeom>
        </p:spPr>
      </p:pic>
    </p:spTree>
    <p:extLst>
      <p:ext uri="{BB962C8B-B14F-4D97-AF65-F5344CB8AC3E}">
        <p14:creationId xmlns:p14="http://schemas.microsoft.com/office/powerpoint/2010/main" val="6740707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85800" y="488958"/>
            <a:ext cx="3797248" cy="388297"/>
          </a:xfrm>
        </p:spPr>
        <p:txBody>
          <a:bodyPr/>
          <a:lstStyle/>
          <a:p>
            <a:r>
              <a:rPr lang="en-US" dirty="0" smtClean="0">
                <a:solidFill>
                  <a:srgbClr val="F27724"/>
                </a:solidFill>
              </a:rPr>
              <a:t>1. </a:t>
            </a:r>
            <a:r>
              <a:rPr lang="en-IN" dirty="0"/>
              <a:t>Begin </a:t>
            </a:r>
            <a:r>
              <a:rPr lang="en-IN" dirty="0" smtClean="0"/>
              <a:t>With </a:t>
            </a:r>
            <a:r>
              <a:rPr lang="en-IN" dirty="0"/>
              <a:t>the </a:t>
            </a:r>
            <a:r>
              <a:rPr lang="en-IN" dirty="0" smtClean="0"/>
              <a:t>End </a:t>
            </a:r>
            <a:br>
              <a:rPr lang="en-IN" dirty="0" smtClean="0"/>
            </a:br>
            <a:r>
              <a:rPr lang="en-IN" dirty="0" smtClean="0"/>
              <a:t>in Mind</a:t>
            </a:r>
            <a:r>
              <a:rPr lang="en-IN" dirty="0"/>
              <a:t>  </a:t>
            </a:r>
            <a:endParaRPr lang="en-US" dirty="0">
              <a:solidFill>
                <a:srgbClr val="F27724"/>
              </a:solidFill>
            </a:endParaRPr>
          </a:p>
        </p:txBody>
      </p:sp>
      <p:sp>
        <p:nvSpPr>
          <p:cNvPr id="3" name="Content Placeholder 2"/>
          <p:cNvSpPr>
            <a:spLocks noGrp="1"/>
          </p:cNvSpPr>
          <p:nvPr>
            <p:ph sz="quarter" idx="14"/>
          </p:nvPr>
        </p:nvSpPr>
        <p:spPr>
          <a:xfrm>
            <a:off x="688287" y="1236445"/>
            <a:ext cx="3794760" cy="3110546"/>
          </a:xfrm>
        </p:spPr>
        <p:txBody>
          <a:bodyPr/>
          <a:lstStyle/>
          <a:p>
            <a:r>
              <a:rPr lang="en-IN" sz="1200" dirty="0"/>
              <a:t>The purpose of most B2B events is demand generation or rewards and recognition. There are a very few – even the charity golf tournaments – that do not have a purpose. No one else but you and your marketing team has a clear idea of what you hope to achieve from each event. You need to know what success looks like before you start, and without this you won’t do any better by outsourcing to an </a:t>
            </a:r>
            <a:r>
              <a:rPr lang="en-IN" sz="1200" b="1" dirty="0"/>
              <a:t>event marketing management</a:t>
            </a:r>
            <a:r>
              <a:rPr lang="en-IN" sz="1200" dirty="0"/>
              <a:t> firm. If you want to run the event internally and are looking for ideas, there’s a lot of great advice on the B2B event organizers’ websites. </a:t>
            </a:r>
            <a:endParaRPr lang="en-US" sz="1200" dirty="0"/>
          </a:p>
        </p:txBody>
      </p:sp>
      <p:sp>
        <p:nvSpPr>
          <p:cNvPr id="6" name="Rectangle 5"/>
          <p:cNvSpPr/>
          <p:nvPr/>
        </p:nvSpPr>
        <p:spPr>
          <a:xfrm>
            <a:off x="4657725" y="488958"/>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Achievement-2.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657725" y="488958"/>
            <a:ext cx="3794125" cy="3857617"/>
          </a:xfrm>
          <a:prstGeom prst="rect">
            <a:avLst/>
          </a:prstGeom>
        </p:spPr>
      </p:pic>
    </p:spTree>
    <p:extLst>
      <p:ext uri="{BB962C8B-B14F-4D97-AF65-F5344CB8AC3E}">
        <p14:creationId xmlns:p14="http://schemas.microsoft.com/office/powerpoint/2010/main" val="24136299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57774" y="488958"/>
            <a:ext cx="3794760" cy="388297"/>
          </a:xfrm>
        </p:spPr>
        <p:txBody>
          <a:bodyPr/>
          <a:lstStyle/>
          <a:p>
            <a:r>
              <a:rPr lang="en-US" dirty="0" smtClean="0">
                <a:solidFill>
                  <a:srgbClr val="F27724"/>
                </a:solidFill>
              </a:rPr>
              <a:t>2. </a:t>
            </a:r>
            <a:r>
              <a:rPr lang="en-IN" dirty="0"/>
              <a:t>Skip the </a:t>
            </a:r>
            <a:r>
              <a:rPr lang="en-IN" dirty="0" smtClean="0"/>
              <a:t>Noise</a:t>
            </a:r>
            <a:r>
              <a:rPr lang="en-IN" dirty="0"/>
              <a:t>  </a:t>
            </a:r>
            <a:endParaRPr lang="en-US" dirty="0">
              <a:solidFill>
                <a:srgbClr val="F27724"/>
              </a:solidFill>
            </a:endParaRPr>
          </a:p>
        </p:txBody>
      </p:sp>
      <p:sp>
        <p:nvSpPr>
          <p:cNvPr id="4" name="Content Placeholder 3"/>
          <p:cNvSpPr>
            <a:spLocks noGrp="1"/>
          </p:cNvSpPr>
          <p:nvPr>
            <p:ph sz="quarter" idx="15"/>
          </p:nvPr>
        </p:nvSpPr>
        <p:spPr/>
        <p:txBody>
          <a:bodyPr/>
          <a:lstStyle/>
          <a:p>
            <a:r>
              <a:rPr lang="en-IN" sz="1200" dirty="0"/>
              <a:t>People don’t come to a B2B event for bells and whistles, but for substance. They do expect seamless organization, a professional and well set up venue, interesting speakers and reasonable food. So, just make sure that the purpose and agenda of the event is reflected by the way you set it up. If it is a training event, for example, a venue in a 4 or 5 star hotel ball room with good meals and a projector would do the trick and the hotel staff will help with all the practicalities like basic audio visual equipment. The skill of the trainer or the speaker will determine the successf of the event. An </a:t>
            </a:r>
            <a:r>
              <a:rPr lang="en-IN" sz="1200" b="1" dirty="0"/>
              <a:t>event marketing management</a:t>
            </a:r>
            <a:r>
              <a:rPr lang="en-IN" sz="1200" dirty="0"/>
              <a:t> company can’t add a lot of value to these smaller and less intricate gatherings, unless you don’t have any in house resources or are running a lengthy series in multiple locations. </a:t>
            </a:r>
            <a:endParaRPr lang="en-US" sz="1200" dirty="0"/>
          </a:p>
        </p:txBody>
      </p:sp>
      <p:sp>
        <p:nvSpPr>
          <p:cNvPr id="7" name="Rectangle 6"/>
          <p:cNvSpPr/>
          <p:nvPr/>
        </p:nvSpPr>
        <p:spPr>
          <a:xfrm>
            <a:off x="688975" y="488950"/>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descr="Revenue-and-Productivity.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88975" y="488958"/>
            <a:ext cx="3794125" cy="3857609"/>
          </a:xfrm>
          <a:prstGeom prst="rect">
            <a:avLst/>
          </a:prstGeom>
        </p:spPr>
      </p:pic>
    </p:spTree>
    <p:extLst>
      <p:ext uri="{BB962C8B-B14F-4D97-AF65-F5344CB8AC3E}">
        <p14:creationId xmlns:p14="http://schemas.microsoft.com/office/powerpoint/2010/main" val="135296530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85800" y="488958"/>
            <a:ext cx="3797248" cy="388297"/>
          </a:xfrm>
        </p:spPr>
        <p:txBody>
          <a:bodyPr/>
          <a:lstStyle/>
          <a:p>
            <a:r>
              <a:rPr lang="en-US" dirty="0" smtClean="0">
                <a:solidFill>
                  <a:srgbClr val="F27724"/>
                </a:solidFill>
              </a:rPr>
              <a:t>3. </a:t>
            </a:r>
            <a:r>
              <a:rPr lang="en-IN" dirty="0"/>
              <a:t>Rely on </a:t>
            </a:r>
            <a:r>
              <a:rPr lang="en-IN" dirty="0" smtClean="0"/>
              <a:t>Automation</a:t>
            </a:r>
            <a:r>
              <a:rPr lang="en-IN" dirty="0"/>
              <a:t>  </a:t>
            </a:r>
            <a:endParaRPr lang="en-US" dirty="0">
              <a:solidFill>
                <a:srgbClr val="F27724"/>
              </a:solidFill>
            </a:endParaRPr>
          </a:p>
        </p:txBody>
      </p:sp>
      <p:sp>
        <p:nvSpPr>
          <p:cNvPr id="3" name="Content Placeholder 2"/>
          <p:cNvSpPr>
            <a:spLocks noGrp="1"/>
          </p:cNvSpPr>
          <p:nvPr>
            <p:ph sz="quarter" idx="14"/>
          </p:nvPr>
        </p:nvSpPr>
        <p:spPr/>
        <p:txBody>
          <a:bodyPr/>
          <a:lstStyle/>
          <a:p>
            <a:pPr lvl="0"/>
            <a:r>
              <a:rPr lang="en-IN" sz="1200" dirty="0"/>
              <a:t>Five years ago it was hard to run an event all by yourself because you needed to pull so many pieces together, starting with the headache of invitation and registration. However, these days if you have an access to a great </a:t>
            </a:r>
            <a:r>
              <a:rPr lang="en-IN" sz="1200" b="1" dirty="0"/>
              <a:t>event marketing automation </a:t>
            </a:r>
            <a:r>
              <a:rPr lang="en-IN" sz="1200" dirty="0"/>
              <a:t>platform that can send outbound emails and manage responses automatically, as well as promote your event on various social networks, then you actually require far less support than you might think. Yes, you may have to hire a telemarketing firm to do some dialling-out for you, but if your </a:t>
            </a:r>
            <a:r>
              <a:rPr lang="en-IN" sz="1200" b="1" dirty="0"/>
              <a:t>event marketing automation</a:t>
            </a:r>
            <a:r>
              <a:rPr lang="en-IN" sz="1200" dirty="0"/>
              <a:t> platform has in-built rapid dialing capabilities then your inside sales team might even be able to drive traffic to the event without extra cost. And there is the added advantage that, since they understand your organization, they will do a much better job promoting your events than a scripted telemarketer.</a:t>
            </a:r>
          </a:p>
        </p:txBody>
      </p:sp>
      <p:sp>
        <p:nvSpPr>
          <p:cNvPr id="6" name="Rectangle 5"/>
          <p:cNvSpPr/>
          <p:nvPr/>
        </p:nvSpPr>
        <p:spPr>
          <a:xfrm>
            <a:off x="4657725" y="488958"/>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Partner_profiling_management.jpe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657725" y="488958"/>
            <a:ext cx="3794125" cy="3860052"/>
          </a:xfrm>
          <a:prstGeom prst="rect">
            <a:avLst/>
          </a:prstGeom>
        </p:spPr>
      </p:pic>
    </p:spTree>
    <p:extLst>
      <p:ext uri="{BB962C8B-B14F-4D97-AF65-F5344CB8AC3E}">
        <p14:creationId xmlns:p14="http://schemas.microsoft.com/office/powerpoint/2010/main" val="28637114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57774" y="488958"/>
            <a:ext cx="3794760" cy="388297"/>
          </a:xfrm>
        </p:spPr>
        <p:txBody>
          <a:bodyPr/>
          <a:lstStyle/>
          <a:p>
            <a:r>
              <a:rPr lang="en-US" dirty="0" smtClean="0">
                <a:solidFill>
                  <a:srgbClr val="F27724"/>
                </a:solidFill>
              </a:rPr>
              <a:t>4. </a:t>
            </a:r>
            <a:r>
              <a:rPr lang="en-IN" dirty="0"/>
              <a:t>Manage </a:t>
            </a:r>
            <a:r>
              <a:rPr lang="en-IN" dirty="0" smtClean="0"/>
              <a:t>Execution </a:t>
            </a:r>
            <a:endParaRPr lang="en-US" dirty="0">
              <a:solidFill>
                <a:srgbClr val="F27724"/>
              </a:solidFill>
            </a:endParaRPr>
          </a:p>
        </p:txBody>
      </p:sp>
      <p:sp>
        <p:nvSpPr>
          <p:cNvPr id="4" name="Content Placeholder 3"/>
          <p:cNvSpPr>
            <a:spLocks noGrp="1"/>
          </p:cNvSpPr>
          <p:nvPr>
            <p:ph sz="quarter" idx="15"/>
          </p:nvPr>
        </p:nvSpPr>
        <p:spPr/>
        <p:txBody>
          <a:bodyPr/>
          <a:lstStyle/>
          <a:p>
            <a:r>
              <a:rPr lang="en-IN" sz="1100" dirty="0"/>
              <a:t>There are three core pieces that require your close involvement and management, whether or not you have hired an </a:t>
            </a:r>
            <a:r>
              <a:rPr lang="en-IN" sz="1100" b="1" dirty="0"/>
              <a:t>event marketing management</a:t>
            </a:r>
            <a:r>
              <a:rPr lang="en-IN" sz="1100" dirty="0"/>
              <a:t> firm. These are, a) creating compelling content tied to the objective of your event, including the agenda; b) working with internal or external design teams to create the graphical themes and assets that you will use to promote the event; and c) if you are going to hold an awards ceremony at the conclusion, or that is the primary purpose of the event, then you’ll need trophies, certificates or other prizes. You have to be </a:t>
            </a:r>
            <a:r>
              <a:rPr lang="en-IN" sz="1100" dirty="0" smtClean="0"/>
              <a:t>intimately involved </a:t>
            </a:r>
            <a:r>
              <a:rPr lang="en-IN" sz="1100" dirty="0"/>
              <a:t>with all of these aspects and you can’t outsource any of this decision making to an </a:t>
            </a:r>
            <a:r>
              <a:rPr lang="en-IN" sz="1100" b="1" dirty="0"/>
              <a:t>event marketing management </a:t>
            </a:r>
            <a:r>
              <a:rPr lang="en-IN" sz="1100" dirty="0"/>
              <a:t>company or not. Yes, an </a:t>
            </a:r>
            <a:r>
              <a:rPr lang="en-IN" sz="1100" b="1" dirty="0"/>
              <a:t>event marketing management </a:t>
            </a:r>
            <a:r>
              <a:rPr lang="en-IN" sz="1100" dirty="0"/>
              <a:t>firm may know more about where to source what you need, but as long as the event is not excessively complex you can take care of these actions with a little bit of online research. And, if you are worrying about the venue set up and catering – well, don’t. If you work with a reputable hotel or a great restaurant they will have an onsite event manager who will provide you the service and advice for free. </a:t>
            </a:r>
            <a:endParaRPr lang="en-US" sz="1100" dirty="0"/>
          </a:p>
        </p:txBody>
      </p:sp>
      <p:sp>
        <p:nvSpPr>
          <p:cNvPr id="6" name="Rectangle 5"/>
          <p:cNvSpPr/>
          <p:nvPr/>
        </p:nvSpPr>
        <p:spPr>
          <a:xfrm>
            <a:off x="688975" y="488950"/>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Execution.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88975" y="488950"/>
            <a:ext cx="3794126" cy="3858041"/>
          </a:xfrm>
          <a:prstGeom prst="rect">
            <a:avLst/>
          </a:prstGeom>
        </p:spPr>
      </p:pic>
    </p:spTree>
    <p:extLst>
      <p:ext uri="{BB962C8B-B14F-4D97-AF65-F5344CB8AC3E}">
        <p14:creationId xmlns:p14="http://schemas.microsoft.com/office/powerpoint/2010/main" val="15266169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85800" y="488958"/>
            <a:ext cx="3797248" cy="388297"/>
          </a:xfrm>
        </p:spPr>
        <p:txBody>
          <a:bodyPr/>
          <a:lstStyle/>
          <a:p>
            <a:r>
              <a:rPr lang="en-US" dirty="0" smtClean="0">
                <a:solidFill>
                  <a:srgbClr val="F27724"/>
                </a:solidFill>
              </a:rPr>
              <a:t>5. </a:t>
            </a:r>
            <a:r>
              <a:rPr lang="en-IN" dirty="0"/>
              <a:t>Tracking </a:t>
            </a:r>
            <a:r>
              <a:rPr lang="en-IN" dirty="0" smtClean="0"/>
              <a:t>Results </a:t>
            </a:r>
            <a:endParaRPr lang="en-US" dirty="0">
              <a:solidFill>
                <a:srgbClr val="F27724"/>
              </a:solidFill>
            </a:endParaRPr>
          </a:p>
        </p:txBody>
      </p:sp>
      <p:sp>
        <p:nvSpPr>
          <p:cNvPr id="3" name="Content Placeholder 2"/>
          <p:cNvSpPr>
            <a:spLocks noGrp="1"/>
          </p:cNvSpPr>
          <p:nvPr>
            <p:ph sz="quarter" idx="14"/>
          </p:nvPr>
        </p:nvSpPr>
        <p:spPr>
          <a:xfrm>
            <a:off x="688287" y="980245"/>
            <a:ext cx="3794760" cy="3366746"/>
          </a:xfrm>
        </p:spPr>
        <p:txBody>
          <a:bodyPr/>
          <a:lstStyle/>
          <a:p>
            <a:pPr lvl="0"/>
            <a:r>
              <a:rPr lang="en-IN" sz="1200" dirty="0"/>
              <a:t>This goes back to my first point – begin with the end in mind. You have organized an event or a set of events for a purpose. No one else is more passionate about meeting these results than you. So, it is essential that your </a:t>
            </a:r>
            <a:r>
              <a:rPr lang="en-IN" sz="1200" b="1" dirty="0"/>
              <a:t>event marketing automation </a:t>
            </a:r>
            <a:r>
              <a:rPr lang="en-IN" sz="1200" dirty="0"/>
              <a:t>platform can dynamically track who attended, and who didn’t, and what leads or prospects or sales were triggered by the event. All of these results should be directly fed into your sales (CRM) system. This speeds up follow-up and helps build ensure attendee satisfaction, for those who have requested additional information and follow up.</a:t>
            </a:r>
          </a:p>
        </p:txBody>
      </p:sp>
      <p:sp>
        <p:nvSpPr>
          <p:cNvPr id="6" name="Rectangle 5"/>
          <p:cNvSpPr/>
          <p:nvPr/>
        </p:nvSpPr>
        <p:spPr>
          <a:xfrm>
            <a:off x="4657725" y="488958"/>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Tracking-results.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657725" y="488957"/>
            <a:ext cx="3794125" cy="3857617"/>
          </a:xfrm>
          <a:prstGeom prst="rect">
            <a:avLst/>
          </a:prstGeom>
        </p:spPr>
      </p:pic>
    </p:spTree>
    <p:extLst>
      <p:ext uri="{BB962C8B-B14F-4D97-AF65-F5344CB8AC3E}">
        <p14:creationId xmlns:p14="http://schemas.microsoft.com/office/powerpoint/2010/main" val="109327425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57774" y="488958"/>
            <a:ext cx="3794760" cy="388297"/>
          </a:xfrm>
        </p:spPr>
        <p:txBody>
          <a:bodyPr/>
          <a:lstStyle/>
          <a:p>
            <a:r>
              <a:rPr lang="en-US" dirty="0" smtClean="0">
                <a:solidFill>
                  <a:srgbClr val="F27724"/>
                </a:solidFill>
              </a:rPr>
              <a:t>Conclusion</a:t>
            </a:r>
            <a:endParaRPr lang="en-US" dirty="0">
              <a:solidFill>
                <a:srgbClr val="F27724"/>
              </a:solidFill>
            </a:endParaRPr>
          </a:p>
        </p:txBody>
      </p:sp>
      <p:sp>
        <p:nvSpPr>
          <p:cNvPr id="4" name="Content Placeholder 3"/>
          <p:cNvSpPr>
            <a:spLocks noGrp="1"/>
          </p:cNvSpPr>
          <p:nvPr>
            <p:ph sz="quarter" idx="15"/>
          </p:nvPr>
        </p:nvSpPr>
        <p:spPr/>
        <p:txBody>
          <a:bodyPr/>
          <a:lstStyle/>
          <a:p>
            <a:r>
              <a:rPr lang="en-IN" sz="1200" dirty="0"/>
              <a:t>To sum it up, if you are running an event for up to 100 potential attendees, the chances are you can do a good job yourself. This not only saves budget, as you will have to pay steep management fees to a professional outsourced </a:t>
            </a:r>
            <a:r>
              <a:rPr lang="en-IN" sz="1200" b="1" dirty="0"/>
              <a:t>event marketing management</a:t>
            </a:r>
            <a:r>
              <a:rPr lang="en-IN" sz="1200" dirty="0"/>
              <a:t> agency like ZINFI (yes there are cheaper options, but buyers beware). But can avoid these costs, provided you have some creative and management capabilities in place, and have an access to a great </a:t>
            </a:r>
            <a:r>
              <a:rPr lang="en-IN" sz="1200" b="1" dirty="0"/>
              <a:t>event marketing automation </a:t>
            </a:r>
            <a:r>
              <a:rPr lang="en-IN" sz="1200" dirty="0"/>
              <a:t>platform. Of course, if you have a good relationship with an event firm who knows your business as well as you do, or you are strapped for resources, it may be worthwhile to consider outsourcing – but we have seen many instances where companies, with a little bit of planning, can do most of these in-house.</a:t>
            </a:r>
          </a:p>
        </p:txBody>
      </p:sp>
      <p:sp>
        <p:nvSpPr>
          <p:cNvPr id="6" name="Rectangle 5"/>
          <p:cNvSpPr/>
          <p:nvPr/>
        </p:nvSpPr>
        <p:spPr>
          <a:xfrm>
            <a:off x="688975" y="488950"/>
            <a:ext cx="3794125" cy="3857617"/>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descr="Event-audience.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88974" y="488958"/>
            <a:ext cx="3794125" cy="3858033"/>
          </a:xfrm>
          <a:prstGeom prst="rect">
            <a:avLst/>
          </a:prstGeom>
        </p:spPr>
      </p:pic>
    </p:spTree>
    <p:extLst>
      <p:ext uri="{BB962C8B-B14F-4D97-AF65-F5344CB8AC3E}">
        <p14:creationId xmlns:p14="http://schemas.microsoft.com/office/powerpoint/2010/main" val="18725110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zinfi_powerpoint_template">
  <a:themeElements>
    <a:clrScheme name="Zinfi Brand">
      <a:dk1>
        <a:srgbClr val="333333"/>
      </a:dk1>
      <a:lt1>
        <a:sysClr val="window" lastClr="FFFFFF"/>
      </a:lt1>
      <a:dk2>
        <a:srgbClr val="807C78"/>
      </a:dk2>
      <a:lt2>
        <a:srgbClr val="E6E6E6"/>
      </a:lt2>
      <a:accent1>
        <a:srgbClr val="00ADFF"/>
      </a:accent1>
      <a:accent2>
        <a:srgbClr val="962AA6"/>
      </a:accent2>
      <a:accent3>
        <a:srgbClr val="8CA621"/>
      </a:accent3>
      <a:accent4>
        <a:srgbClr val="F27724"/>
      </a:accent4>
      <a:accent5>
        <a:srgbClr val="E84639"/>
      </a:accent5>
      <a:accent6>
        <a:srgbClr val="4D4A48"/>
      </a:accent6>
      <a:hlink>
        <a:srgbClr val="00ADFF"/>
      </a:hlink>
      <a:folHlink>
        <a:srgbClr val="00ADFF"/>
      </a:folHlink>
    </a:clrScheme>
    <a:fontScheme name="Zinfi">
      <a:majorFont>
        <a:latin typeface="Helvetica"/>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Helvetic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zinfi_powerpoint_template.thmx</Template>
  <TotalTime>44305</TotalTime>
  <Words>486</Words>
  <Application>Microsoft Macintosh PowerPoint</Application>
  <PresentationFormat>On-screen Show (16:9)</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zinfi_powerpoint_template</vt:lpstr>
      <vt:lpstr>5 Reasons To Insource Event Marketing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ZINFI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Bowden</dc:creator>
  <cp:lastModifiedBy>ZINFI Mac</cp:lastModifiedBy>
  <cp:revision>323</cp:revision>
  <cp:lastPrinted>2012-10-17T16:04:59Z</cp:lastPrinted>
  <dcterms:created xsi:type="dcterms:W3CDTF">2012-07-05T17:18:21Z</dcterms:created>
  <dcterms:modified xsi:type="dcterms:W3CDTF">2016-07-13T18:57:31Z</dcterms:modified>
</cp:coreProperties>
</file>