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7"/>
  </p:notesMasterIdLst>
  <p:handoutMasterIdLst>
    <p:handoutMasterId r:id="rId18"/>
  </p:handoutMasterIdLst>
  <p:sldIdLst>
    <p:sldId id="269" r:id="rId2"/>
    <p:sldId id="270" r:id="rId3"/>
    <p:sldId id="274" r:id="rId4"/>
    <p:sldId id="275" r:id="rId5"/>
    <p:sldId id="276" r:id="rId6"/>
    <p:sldId id="277" r:id="rId7"/>
    <p:sldId id="278" r:id="rId8"/>
    <p:sldId id="279" r:id="rId9"/>
    <p:sldId id="281" r:id="rId10"/>
    <p:sldId id="282" r:id="rId11"/>
    <p:sldId id="283" r:id="rId12"/>
    <p:sldId id="284" r:id="rId13"/>
    <p:sldId id="285" r:id="rId14"/>
    <p:sldId id="286" r:id="rId15"/>
    <p:sldId id="268"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9581B-3327-AB4E-817C-1FBC10EF2D35}">
          <p14:sldIdLst>
            <p14:sldId id="269"/>
            <p14:sldId id="270"/>
            <p14:sldId id="274"/>
            <p14:sldId id="275"/>
            <p14:sldId id="276"/>
            <p14:sldId id="277"/>
            <p14:sldId id="278"/>
            <p14:sldId id="279"/>
            <p14:sldId id="281"/>
            <p14:sldId id="282"/>
            <p14:sldId id="283"/>
            <p14:sldId id="284"/>
            <p14:sldId id="285"/>
            <p14:sldId id="286"/>
            <p14:sldId id="268"/>
          </p14:sldIdLst>
        </p14:section>
      </p14:sectionLst>
    </p:ext>
    <p:ext uri="{EFAFB233-063F-42B5-8137-9DF3F51BA10A}">
      <p15:sldGuideLst xmlns:p15="http://schemas.microsoft.com/office/powerpoint/2012/main">
        <p15:guide id="1" orient="horz" pos="356">
          <p15:clr>
            <a:srgbClr val="A4A3A4"/>
          </p15:clr>
        </p15:guide>
        <p15:guide id="2" orient="horz" pos="2742">
          <p15:clr>
            <a:srgbClr val="A4A3A4"/>
          </p15:clr>
        </p15:guide>
        <p15:guide id="3" pos="431">
          <p15:clr>
            <a:srgbClr val="A4A3A4"/>
          </p15:clr>
        </p15:guide>
        <p15:guide id="4" pos="5326">
          <p15:clr>
            <a:srgbClr val="A4A3A4"/>
          </p15:clr>
        </p15:guide>
        <p15:guide id="5" pos="2095">
          <p15:clr>
            <a:srgbClr val="A4A3A4"/>
          </p15:clr>
        </p15:guide>
        <p15:guide id="6" pos="3770">
          <p15:clr>
            <a:srgbClr val="A4A3A4"/>
          </p15:clr>
        </p15:guide>
        <p15:guide id="7" pos="2878">
          <p15:clr>
            <a:srgbClr val="A4A3A4"/>
          </p15:clr>
        </p15:guide>
        <p15:guide id="8" pos="1987">
          <p15:clr>
            <a:srgbClr val="A4A3A4"/>
          </p15:clr>
        </p15:guide>
        <p15:guide id="9" pos="36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autoAdjust="0"/>
    <p:restoredTop sz="94595" autoAdjust="0"/>
  </p:normalViewPr>
  <p:slideViewPr>
    <p:cSldViewPr snapToGrid="0" snapToObjects="1">
      <p:cViewPr varScale="1">
        <p:scale>
          <a:sx n="128" d="100"/>
          <a:sy n="128" d="100"/>
        </p:scale>
        <p:origin x="912" y="168"/>
      </p:cViewPr>
      <p:guideLst>
        <p:guide orient="horz" pos="356"/>
        <p:guide orient="horz" pos="2742"/>
        <p:guide pos="431"/>
        <p:guide pos="5326"/>
        <p:guide pos="2095"/>
        <p:guide pos="3770"/>
        <p:guide pos="2878"/>
        <p:guide pos="1987"/>
        <p:guide pos="3654"/>
      </p:guideLst>
    </p:cSldViewPr>
  </p:slideViewPr>
  <p:outlineViewPr>
    <p:cViewPr>
      <p:scale>
        <a:sx n="33" d="100"/>
        <a:sy n="33" d="100"/>
      </p:scale>
      <p:origin x="0" y="13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E5B362-3621-3C48-86F6-59B2869843EA}" type="datetimeFigureOut">
              <a:rPr lang="en-US" smtClean="0"/>
              <a:t>11/29/16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6CCB45-2132-B648-AD01-F22029B21FED}" type="slidenum">
              <a:rPr lang="en-US" smtClean="0"/>
              <a:t>‹#›</a:t>
            </a:fld>
            <a:endParaRPr lang="en-US"/>
          </a:p>
        </p:txBody>
      </p:sp>
    </p:spTree>
    <p:extLst>
      <p:ext uri="{BB962C8B-B14F-4D97-AF65-F5344CB8AC3E}">
        <p14:creationId xmlns:p14="http://schemas.microsoft.com/office/powerpoint/2010/main" val="15154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BCFE6-53E5-DF49-9BE1-2B2B7914296C}" type="datetimeFigureOut">
              <a:rPr lang="en-US" smtClean="0"/>
              <a:t>11/29/16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EDEDA-5BAF-4C4E-9184-1FBC6E051B29}" type="slidenum">
              <a:rPr lang="en-US" smtClean="0"/>
              <a:t>‹#›</a:t>
            </a:fld>
            <a:endParaRPr lang="en-US"/>
          </a:p>
        </p:txBody>
      </p:sp>
    </p:spTree>
    <p:extLst>
      <p:ext uri="{BB962C8B-B14F-4D97-AF65-F5344CB8AC3E}">
        <p14:creationId xmlns:p14="http://schemas.microsoft.com/office/powerpoint/2010/main" val="14501375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77530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378336"/>
            <a:ext cx="5120640" cy="1314450"/>
          </a:xfrm>
        </p:spPr>
        <p:txBody>
          <a:bodyPr lIns="0" tIns="0" rIns="0" bIns="0">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619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thirds headlin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92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November 29,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946073"/>
            <a:ext cx="7772400"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859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thirds no headline">
    <p:spTree>
      <p:nvGrpSpPr>
        <p:cNvPr id="1" name=""/>
        <p:cNvGrpSpPr/>
        <p:nvPr/>
      </p:nvGrpSpPr>
      <p:grpSpPr>
        <a:xfrm>
          <a:off x="0" y="0"/>
          <a:ext cx="0" cy="0"/>
          <a:chOff x="0" y="0"/>
          <a:chExt cx="0" cy="0"/>
        </a:xfrm>
      </p:grpSpPr>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November 29,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576071"/>
            <a:ext cx="7772400" cy="377647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59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third 1 third 1 thir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7769224"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November 29,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6"/>
          </p:nvPr>
        </p:nvSpPr>
        <p:spPr>
          <a:xfrm>
            <a:off x="3337215"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18"/>
          </p:nvPr>
        </p:nvSpPr>
        <p:spPr>
          <a:xfrm>
            <a:off x="5986144"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8462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11" name="Picture 10" descr="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32533" y="2423025"/>
            <a:ext cx="1247775" cy="714375"/>
          </a:xfrm>
          <a:prstGeom prst="rect">
            <a:avLst/>
          </a:prstGeom>
        </p:spPr>
      </p:pic>
      <p:sp>
        <p:nvSpPr>
          <p:cNvPr id="12" name="Title 1"/>
          <p:cNvSpPr>
            <a:spLocks noGrp="1"/>
          </p:cNvSpPr>
          <p:nvPr>
            <p:ph type="ctrTitle" hasCustomPrompt="1"/>
          </p:nvPr>
        </p:nvSpPr>
        <p:spPr>
          <a:xfrm>
            <a:off x="685800" y="1143000"/>
            <a:ext cx="7772400" cy="775301"/>
          </a:xfrm>
        </p:spPr>
        <p:txBody>
          <a:bodyPr/>
          <a:lstStyle/>
          <a:p>
            <a:r>
              <a:rPr lang="en-US" dirty="0" smtClean="0"/>
              <a:t>Add a thank you here</a:t>
            </a:r>
            <a:endParaRPr lang="en-US" dirty="0"/>
          </a:p>
        </p:txBody>
      </p:sp>
      <p:sp>
        <p:nvSpPr>
          <p:cNvPr id="14" name="Text Placeholder 13"/>
          <p:cNvSpPr>
            <a:spLocks noGrp="1"/>
          </p:cNvSpPr>
          <p:nvPr>
            <p:ph type="body" sz="quarter" idx="10" hasCustomPrompt="1"/>
          </p:nvPr>
        </p:nvSpPr>
        <p:spPr>
          <a:xfrm>
            <a:off x="4830763" y="2114920"/>
            <a:ext cx="3532187" cy="1162050"/>
          </a:xfrm>
        </p:spPr>
        <p:txBody>
          <a:bodyPr anchor="ctr" anchorCtr="0"/>
          <a:lstStyle>
            <a:lvl1pPr>
              <a:defRPr sz="1200" b="0" baseline="0">
                <a:solidFill>
                  <a:schemeClr val="tx2"/>
                </a:solidFill>
              </a:defRPr>
            </a:lvl1pPr>
          </a:lstStyle>
          <a:p>
            <a:pPr lvl="0"/>
            <a:r>
              <a:rPr lang="en-US" dirty="0" smtClean="0"/>
              <a:t>Add local address and contact info</a:t>
            </a:r>
          </a:p>
        </p:txBody>
      </p:sp>
      <p:sp>
        <p:nvSpPr>
          <p:cNvPr id="15" name="TextBox 14"/>
          <p:cNvSpPr txBox="1"/>
          <p:nvPr userDrawn="1"/>
        </p:nvSpPr>
        <p:spPr>
          <a:xfrm>
            <a:off x="1984375" y="4667647"/>
            <a:ext cx="5175250" cy="307777"/>
          </a:xfrm>
          <a:prstGeom prst="rect">
            <a:avLst/>
          </a:prstGeom>
          <a:noFill/>
        </p:spPr>
        <p:txBody>
          <a:bodyPr wrap="square" lIns="0" tIns="0" rIns="0" bIns="0" rtlCol="0">
            <a:no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2"/>
                </a:solidFill>
              </a:rPr>
              <a:t>© ZINFI Technologies Inc. All Rights Reserved.</a:t>
            </a:r>
            <a:endParaRPr lang="en-US" sz="1000" dirty="0">
              <a:solidFill>
                <a:schemeClr val="tx2"/>
              </a:solidFill>
            </a:endParaRPr>
          </a:p>
        </p:txBody>
      </p:sp>
      <p:pic>
        <p:nvPicPr>
          <p:cNvPr id="2" name="Picture 1" descr="tag_line.gi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30763" y="3354093"/>
            <a:ext cx="2095500" cy="176213"/>
          </a:xfrm>
          <a:prstGeom prst="rect">
            <a:avLst/>
          </a:prstGeom>
        </p:spPr>
      </p:pic>
    </p:spTree>
    <p:extLst>
      <p:ext uri="{BB962C8B-B14F-4D97-AF65-F5344CB8AC3E}">
        <p14:creationId xmlns:p14="http://schemas.microsoft.com/office/powerpoint/2010/main" val="275391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 Placeholder 6"/>
          <p:cNvSpPr>
            <a:spLocks noGrp="1"/>
          </p:cNvSpPr>
          <p:nvPr>
            <p:ph type="body" sz="quarter" idx="10" hasCustomPrompt="1"/>
          </p:nvPr>
        </p:nvSpPr>
        <p:spPr>
          <a:xfrm>
            <a:off x="722312" y="2743200"/>
            <a:ext cx="7772400" cy="1181844"/>
          </a:xfrm>
        </p:spPr>
        <p:txBody>
          <a:bodyPr/>
          <a:lstStyle>
            <a:lvl1pPr>
              <a:spcAft>
                <a:spcPts val="0"/>
              </a:spcAft>
              <a:defRPr sz="3000" b="0" cap="all" baseline="0"/>
            </a:lvl1pPr>
            <a:lvl2pPr>
              <a:defRPr sz="2000" b="1" baseline="0">
                <a:solidFill>
                  <a:schemeClr val="tx2"/>
                </a:solidFill>
              </a:defRPr>
            </a:lvl2pPr>
          </a:lstStyle>
          <a:p>
            <a:pPr lvl="0"/>
            <a:r>
              <a:rPr lang="en-US" dirty="0" smtClean="0"/>
              <a:t>edit section headline</a:t>
            </a:r>
          </a:p>
          <a:p>
            <a:pPr lvl="1"/>
            <a:r>
              <a:rPr lang="en-US" dirty="0" smtClean="0"/>
              <a:t>Edit Section subhead</a:t>
            </a:r>
          </a:p>
        </p:txBody>
      </p:sp>
    </p:spTree>
    <p:extLst>
      <p:ext uri="{BB962C8B-B14F-4D97-AF65-F5344CB8AC3E}">
        <p14:creationId xmlns:p14="http://schemas.microsoft.com/office/powerpoint/2010/main" val="294730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centere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011680" y="488287"/>
            <a:ext cx="5120640" cy="388297"/>
          </a:xfrm>
        </p:spPr>
        <p:txBody>
          <a:bodyPr/>
          <a:lstStyle>
            <a:lvl2pPr>
              <a:defRPr baseline="0"/>
            </a:lvl2pPr>
            <a:lvl4pPr>
              <a:defRPr baseline="0"/>
            </a:lvl4pPr>
          </a:lstStyle>
          <a:p>
            <a:pPr lvl="0"/>
            <a:r>
              <a:rPr lang="en-US" dirty="0" smtClean="0"/>
              <a:t>Page Title</a:t>
            </a:r>
          </a:p>
        </p:txBody>
      </p:sp>
      <p:sp>
        <p:nvSpPr>
          <p:cNvPr id="3" name="Content Placeholder 2"/>
          <p:cNvSpPr>
            <a:spLocks noGrp="1"/>
          </p:cNvSpPr>
          <p:nvPr>
            <p:ph sz="quarter" idx="13"/>
          </p:nvPr>
        </p:nvSpPr>
        <p:spPr>
          <a:xfrm>
            <a:off x="2011681" y="945485"/>
            <a:ext cx="5120639" cy="3392424"/>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10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Box 6"/>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Tree>
    <p:extLst>
      <p:ext uri="{BB962C8B-B14F-4D97-AF65-F5344CB8AC3E}">
        <p14:creationId xmlns:p14="http://schemas.microsoft.com/office/powerpoint/2010/main" val="170734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hird 2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946073"/>
            <a:ext cx="5120639"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338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hird 2 third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940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risty's sl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November 29,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2286000"/>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quarter" idx="15"/>
          </p:nvPr>
        </p:nvSpPr>
        <p:spPr>
          <a:xfrm>
            <a:off x="688287" y="3414953"/>
            <a:ext cx="2468880" cy="937972"/>
          </a:xfrm>
        </p:spPr>
        <p:txBody>
          <a:bodyPr/>
          <a:lstStyle>
            <a:lvl1pPr marL="0" indent="0">
              <a:spcBef>
                <a:spcPts val="0"/>
              </a:spcBef>
              <a:spcAft>
                <a:spcPts val="400"/>
              </a:spcAft>
              <a:buFontTx/>
              <a:buNone/>
              <a:defRPr sz="1500" b="0" i="1">
                <a:solidFill>
                  <a:schemeClr val="accent4"/>
                </a:solidFill>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685800" y="3335046"/>
            <a:ext cx="2471368" cy="0"/>
          </a:xfrm>
          <a:prstGeom prst="line">
            <a:avLst/>
          </a:prstGeom>
          <a:ln w="635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32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hirds 1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51149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November 29,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5984875" y="562357"/>
            <a:ext cx="2467660" cy="3790568"/>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6" y="946073"/>
            <a:ext cx="5112439"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780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958"/>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854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958"/>
            <a:ext cx="379724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559216"/>
            <a:ext cx="3794760" cy="3787775"/>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0072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85800"/>
            <a:ext cx="7772400" cy="85725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543049"/>
            <a:ext cx="7772400" cy="3051573"/>
          </a:xfrm>
          <a:prstGeom prst="rect">
            <a:avLst/>
          </a:prstGeom>
        </p:spPr>
        <p:txBody>
          <a:bodyPr vert="horz" lIns="0" tIns="0" rIns="0" bIns="0" rtlCol="0">
            <a:noAutofit/>
          </a:bodyPr>
          <a:lstStyle/>
          <a:p>
            <a:pPr lvl="0"/>
            <a:r>
              <a:rPr lang="en-US" dirty="0" smtClean="0"/>
              <a:t>Sub Head</a:t>
            </a:r>
          </a:p>
          <a:p>
            <a:pPr lvl="1"/>
            <a:r>
              <a:rPr lang="en-US" dirty="0" smtClean="0"/>
              <a:t>Body Copy</a:t>
            </a:r>
          </a:p>
          <a:p>
            <a:pPr lvl="2"/>
            <a:r>
              <a:rPr lang="en-US" dirty="0" smtClean="0"/>
              <a:t>bullets</a:t>
            </a:r>
          </a:p>
          <a:p>
            <a:pPr lvl="3"/>
            <a:r>
              <a:rPr lang="en-US" dirty="0" smtClean="0"/>
              <a:t>Secondary Bullet, use sparingly or not at all</a:t>
            </a:r>
          </a:p>
        </p:txBody>
      </p:sp>
    </p:spTree>
    <p:extLst>
      <p:ext uri="{BB962C8B-B14F-4D97-AF65-F5344CB8AC3E}">
        <p14:creationId xmlns:p14="http://schemas.microsoft.com/office/powerpoint/2010/main" val="1889195301"/>
      </p:ext>
    </p:extLst>
  </p:cSld>
  <p:clrMap bg1="lt1" tx1="dk1" bg2="lt2" tx2="dk2" accent1="accent1" accent2="accent2" accent3="accent3" accent4="accent4" accent5="accent5" accent6="accent6" hlink="hlink" folHlink="folHlink"/>
  <p:sldLayoutIdLst>
    <p:sldLayoutId id="2147483733" r:id="rId1"/>
    <p:sldLayoutId id="2147483753" r:id="rId2"/>
    <p:sldLayoutId id="2147483755" r:id="rId3"/>
    <p:sldLayoutId id="2147483744" r:id="rId4"/>
    <p:sldLayoutId id="2147483756" r:id="rId5"/>
    <p:sldLayoutId id="2147483757" r:id="rId6"/>
    <p:sldLayoutId id="2147483758" r:id="rId7"/>
    <p:sldLayoutId id="2147483754" r:id="rId8"/>
    <p:sldLayoutId id="2147483762" r:id="rId9"/>
    <p:sldLayoutId id="2147483759" r:id="rId10"/>
    <p:sldLayoutId id="2147483761" r:id="rId11"/>
    <p:sldLayoutId id="2147483760" r:id="rId12"/>
    <p:sldLayoutId id="2147483751" r:id="rId13"/>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accent1"/>
          </a:solidFill>
          <a:latin typeface="Helvetica"/>
          <a:ea typeface="+mj-ea"/>
          <a:cs typeface="Helvetica"/>
        </a:defRPr>
      </a:lvl1pPr>
    </p:titleStyle>
    <p:body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sales.noram@zinfitec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4232" y="703964"/>
            <a:ext cx="2609393" cy="2875663"/>
          </a:xfrm>
        </p:spPr>
        <p:txBody>
          <a:bodyPr anchor="ctr"/>
          <a:lstStyle/>
          <a:p>
            <a:r>
              <a:rPr lang="en-US" sz="2400" dirty="0"/>
              <a:t>Channel Marketing Obsession with Appointment Setting Campaigns and What to Do </a:t>
            </a:r>
            <a:r>
              <a:rPr lang="en-US" sz="2400" dirty="0" smtClean="0"/>
              <a:t>About </a:t>
            </a:r>
            <a:r>
              <a:rPr lang="en-US" sz="2400" dirty="0"/>
              <a:t>It</a:t>
            </a:r>
          </a:p>
        </p:txBody>
      </p:sp>
      <p:pic>
        <p:nvPicPr>
          <p:cNvPr id="9" name="Picture 8" descr="zinfi_logo_rgb.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66046" y="3404457"/>
            <a:ext cx="900569" cy="486795"/>
          </a:xfrm>
          <a:prstGeom prst="rect">
            <a:avLst/>
          </a:prstGeom>
        </p:spPr>
      </p:pic>
      <p:sp>
        <p:nvSpPr>
          <p:cNvPr id="6" name="Rectangle 5"/>
          <p:cNvSpPr/>
          <p:nvPr/>
        </p:nvSpPr>
        <p:spPr>
          <a:xfrm>
            <a:off x="688975" y="561976"/>
            <a:ext cx="5111750" cy="37909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5" y="561976"/>
            <a:ext cx="5111750" cy="3790950"/>
          </a:xfrm>
          <a:prstGeom prst="rect">
            <a:avLst/>
          </a:prstGeom>
        </p:spPr>
      </p:pic>
    </p:spTree>
    <p:extLst>
      <p:ext uri="{BB962C8B-B14F-4D97-AF65-F5344CB8AC3E}">
        <p14:creationId xmlns:p14="http://schemas.microsoft.com/office/powerpoint/2010/main" val="2291318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smtClean="0">
                <a:solidFill>
                  <a:srgbClr val="F27724"/>
                </a:solidFill>
              </a:rPr>
              <a:t>4. </a:t>
            </a:r>
            <a:r>
              <a:rPr lang="en-US" dirty="0"/>
              <a:t>Run </a:t>
            </a:r>
            <a:r>
              <a:rPr lang="en-US" dirty="0" smtClean="0"/>
              <a:t>Programs </a:t>
            </a:r>
            <a:r>
              <a:rPr lang="en-US" dirty="0"/>
              <a:t>F</a:t>
            </a:r>
            <a:r>
              <a:rPr lang="en-US" dirty="0" smtClean="0"/>
              <a:t>or </a:t>
            </a:r>
            <a:r>
              <a:rPr lang="en-US" dirty="0"/>
              <a:t>6 to 12 </a:t>
            </a:r>
            <a:r>
              <a:rPr lang="en-US" dirty="0" smtClean="0"/>
              <a:t>Months </a:t>
            </a:r>
            <a:endParaRPr lang="en-US" dirty="0">
              <a:solidFill>
                <a:srgbClr val="F27724"/>
              </a:solidFill>
            </a:endParaRPr>
          </a:p>
        </p:txBody>
      </p:sp>
      <p:sp>
        <p:nvSpPr>
          <p:cNvPr id="3" name="Content Placeholder 2"/>
          <p:cNvSpPr>
            <a:spLocks noGrp="1"/>
          </p:cNvSpPr>
          <p:nvPr>
            <p:ph sz="quarter" idx="14"/>
          </p:nvPr>
        </p:nvSpPr>
        <p:spPr>
          <a:xfrm>
            <a:off x="688287" y="1282148"/>
            <a:ext cx="3794760" cy="3064843"/>
          </a:xfrm>
        </p:spPr>
        <p:txBody>
          <a:bodyPr/>
          <a:lstStyle/>
          <a:p>
            <a:r>
              <a:rPr lang="en-US" sz="1200" dirty="0"/>
              <a:t>Most organizations evolve around a 90-day operational cycle, known as the “business quarter.” It is highly difficult to run integrated campaigns with a 90-day time limit. By the time a campaign is launched and run for a while, the quarter is over. Nonetheless, a majority of organizations prefer </a:t>
            </a:r>
            <a:r>
              <a:rPr lang="en-US" sz="1200" b="1" dirty="0"/>
              <a:t>appointment setting</a:t>
            </a:r>
            <a:r>
              <a:rPr lang="en-US" sz="1200" dirty="0"/>
              <a:t> campaigns that can be turned on or off over 90 days. However, even in case of an </a:t>
            </a:r>
            <a:r>
              <a:rPr lang="en-US" sz="1200" b="1" dirty="0"/>
              <a:t>appointment setting</a:t>
            </a:r>
            <a:r>
              <a:rPr lang="en-US" sz="1200" dirty="0"/>
              <a:t> campaign the 90-day time limit hinders the realization of complete marketing ROI. Globally, we consistently see that clients who take a longer-term approach (6 to 12 months) to integrated campaigns realize five to eight times more ROI. Therefore, two rules to consider:</a:t>
            </a:r>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4" y="488958"/>
            <a:ext cx="3794126" cy="3857617"/>
          </a:xfrm>
          <a:prstGeom prst="rect">
            <a:avLst/>
          </a:prstGeom>
        </p:spPr>
      </p:pic>
    </p:spTree>
    <p:extLst>
      <p:ext uri="{BB962C8B-B14F-4D97-AF65-F5344CB8AC3E}">
        <p14:creationId xmlns:p14="http://schemas.microsoft.com/office/powerpoint/2010/main" val="403180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303643" y="488958"/>
            <a:ext cx="4148891" cy="388297"/>
          </a:xfrm>
        </p:spPr>
        <p:txBody>
          <a:bodyPr/>
          <a:lstStyle/>
          <a:p>
            <a:r>
              <a:rPr lang="en-US" dirty="0" smtClean="0">
                <a:solidFill>
                  <a:srgbClr val="F27724"/>
                </a:solidFill>
              </a:rPr>
              <a:t>Rules for Running Campaigns</a:t>
            </a:r>
            <a:endParaRPr lang="en-US" dirty="0">
              <a:solidFill>
                <a:srgbClr val="F27724"/>
              </a:solidFill>
            </a:endParaRPr>
          </a:p>
        </p:txBody>
      </p:sp>
      <p:sp>
        <p:nvSpPr>
          <p:cNvPr id="4" name="Content Placeholder 3"/>
          <p:cNvSpPr>
            <a:spLocks noGrp="1"/>
          </p:cNvSpPr>
          <p:nvPr>
            <p:ph sz="quarter" idx="15"/>
          </p:nvPr>
        </p:nvSpPr>
        <p:spPr>
          <a:xfrm>
            <a:off x="4303643" y="877256"/>
            <a:ext cx="4148891" cy="3469736"/>
          </a:xfrm>
        </p:spPr>
        <p:txBody>
          <a:bodyPr/>
          <a:lstStyle/>
          <a:p>
            <a:pPr marL="228600" indent="-228600">
              <a:buFont typeface="+mj-lt"/>
              <a:buAutoNum type="alphaLcParenR"/>
            </a:pPr>
            <a:r>
              <a:rPr lang="en-US" sz="1200" b="1" dirty="0" smtClean="0"/>
              <a:t>Don’t </a:t>
            </a:r>
            <a:r>
              <a:rPr lang="en-US" sz="1200" b="1" dirty="0"/>
              <a:t>do tactical for 90 days just because you’re used to it. </a:t>
            </a:r>
            <a:r>
              <a:rPr lang="en-US" sz="1200" dirty="0"/>
              <a:t>If you are running SMB campaigns, you can run email, paid search and large regional events as tactical tools. If you are running mid-market or enterprise, it is better not to run any campaign over 90 days; rather, extend them to a minimum 6-month horizon. Lack of planning forces vendors to pick </a:t>
            </a:r>
            <a:r>
              <a:rPr lang="en-US" sz="1200" b="1" dirty="0"/>
              <a:t>appointment </a:t>
            </a:r>
            <a:r>
              <a:rPr lang="en-US" sz="1200" b="1" dirty="0" smtClean="0"/>
              <a:t>setting </a:t>
            </a:r>
            <a:r>
              <a:rPr lang="en-US" sz="1200" dirty="0" smtClean="0"/>
              <a:t>campaigns</a:t>
            </a:r>
            <a:r>
              <a:rPr lang="en-US" sz="1200" dirty="0"/>
              <a:t>, but with a little bit of planning and partner profiling, one can allocate funds and activities in a much more streamlined way.</a:t>
            </a:r>
          </a:p>
          <a:p>
            <a:pPr marL="228600" indent="-228600">
              <a:buFont typeface="+mj-lt"/>
              <a:buAutoNum type="alphaLcParenR"/>
            </a:pPr>
            <a:r>
              <a:rPr lang="en-US" sz="1200" b="1" dirty="0" smtClean="0"/>
              <a:t>Don’t </a:t>
            </a:r>
            <a:r>
              <a:rPr lang="en-US" sz="1200" b="1" dirty="0"/>
              <a:t>do a year-long program without commitment from partners and </a:t>
            </a:r>
            <a:r>
              <a:rPr lang="en-US" sz="1200" b="1" dirty="0" smtClean="0"/>
              <a:t>vetting. </a:t>
            </a:r>
            <a:r>
              <a:rPr lang="en-US" sz="1200" dirty="0" smtClean="0"/>
              <a:t>Just </a:t>
            </a:r>
            <a:r>
              <a:rPr lang="en-US" sz="1200" dirty="0"/>
              <a:t>as you don’t want to run 90-day campaigns without vetting the campaigns properly, it’s a bad idea to run multi-quarter campaigns without making sure the partner will allocate dedicated resources for a longer period of time. Without lead nurturing and opportunity development, longer-term campaigns can also fall flat.</a:t>
            </a:r>
          </a:p>
        </p:txBody>
      </p:sp>
      <p:sp>
        <p:nvSpPr>
          <p:cNvPr id="6" name="Rectangle 5"/>
          <p:cNvSpPr/>
          <p:nvPr/>
        </p:nvSpPr>
        <p:spPr>
          <a:xfrm>
            <a:off x="688975" y="488950"/>
            <a:ext cx="3445703"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488950"/>
            <a:ext cx="3445704" cy="3857617"/>
          </a:xfrm>
          <a:prstGeom prst="rect">
            <a:avLst/>
          </a:prstGeom>
        </p:spPr>
      </p:pic>
    </p:spTree>
    <p:extLst>
      <p:ext uri="{BB962C8B-B14F-4D97-AF65-F5344CB8AC3E}">
        <p14:creationId xmlns:p14="http://schemas.microsoft.com/office/powerpoint/2010/main" val="935706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smtClean="0">
                <a:solidFill>
                  <a:srgbClr val="F27724"/>
                </a:solidFill>
              </a:rPr>
              <a:t>5. </a:t>
            </a:r>
            <a:r>
              <a:rPr lang="en-US" dirty="0"/>
              <a:t>Align </a:t>
            </a:r>
            <a:r>
              <a:rPr lang="en-US" dirty="0" smtClean="0"/>
              <a:t>Rewards </a:t>
            </a:r>
            <a:r>
              <a:rPr lang="en-US" dirty="0"/>
              <a:t>A</a:t>
            </a:r>
            <a:r>
              <a:rPr lang="en-US" dirty="0" smtClean="0"/>
              <a:t>nd </a:t>
            </a:r>
            <a:r>
              <a:rPr lang="en-US" dirty="0"/>
              <a:t>A</a:t>
            </a:r>
            <a:r>
              <a:rPr lang="en-US" dirty="0" smtClean="0"/>
              <a:t>wards </a:t>
            </a:r>
            <a:endParaRPr lang="en-US" dirty="0">
              <a:solidFill>
                <a:srgbClr val="F27724"/>
              </a:solidFill>
            </a:endParaRPr>
          </a:p>
        </p:txBody>
      </p:sp>
      <p:sp>
        <p:nvSpPr>
          <p:cNvPr id="3" name="Content Placeholder 2"/>
          <p:cNvSpPr>
            <a:spLocks noGrp="1"/>
          </p:cNvSpPr>
          <p:nvPr>
            <p:ph sz="quarter" idx="14"/>
          </p:nvPr>
        </p:nvSpPr>
        <p:spPr>
          <a:xfrm>
            <a:off x="688287" y="1282148"/>
            <a:ext cx="3794760" cy="3064843"/>
          </a:xfrm>
        </p:spPr>
        <p:txBody>
          <a:bodyPr/>
          <a:lstStyle/>
          <a:p>
            <a:r>
              <a:rPr lang="en-US" sz="1200" dirty="0"/>
              <a:t>Once campaign strategy has been aligned with segments, and campaign types and partner types have been properly selected, the next most important step is to align partner rewards and rewards structure. Most companies have stand-alone incentive programs that do not fully align with quarterly or annual objectives. This is similar to giving raises to employees without doing any performance review. It makes no sense, </a:t>
            </a:r>
            <a:r>
              <a:rPr lang="en-US" sz="1200" dirty="0" smtClean="0"/>
              <a:t>right? Therefore, taking </a:t>
            </a:r>
            <a:r>
              <a:rPr lang="en-US" sz="1200" dirty="0"/>
              <a:t>some effort on an annual basis to align sales rewards and rebate structures should greatly enhance partner performance and drive results.</a:t>
            </a:r>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4" y="488958"/>
            <a:ext cx="3794126" cy="3857617"/>
          </a:xfrm>
          <a:prstGeom prst="rect">
            <a:avLst/>
          </a:prstGeom>
        </p:spPr>
      </p:pic>
    </p:spTree>
    <p:extLst>
      <p:ext uri="{BB962C8B-B14F-4D97-AF65-F5344CB8AC3E}">
        <p14:creationId xmlns:p14="http://schemas.microsoft.com/office/powerpoint/2010/main" val="533598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303643" y="488958"/>
            <a:ext cx="4148891" cy="388297"/>
          </a:xfrm>
        </p:spPr>
        <p:txBody>
          <a:bodyPr/>
          <a:lstStyle/>
          <a:p>
            <a:r>
              <a:rPr lang="en-US" dirty="0" smtClean="0">
                <a:solidFill>
                  <a:srgbClr val="F27724"/>
                </a:solidFill>
              </a:rPr>
              <a:t>6. </a:t>
            </a:r>
            <a:r>
              <a:rPr lang="en-US" dirty="0" smtClean="0"/>
              <a:t>Promote Success Heavily </a:t>
            </a:r>
            <a:endParaRPr lang="en-US" dirty="0">
              <a:solidFill>
                <a:srgbClr val="F27724"/>
              </a:solidFill>
            </a:endParaRPr>
          </a:p>
        </p:txBody>
      </p:sp>
      <p:sp>
        <p:nvSpPr>
          <p:cNvPr id="4" name="Content Placeholder 3"/>
          <p:cNvSpPr>
            <a:spLocks noGrp="1"/>
          </p:cNvSpPr>
          <p:nvPr>
            <p:ph sz="quarter" idx="15"/>
          </p:nvPr>
        </p:nvSpPr>
        <p:spPr>
          <a:xfrm>
            <a:off x="4303643" y="954158"/>
            <a:ext cx="4148891" cy="3392834"/>
          </a:xfrm>
        </p:spPr>
        <p:txBody>
          <a:bodyPr/>
          <a:lstStyle/>
          <a:p>
            <a:r>
              <a:rPr lang="en-US" sz="1200" dirty="0"/>
              <a:t>Sales is a competitive sport. So, instead of focusing on simple metrics like how many appointments were generated or attended or qualified by partners, turn your attention to a mix of activities and a results-based approach. Promoting programs, activities and results can harness a new level of execution engagement in the channel that can totally alter the performance curve.</a:t>
            </a:r>
          </a:p>
        </p:txBody>
      </p:sp>
      <p:sp>
        <p:nvSpPr>
          <p:cNvPr id="6" name="Rectangle 5"/>
          <p:cNvSpPr/>
          <p:nvPr/>
        </p:nvSpPr>
        <p:spPr>
          <a:xfrm>
            <a:off x="688975" y="488950"/>
            <a:ext cx="3445703"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688975" y="488950"/>
            <a:ext cx="3445702" cy="3857617"/>
          </a:xfrm>
          <a:prstGeom prst="rect">
            <a:avLst/>
          </a:prstGeom>
        </p:spPr>
      </p:pic>
    </p:spTree>
    <p:extLst>
      <p:ext uri="{BB962C8B-B14F-4D97-AF65-F5344CB8AC3E}">
        <p14:creationId xmlns:p14="http://schemas.microsoft.com/office/powerpoint/2010/main" val="300531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smtClean="0">
                <a:solidFill>
                  <a:srgbClr val="F27724"/>
                </a:solidFill>
              </a:rPr>
              <a:t>7. </a:t>
            </a:r>
            <a:r>
              <a:rPr lang="en-US" dirty="0"/>
              <a:t>Rinse </a:t>
            </a:r>
            <a:r>
              <a:rPr lang="en-US" dirty="0" smtClean="0"/>
              <a:t>And </a:t>
            </a:r>
            <a:r>
              <a:rPr lang="en-US" dirty="0"/>
              <a:t>R</a:t>
            </a:r>
            <a:r>
              <a:rPr lang="en-US" dirty="0" smtClean="0"/>
              <a:t>epeat </a:t>
            </a:r>
            <a:r>
              <a:rPr lang="en-US" dirty="0"/>
              <a:t>S</a:t>
            </a:r>
            <a:r>
              <a:rPr lang="en-US" dirty="0" smtClean="0"/>
              <a:t>uccess </a:t>
            </a:r>
            <a:r>
              <a:rPr lang="en-US" dirty="0"/>
              <a:t>T</a:t>
            </a:r>
            <a:r>
              <a:rPr lang="en-US" dirty="0" smtClean="0"/>
              <a:t>emplates </a:t>
            </a:r>
            <a:r>
              <a:rPr lang="en-US" dirty="0"/>
              <a:t>G</a:t>
            </a:r>
            <a:r>
              <a:rPr lang="en-US" dirty="0" smtClean="0"/>
              <a:t>lobally </a:t>
            </a:r>
            <a:endParaRPr lang="en-US" dirty="0">
              <a:solidFill>
                <a:srgbClr val="F27724"/>
              </a:solidFill>
            </a:endParaRPr>
          </a:p>
        </p:txBody>
      </p:sp>
      <p:sp>
        <p:nvSpPr>
          <p:cNvPr id="3" name="Content Placeholder 2"/>
          <p:cNvSpPr>
            <a:spLocks noGrp="1"/>
          </p:cNvSpPr>
          <p:nvPr>
            <p:ph sz="quarter" idx="14"/>
          </p:nvPr>
        </p:nvSpPr>
        <p:spPr>
          <a:xfrm>
            <a:off x="688287" y="1282148"/>
            <a:ext cx="3794760" cy="3064843"/>
          </a:xfrm>
        </p:spPr>
        <p:txBody>
          <a:bodyPr/>
          <a:lstStyle/>
          <a:p>
            <a:r>
              <a:rPr lang="en-US" sz="1050" dirty="0"/>
              <a:t>I am great fan of the statement, “If it </a:t>
            </a:r>
            <a:r>
              <a:rPr lang="en-US" sz="1050" dirty="0" err="1"/>
              <a:t>ain’t</a:t>
            </a:r>
            <a:r>
              <a:rPr lang="en-US" sz="1050" dirty="0"/>
              <a:t> broke, don’t fix it.” Too often programs are rolled out for the sake of rolling them out. On the other hand, if a company takes a step-by-step approach, figuring out what is working with their integrated marketing approach and focusing on repeating successful programs globally, it can substantially improve marketing ROI. The key is to have channel marketing automation and marketing concierge services that can enable rapid global deployment</a:t>
            </a:r>
            <a:r>
              <a:rPr lang="en-US" sz="1050" dirty="0" smtClean="0"/>
              <a:t>.</a:t>
            </a:r>
          </a:p>
          <a:p>
            <a:r>
              <a:rPr lang="en-US" sz="1050" dirty="0"/>
              <a:t>Over the past couple of decades, channel marketers have been obsessed with using </a:t>
            </a:r>
            <a:r>
              <a:rPr lang="en-US" sz="1050" b="1" dirty="0"/>
              <a:t>appointment setting </a:t>
            </a:r>
            <a:r>
              <a:rPr lang="en-US" sz="1050" dirty="0"/>
              <a:t>as a business-to-business lead generation tactic. While this tactic certainly was highly effective decades ago, today’s content-rich marketing environment requires much more thoughtful and integrated approaches. Moving from a simple, tactical approach based on </a:t>
            </a:r>
            <a:r>
              <a:rPr lang="en-US" sz="1050" b="1" dirty="0"/>
              <a:t>appointment setting</a:t>
            </a:r>
            <a:r>
              <a:rPr lang="en-US" sz="1050" dirty="0"/>
              <a:t> to strategic demand generation can drive better marketing ROI, higher partner satisfaction and significantly more scalability across multiple markets.</a:t>
            </a:r>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4" y="488958"/>
            <a:ext cx="3794126" cy="3870050"/>
          </a:xfrm>
          <a:prstGeom prst="rect">
            <a:avLst/>
          </a:prstGeom>
        </p:spPr>
      </p:pic>
    </p:spTree>
    <p:extLst>
      <p:ext uri="{BB962C8B-B14F-4D97-AF65-F5344CB8AC3E}">
        <p14:creationId xmlns:p14="http://schemas.microsoft.com/office/powerpoint/2010/main" val="2044298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lstStyle/>
          <a:p>
            <a:r>
              <a:rPr lang="en-US" b="1" dirty="0"/>
              <a:t>North American Marketing Operations Center</a:t>
            </a:r>
            <a:br>
              <a:rPr lang="en-US" b="1" dirty="0"/>
            </a:br>
            <a:r>
              <a:rPr lang="en-US" dirty="0"/>
              <a:t>ZINFI Technologies, Inc.</a:t>
            </a:r>
            <a:br>
              <a:rPr lang="en-US" dirty="0"/>
            </a:br>
            <a:r>
              <a:rPr lang="en-US" dirty="0"/>
              <a:t>6200 </a:t>
            </a:r>
            <a:r>
              <a:rPr lang="en-US" dirty="0" err="1"/>
              <a:t>Stoneridge</a:t>
            </a:r>
            <a:r>
              <a:rPr lang="en-US" dirty="0"/>
              <a:t> Mall Road, Suite 300</a:t>
            </a:r>
            <a:br>
              <a:rPr lang="en-US" dirty="0"/>
            </a:br>
            <a:r>
              <a:rPr lang="en-US" dirty="0"/>
              <a:t>Pleasanton, CA 94588</a:t>
            </a:r>
          </a:p>
          <a:p>
            <a:r>
              <a:rPr lang="en-US" b="1" dirty="0">
                <a:solidFill>
                  <a:srgbClr val="00ADFF"/>
                </a:solidFill>
              </a:rPr>
              <a:t>1.866.707.1944</a:t>
            </a:r>
            <a:r>
              <a:rPr lang="en-US" b="1" dirty="0"/>
              <a:t> </a:t>
            </a:r>
            <a:r>
              <a:rPr lang="en-US" dirty="0"/>
              <a:t>or </a:t>
            </a:r>
            <a:r>
              <a:rPr lang="en-US" b="1" dirty="0">
                <a:solidFill>
                  <a:schemeClr val="accent1"/>
                </a:solidFill>
                <a:hlinkClick r:id="rId2"/>
              </a:rPr>
              <a:t>sales.noram@zinfitech.com</a:t>
            </a:r>
            <a:endParaRPr lang="en-US" b="1" dirty="0">
              <a:solidFill>
                <a:schemeClr val="accent1"/>
              </a:solidFill>
            </a:endParaRPr>
          </a:p>
        </p:txBody>
      </p:sp>
    </p:spTree>
    <p:extLst>
      <p:ext uri="{BB962C8B-B14F-4D97-AF65-F5344CB8AC3E}">
        <p14:creationId xmlns:p14="http://schemas.microsoft.com/office/powerpoint/2010/main" val="2103428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p:nvPr>
        </p:nvSpPr>
        <p:spPr>
          <a:xfrm>
            <a:off x="685800" y="488958"/>
            <a:ext cx="3797248" cy="388297"/>
          </a:xfrm>
        </p:spPr>
        <p:txBody>
          <a:bodyPr/>
          <a:lstStyle/>
          <a:p>
            <a:r>
              <a:rPr lang="en-US" dirty="0" smtClean="0"/>
              <a:t>Times Are a </a:t>
            </a:r>
            <a:r>
              <a:rPr lang="en-US" dirty="0" err="1" smtClean="0"/>
              <a:t>Changin</a:t>
            </a:r>
            <a:r>
              <a:rPr lang="en-US" dirty="0" smtClean="0"/>
              <a:t>’</a:t>
            </a:r>
            <a:endParaRPr lang="en-US" dirty="0"/>
          </a:p>
        </p:txBody>
      </p:sp>
      <p:sp>
        <p:nvSpPr>
          <p:cNvPr id="10" name="Content Placeholder 9"/>
          <p:cNvSpPr>
            <a:spLocks noGrp="1"/>
          </p:cNvSpPr>
          <p:nvPr>
            <p:ph sz="quarter" idx="14"/>
          </p:nvPr>
        </p:nvSpPr>
        <p:spPr>
          <a:xfrm>
            <a:off x="688287" y="954157"/>
            <a:ext cx="2800348" cy="3392834"/>
          </a:xfrm>
        </p:spPr>
        <p:txBody>
          <a:bodyPr/>
          <a:lstStyle/>
          <a:p>
            <a:r>
              <a:rPr lang="en-US" sz="1200" dirty="0"/>
              <a:t>With the passage of every day, month and year, content marketing continues to take over marketing (branding and lead generation). Unfortunately, most channel marketers still remain stuck in the archaic 20th century model for lead generation, using</a:t>
            </a:r>
            <a:r>
              <a:rPr lang="en-US" sz="1200" b="1" dirty="0"/>
              <a:t> appointment </a:t>
            </a:r>
            <a:r>
              <a:rPr lang="en-US" sz="1200" b="1" dirty="0" smtClean="0"/>
              <a:t>setting</a:t>
            </a:r>
            <a:r>
              <a:rPr lang="en-US" sz="1200" dirty="0"/>
              <a:t> </a:t>
            </a:r>
            <a:r>
              <a:rPr lang="en-US" sz="1200" dirty="0" smtClean="0"/>
              <a:t>for </a:t>
            </a:r>
            <a:r>
              <a:rPr lang="en-US" sz="1200" dirty="0"/>
              <a:t>their business-to-business (B2B) channel partners. This model still requires a phonebook, a telephone and a script-driven telemarketer. What’s wrong with this picture? Actually, a lot. But there is a much better way.</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14623" y="488957"/>
            <a:ext cx="4737227" cy="3857617"/>
          </a:xfrm>
          <a:prstGeom prst="rect">
            <a:avLst/>
          </a:prstGeom>
        </p:spPr>
      </p:pic>
    </p:spTree>
    <p:extLst>
      <p:ext uri="{BB962C8B-B14F-4D97-AF65-F5344CB8AC3E}">
        <p14:creationId xmlns:p14="http://schemas.microsoft.com/office/powerpoint/2010/main" val="1209262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A Brief History</a:t>
            </a:r>
            <a:endParaRPr lang="en-US" dirty="0"/>
          </a:p>
        </p:txBody>
      </p:sp>
      <p:sp>
        <p:nvSpPr>
          <p:cNvPr id="4" name="Content Placeholder 3"/>
          <p:cNvSpPr>
            <a:spLocks noGrp="1"/>
          </p:cNvSpPr>
          <p:nvPr>
            <p:ph sz="quarter" idx="15"/>
          </p:nvPr>
        </p:nvSpPr>
        <p:spPr/>
        <p:txBody>
          <a:bodyPr/>
          <a:lstStyle/>
          <a:p>
            <a:r>
              <a:rPr lang="en-US" sz="1200" dirty="0"/>
              <a:t>Before we explore what the alternatives are, let’s take a look at how we got here. Over the past three decades, as channel became an important asset to go to market in an efficient way, channel partners began to recognize they needed to build their own pipeline. In the 1980s, the proliferation of business database companies led to the evolution of a whole new segment of lead </a:t>
            </a:r>
            <a:r>
              <a:rPr lang="en-US" sz="1200" dirty="0" smtClean="0"/>
              <a:t>generation companies</a:t>
            </a:r>
            <a:r>
              <a:rPr lang="en-US" sz="1200" dirty="0"/>
              <a:t>. They focused primarily </a:t>
            </a:r>
            <a:r>
              <a:rPr lang="en-US" sz="1200" dirty="0" smtClean="0"/>
              <a:t>on </a:t>
            </a:r>
            <a:r>
              <a:rPr lang="en-US" sz="1200" b="1" dirty="0" smtClean="0"/>
              <a:t>appointment setting</a:t>
            </a:r>
            <a:r>
              <a:rPr lang="en-US" sz="1200" dirty="0"/>
              <a:t>, putting sales people behind a telephone and equipping them with a list and a script to cold call at random to find potential buyers. In the beginning this method worked quite well, because the market was not saturated and information was hard to come by before the advent and maturation of the Internet. Business buyers at this stage got hold of information to procure new solutions primarily via magazines, tradeshows, peer groups and random telemarketers calling them with offers. </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389559"/>
            <a:ext cx="3794125" cy="3957008"/>
          </a:xfrm>
          <a:prstGeom prst="rect">
            <a:avLst/>
          </a:prstGeom>
        </p:spPr>
      </p:pic>
    </p:spTree>
    <p:extLst>
      <p:ext uri="{BB962C8B-B14F-4D97-AF65-F5344CB8AC3E}">
        <p14:creationId xmlns:p14="http://schemas.microsoft.com/office/powerpoint/2010/main" val="674070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smtClean="0">
                <a:solidFill>
                  <a:srgbClr val="F27724"/>
                </a:solidFill>
              </a:rPr>
              <a:t>Change of Scene</a:t>
            </a:r>
            <a:endParaRPr lang="en-US" dirty="0">
              <a:solidFill>
                <a:srgbClr val="F27724"/>
              </a:solidFill>
            </a:endParaRPr>
          </a:p>
        </p:txBody>
      </p:sp>
      <p:sp>
        <p:nvSpPr>
          <p:cNvPr id="3" name="Content Placeholder 2"/>
          <p:cNvSpPr>
            <a:spLocks noGrp="1"/>
          </p:cNvSpPr>
          <p:nvPr>
            <p:ph sz="quarter" idx="14"/>
          </p:nvPr>
        </p:nvSpPr>
        <p:spPr/>
        <p:txBody>
          <a:bodyPr/>
          <a:lstStyle/>
          <a:p>
            <a:r>
              <a:rPr lang="en-US" sz="1050" dirty="0"/>
              <a:t>Then the Internet happened. Buyers started to move online, and they began their buying journey by searching on Google and other content sources. This has now become the primary way that buyers find out about solutions. No one waits for a poorly trained, highly scripted appointment-setter to call. In </a:t>
            </a:r>
            <a:r>
              <a:rPr lang="en-US" sz="1050" dirty="0" smtClean="0"/>
              <a:t>fact, </a:t>
            </a:r>
            <a:r>
              <a:rPr lang="en-US" sz="1050" b="1" dirty="0" smtClean="0"/>
              <a:t>appointment </a:t>
            </a:r>
            <a:r>
              <a:rPr lang="en-US" sz="1050" b="1" dirty="0"/>
              <a:t>setting</a:t>
            </a:r>
            <a:r>
              <a:rPr lang="en-US" sz="1050" dirty="0"/>
              <a:t> is considered to be a nuisance when it comes to most business buyers.</a:t>
            </a:r>
          </a:p>
          <a:p>
            <a:r>
              <a:rPr lang="en-US" sz="1050" dirty="0"/>
              <a:t>But old habits die hard, so it’s understandable that people who saw results a decade ago </a:t>
            </a:r>
            <a:r>
              <a:rPr lang="en-US" sz="1050" dirty="0" smtClean="0"/>
              <a:t>from</a:t>
            </a:r>
            <a:r>
              <a:rPr lang="en-US" sz="1050" b="1" dirty="0"/>
              <a:t> </a:t>
            </a:r>
            <a:r>
              <a:rPr lang="en-US" sz="1050" b="1" dirty="0" smtClean="0"/>
              <a:t>appointment setting</a:t>
            </a:r>
            <a:r>
              <a:rPr lang="en-US" sz="1050" dirty="0"/>
              <a:t> </a:t>
            </a:r>
            <a:r>
              <a:rPr lang="en-US" sz="1050" dirty="0" smtClean="0"/>
              <a:t>campaigns still </a:t>
            </a:r>
            <a:r>
              <a:rPr lang="en-US" sz="1050" dirty="0"/>
              <a:t>hope the same strategy will yield similar results today. However, reality tells a different story. The good news is that there are many options for a channel marketer to use today to enable their partners to generate leads and develop the sales pipeline. While it’s easy to repeat what we know, as marketers we must continuously ask whether what we know is relevant or not. And the reality is that telemarketing-based </a:t>
            </a:r>
            <a:r>
              <a:rPr lang="en-US" sz="1050" b="1" dirty="0"/>
              <a:t>appointment setting</a:t>
            </a:r>
            <a:r>
              <a:rPr lang="en-US" sz="1050" dirty="0"/>
              <a:t> is becoming less and less effective every day. Channel marketers must realign their thought process and go-to-market approaches around integrated inbound marketing instead of age-old telemarketing-based campaigns. </a:t>
            </a:r>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57724" y="488957"/>
            <a:ext cx="3794126" cy="3857617"/>
          </a:xfrm>
          <a:prstGeom prst="rect">
            <a:avLst/>
          </a:prstGeom>
        </p:spPr>
      </p:pic>
    </p:spTree>
    <p:extLst>
      <p:ext uri="{BB962C8B-B14F-4D97-AF65-F5344CB8AC3E}">
        <p14:creationId xmlns:p14="http://schemas.microsoft.com/office/powerpoint/2010/main" val="2413629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A Strategic Approach</a:t>
            </a:r>
            <a:endParaRPr lang="en-US" dirty="0">
              <a:solidFill>
                <a:srgbClr val="F27724"/>
              </a:solidFill>
            </a:endParaRPr>
          </a:p>
        </p:txBody>
      </p:sp>
      <p:sp>
        <p:nvSpPr>
          <p:cNvPr id="4" name="Content Placeholder 3"/>
          <p:cNvSpPr>
            <a:spLocks noGrp="1"/>
          </p:cNvSpPr>
          <p:nvPr>
            <p:ph sz="quarter" idx="15"/>
          </p:nvPr>
        </p:nvSpPr>
        <p:spPr/>
        <p:txBody>
          <a:bodyPr/>
          <a:lstStyle/>
          <a:p>
            <a:r>
              <a:rPr lang="en-US" sz="1200" dirty="0"/>
              <a:t>While it is understandable that a seasoned channel marketer may have doubts and may suffer, potentially, from withdrawal symptoms when moving from </a:t>
            </a:r>
            <a:r>
              <a:rPr lang="en-US" sz="1200" dirty="0" smtClean="0"/>
              <a:t>tactical </a:t>
            </a:r>
            <a:r>
              <a:rPr lang="en-US" sz="1200" b="1" dirty="0" smtClean="0"/>
              <a:t>appointment </a:t>
            </a:r>
            <a:r>
              <a:rPr lang="en-US" sz="1200" b="1" dirty="0"/>
              <a:t>setting</a:t>
            </a:r>
            <a:r>
              <a:rPr lang="en-US" sz="1200" dirty="0"/>
              <a:t> to more integrated strategic campaigns, the reality is that a state-of-the-art channel marketing automation platform can make lead generation using content marketing quite effective, and it can happen quickly and affordably with minimal implementation steps or roll-out risks. The question is how to provide an integrated marketing approach to hundreds – may be even thousands – of partners on a worldwide basis. The answer is that it can be done in seven easy steps.</a:t>
            </a:r>
          </a:p>
        </p:txBody>
      </p:sp>
      <p:sp>
        <p:nvSpPr>
          <p:cNvPr id="7" name="Rectangle 6"/>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488949"/>
            <a:ext cx="3794125" cy="3857617"/>
          </a:xfrm>
          <a:prstGeom prst="rect">
            <a:avLst/>
          </a:prstGeom>
        </p:spPr>
      </p:pic>
    </p:spTree>
    <p:extLst>
      <p:ext uri="{BB962C8B-B14F-4D97-AF65-F5344CB8AC3E}">
        <p14:creationId xmlns:p14="http://schemas.microsoft.com/office/powerpoint/2010/main" val="1352965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smtClean="0">
                <a:solidFill>
                  <a:srgbClr val="F27724"/>
                </a:solidFill>
              </a:rPr>
              <a:t>1. </a:t>
            </a:r>
            <a:r>
              <a:rPr lang="en-US" dirty="0"/>
              <a:t>Focus </a:t>
            </a:r>
            <a:r>
              <a:rPr lang="en-US" dirty="0" smtClean="0"/>
              <a:t>On </a:t>
            </a:r>
            <a:r>
              <a:rPr lang="en-US" dirty="0"/>
              <a:t>a </a:t>
            </a:r>
            <a:r>
              <a:rPr lang="en-US" dirty="0" smtClean="0"/>
              <a:t>Two-pronged </a:t>
            </a:r>
            <a:r>
              <a:rPr lang="en-US" dirty="0"/>
              <a:t>A</a:t>
            </a:r>
            <a:r>
              <a:rPr lang="en-US" dirty="0" smtClean="0"/>
              <a:t>pproach </a:t>
            </a:r>
            <a:endParaRPr lang="en-US" dirty="0">
              <a:solidFill>
                <a:srgbClr val="F27724"/>
              </a:solidFill>
            </a:endParaRPr>
          </a:p>
        </p:txBody>
      </p:sp>
      <p:sp>
        <p:nvSpPr>
          <p:cNvPr id="3" name="Content Placeholder 2"/>
          <p:cNvSpPr>
            <a:spLocks noGrp="1"/>
          </p:cNvSpPr>
          <p:nvPr>
            <p:ph sz="quarter" idx="14"/>
          </p:nvPr>
        </p:nvSpPr>
        <p:spPr>
          <a:xfrm>
            <a:off x="688287" y="1282148"/>
            <a:ext cx="3794760" cy="3064843"/>
          </a:xfrm>
        </p:spPr>
        <p:txBody>
          <a:bodyPr/>
          <a:lstStyle/>
          <a:p>
            <a:r>
              <a:rPr lang="en-US" sz="1200" dirty="0"/>
              <a:t>This should include the entire partner base with a focused fund and activity allocation:</a:t>
            </a:r>
          </a:p>
          <a:p>
            <a:pPr marL="228600" indent="-228600">
              <a:buFont typeface="+mj-lt"/>
              <a:buAutoNum type="alphaLcParenR"/>
            </a:pPr>
            <a:r>
              <a:rPr lang="en-US" sz="1200" b="1" dirty="0" smtClean="0"/>
              <a:t>Do-it-yourself</a:t>
            </a:r>
            <a:r>
              <a:rPr lang="en-US" sz="1200" dirty="0"/>
              <a:t>: Enable partners who have market development funds and follow-up sales capabilities with an outsourced marketing services agency (MSA) model that can run integrated campaigns over multiple quarters for the partners and build their pipeline.</a:t>
            </a:r>
          </a:p>
          <a:p>
            <a:pPr marL="228600" indent="-228600">
              <a:buFont typeface="+mj-lt"/>
              <a:buAutoNum type="alphaLcParenR"/>
            </a:pPr>
            <a:r>
              <a:rPr lang="en-US" sz="1200" b="1" dirty="0" smtClean="0"/>
              <a:t>Do-it-for-me</a:t>
            </a:r>
            <a:r>
              <a:rPr lang="en-US" sz="1200" dirty="0"/>
              <a:t>: Set up campaigns that partners can use with a few clicks, but make the campaigns simple and tactical – e.g., email, microsite, postcards, events, </a:t>
            </a:r>
            <a:r>
              <a:rPr lang="en-US" sz="1200" dirty="0" smtClean="0"/>
              <a:t>search and</a:t>
            </a:r>
            <a:r>
              <a:rPr lang="en-US" sz="1200" dirty="0"/>
              <a:t> social. </a:t>
            </a:r>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4" y="488958"/>
            <a:ext cx="3794126" cy="3857617"/>
          </a:xfrm>
          <a:prstGeom prst="rect">
            <a:avLst/>
          </a:prstGeom>
        </p:spPr>
      </p:pic>
    </p:spTree>
    <p:extLst>
      <p:ext uri="{BB962C8B-B14F-4D97-AF65-F5344CB8AC3E}">
        <p14:creationId xmlns:p14="http://schemas.microsoft.com/office/powerpoint/2010/main" val="2863711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303643" y="488958"/>
            <a:ext cx="4148891" cy="388297"/>
          </a:xfrm>
        </p:spPr>
        <p:txBody>
          <a:bodyPr/>
          <a:lstStyle/>
          <a:p>
            <a:r>
              <a:rPr lang="en-US" dirty="0" smtClean="0">
                <a:solidFill>
                  <a:srgbClr val="F27724"/>
                </a:solidFill>
              </a:rPr>
              <a:t>2. </a:t>
            </a:r>
            <a:r>
              <a:rPr lang="en-US" dirty="0"/>
              <a:t>Develop </a:t>
            </a:r>
            <a:r>
              <a:rPr lang="en-US" dirty="0" smtClean="0"/>
              <a:t>Multi-touch </a:t>
            </a:r>
            <a:r>
              <a:rPr lang="en-US" dirty="0"/>
              <a:t>C</a:t>
            </a:r>
            <a:r>
              <a:rPr lang="en-US" dirty="0" smtClean="0"/>
              <a:t>ampaigns </a:t>
            </a:r>
            <a:endParaRPr lang="en-US" dirty="0">
              <a:solidFill>
                <a:srgbClr val="F27724"/>
              </a:solidFill>
            </a:endParaRPr>
          </a:p>
        </p:txBody>
      </p:sp>
      <p:sp>
        <p:nvSpPr>
          <p:cNvPr id="4" name="Content Placeholder 3"/>
          <p:cNvSpPr>
            <a:spLocks noGrp="1"/>
          </p:cNvSpPr>
          <p:nvPr>
            <p:ph sz="quarter" idx="15"/>
          </p:nvPr>
        </p:nvSpPr>
        <p:spPr>
          <a:xfrm>
            <a:off x="4303643" y="1262270"/>
            <a:ext cx="4148891" cy="3084721"/>
          </a:xfrm>
        </p:spPr>
        <p:txBody>
          <a:bodyPr/>
          <a:lstStyle/>
          <a:p>
            <a:pPr marL="228600" indent="-228600">
              <a:buFont typeface="+mj-lt"/>
              <a:buAutoNum type="alphaLcParenR"/>
            </a:pPr>
            <a:r>
              <a:rPr lang="en-US" sz="1050" b="1" dirty="0" smtClean="0"/>
              <a:t>Small </a:t>
            </a:r>
            <a:r>
              <a:rPr lang="en-US" sz="1050" b="1" dirty="0"/>
              <a:t>and medium-sized businesses (SMB)</a:t>
            </a:r>
            <a:r>
              <a:rPr lang="en-US" sz="1050" dirty="0"/>
              <a:t> – If the transaction price of the solution is low, it doesn’t make sense to invest a lot on direct marketing using telemarketing at all. It’s better to build an integrated marketing program (social, search, outbound email, etc.) as a primary marketing strategy.</a:t>
            </a:r>
          </a:p>
          <a:p>
            <a:pPr marL="228600" indent="-228600">
              <a:buFont typeface="+mj-lt"/>
              <a:buAutoNum type="alphaLcParenR"/>
            </a:pPr>
            <a:r>
              <a:rPr lang="en-US" sz="1050" b="1" dirty="0" smtClean="0"/>
              <a:t>Mid-market</a:t>
            </a:r>
            <a:r>
              <a:rPr lang="en-US" sz="1050" dirty="0"/>
              <a:t> – If the solution pricing justifies direct marketing, then an SMB strategy can be adapted to include telemarketing, but it must be used properly. If the primary intent is to </a:t>
            </a:r>
            <a:r>
              <a:rPr lang="en-US" sz="1050" dirty="0" smtClean="0"/>
              <a:t>run </a:t>
            </a:r>
            <a:r>
              <a:rPr lang="en-US" sz="1050" b="1" dirty="0" smtClean="0"/>
              <a:t>appointment </a:t>
            </a:r>
            <a:r>
              <a:rPr lang="en-US" sz="1050" b="1" dirty="0"/>
              <a:t>setting</a:t>
            </a:r>
            <a:r>
              <a:rPr lang="en-US" sz="1050" dirty="0"/>
              <a:t> campaigns under the cover of an integrated campaign, then much of the potential will remain unrealized.</a:t>
            </a:r>
          </a:p>
          <a:p>
            <a:pPr marL="228600" indent="-228600">
              <a:buFont typeface="+mj-lt"/>
              <a:buAutoNum type="alphaLcParenR"/>
            </a:pPr>
            <a:r>
              <a:rPr lang="en-US" sz="1050" b="1" dirty="0" smtClean="0"/>
              <a:t>Enterprise</a:t>
            </a:r>
            <a:r>
              <a:rPr lang="en-US" sz="1050" dirty="0"/>
              <a:t> – This is where </a:t>
            </a:r>
            <a:r>
              <a:rPr lang="en-US" sz="1050" b="1" dirty="0"/>
              <a:t>appointment setting</a:t>
            </a:r>
            <a:r>
              <a:rPr lang="en-US" sz="1050" dirty="0"/>
              <a:t> makes sense, provided the target prospect base has been nurtured over a period of time. No enterprise buyer wakes up today eager to receive a random telemarketer call and set up an appointment. However, when the prospect base has been nurtured, and leads have been scored and followed-up on properly, </a:t>
            </a:r>
            <a:r>
              <a:rPr lang="en-US" sz="1050" dirty="0" smtClean="0"/>
              <a:t>then </a:t>
            </a:r>
            <a:r>
              <a:rPr lang="en-US" sz="1050" b="1" dirty="0" smtClean="0"/>
              <a:t>appointment setting</a:t>
            </a:r>
            <a:r>
              <a:rPr lang="en-US" sz="1050" dirty="0"/>
              <a:t> objectives can be realized with much higher marketing ROI. </a:t>
            </a:r>
          </a:p>
        </p:txBody>
      </p:sp>
      <p:sp>
        <p:nvSpPr>
          <p:cNvPr id="6" name="Rectangle 5"/>
          <p:cNvSpPr/>
          <p:nvPr/>
        </p:nvSpPr>
        <p:spPr>
          <a:xfrm>
            <a:off x="688975" y="488950"/>
            <a:ext cx="3445703"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488950"/>
            <a:ext cx="3445704" cy="3857617"/>
          </a:xfrm>
          <a:prstGeom prst="rect">
            <a:avLst/>
          </a:prstGeom>
        </p:spPr>
      </p:pic>
    </p:spTree>
    <p:extLst>
      <p:ext uri="{BB962C8B-B14F-4D97-AF65-F5344CB8AC3E}">
        <p14:creationId xmlns:p14="http://schemas.microsoft.com/office/powerpoint/2010/main" val="1526616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799" y="488958"/>
            <a:ext cx="3971925" cy="388297"/>
          </a:xfrm>
        </p:spPr>
        <p:txBody>
          <a:bodyPr/>
          <a:lstStyle/>
          <a:p>
            <a:r>
              <a:rPr lang="en-US" sz="1900" dirty="0" smtClean="0">
                <a:solidFill>
                  <a:srgbClr val="F27724"/>
                </a:solidFill>
              </a:rPr>
              <a:t>3. </a:t>
            </a:r>
            <a:r>
              <a:rPr lang="en-US" sz="1900" dirty="0"/>
              <a:t>Align </a:t>
            </a:r>
            <a:r>
              <a:rPr lang="en-US" sz="1900" dirty="0" smtClean="0"/>
              <a:t>The </a:t>
            </a:r>
            <a:r>
              <a:rPr lang="en-US" sz="1900" dirty="0"/>
              <a:t>P</a:t>
            </a:r>
            <a:r>
              <a:rPr lang="en-US" sz="1900" dirty="0" smtClean="0"/>
              <a:t>artner </a:t>
            </a:r>
            <a:r>
              <a:rPr lang="en-US" sz="1900" dirty="0"/>
              <a:t>B</a:t>
            </a:r>
            <a:r>
              <a:rPr lang="en-US" sz="1900" dirty="0" smtClean="0"/>
              <a:t>ase </a:t>
            </a:r>
            <a:r>
              <a:rPr lang="en-US" sz="1900" dirty="0"/>
              <a:t>A</a:t>
            </a:r>
            <a:r>
              <a:rPr lang="en-US" sz="1900" dirty="0" smtClean="0"/>
              <a:t>cross </a:t>
            </a:r>
            <a:r>
              <a:rPr lang="en-US" sz="1900" dirty="0"/>
              <a:t>C</a:t>
            </a:r>
            <a:r>
              <a:rPr lang="en-US" sz="1900" dirty="0" smtClean="0"/>
              <a:t>ampaigns </a:t>
            </a:r>
            <a:r>
              <a:rPr lang="en-US" sz="1900" dirty="0"/>
              <a:t>and </a:t>
            </a:r>
            <a:r>
              <a:rPr lang="en-US" sz="1900" dirty="0" smtClean="0"/>
              <a:t>Segments </a:t>
            </a:r>
            <a:endParaRPr lang="en-US" sz="1900" dirty="0">
              <a:solidFill>
                <a:srgbClr val="F27724"/>
              </a:solidFill>
            </a:endParaRPr>
          </a:p>
        </p:txBody>
      </p:sp>
      <p:sp>
        <p:nvSpPr>
          <p:cNvPr id="3" name="Content Placeholder 2"/>
          <p:cNvSpPr>
            <a:spLocks noGrp="1"/>
          </p:cNvSpPr>
          <p:nvPr>
            <p:ph sz="quarter" idx="14"/>
          </p:nvPr>
        </p:nvSpPr>
        <p:spPr>
          <a:xfrm>
            <a:off x="688287" y="1162878"/>
            <a:ext cx="3794760" cy="3184113"/>
          </a:xfrm>
        </p:spPr>
        <p:txBody>
          <a:bodyPr/>
          <a:lstStyle/>
          <a:p>
            <a:r>
              <a:rPr lang="en-US" sz="1100" dirty="0"/>
              <a:t>Once the partner base has been segmented by fund allocation and proper campaign tactics have been developed, the next step is to make sure both campaigns and funds are allocated properly based on partner competency:</a:t>
            </a:r>
            <a:r>
              <a:rPr lang="en-US" sz="1100" b="1" dirty="0"/>
              <a:t> </a:t>
            </a:r>
            <a:endParaRPr lang="en-US" sz="1100" dirty="0"/>
          </a:p>
          <a:p>
            <a:pPr marL="228600" indent="-228600">
              <a:buFont typeface="+mj-lt"/>
              <a:buAutoNum type="alphaLcParenR"/>
            </a:pPr>
            <a:r>
              <a:rPr lang="en-US" sz="1100" b="1" dirty="0" smtClean="0"/>
              <a:t>SMB</a:t>
            </a:r>
            <a:r>
              <a:rPr lang="en-US" sz="1100" dirty="0"/>
              <a:t> – There are two types of partners who sell into SMBs. Most of them tend to be regional, but there are often some large national partners. It’s important to align the campaigns between local and national partners. This does vary a bit by country, but nevertheless in most developed countries this pattern is consistent. However, in emerging markets, there must be country-by-country activity and funds allocation.</a:t>
            </a:r>
          </a:p>
          <a:p>
            <a:pPr marL="228600" indent="-228600">
              <a:buFont typeface="+mj-lt"/>
              <a:buAutoNum type="alphaLcParenR"/>
            </a:pPr>
            <a:r>
              <a:rPr lang="en-US" sz="1100" b="1" dirty="0" smtClean="0"/>
              <a:t>Mid-market</a:t>
            </a:r>
            <a:r>
              <a:rPr lang="en-US" sz="1100" dirty="0"/>
              <a:t> – Partners selling into mid-market have a higher level of sophistication and by default tend to be larger organizations. This is where integrated programs, coupled with </a:t>
            </a:r>
            <a:r>
              <a:rPr lang="en-US" sz="1100" b="1" dirty="0"/>
              <a:t>appointment setting</a:t>
            </a:r>
            <a:r>
              <a:rPr lang="en-US" sz="1100" dirty="0"/>
              <a:t> campaigns, may make sense</a:t>
            </a:r>
            <a:r>
              <a:rPr lang="en-US" sz="1100" dirty="0" smtClean="0"/>
              <a:t>.</a:t>
            </a:r>
            <a:endParaRPr lang="en-US" sz="1100" dirty="0"/>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46271" y="488958"/>
            <a:ext cx="3894156" cy="3857617"/>
          </a:xfrm>
          <a:prstGeom prst="rect">
            <a:avLst/>
          </a:prstGeom>
        </p:spPr>
      </p:pic>
    </p:spTree>
    <p:extLst>
      <p:ext uri="{BB962C8B-B14F-4D97-AF65-F5344CB8AC3E}">
        <p14:creationId xmlns:p14="http://schemas.microsoft.com/office/powerpoint/2010/main" val="1093274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Alignment by Segments</a:t>
            </a:r>
            <a:endParaRPr lang="en-US" dirty="0">
              <a:solidFill>
                <a:srgbClr val="F27724"/>
              </a:solidFill>
            </a:endParaRPr>
          </a:p>
        </p:txBody>
      </p:sp>
      <p:sp>
        <p:nvSpPr>
          <p:cNvPr id="4" name="Content Placeholder 3"/>
          <p:cNvSpPr>
            <a:spLocks noGrp="1"/>
          </p:cNvSpPr>
          <p:nvPr>
            <p:ph sz="quarter" idx="15"/>
          </p:nvPr>
        </p:nvSpPr>
        <p:spPr/>
        <p:txBody>
          <a:bodyPr/>
          <a:lstStyle/>
          <a:p>
            <a:pPr marL="228600" indent="-228600">
              <a:buFont typeface="+mj-lt"/>
              <a:buAutoNum type="alphaLcParenR" startAt="3"/>
            </a:pPr>
            <a:r>
              <a:rPr lang="en-US" sz="1200" b="1" dirty="0"/>
              <a:t>Enterprise</a:t>
            </a:r>
            <a:r>
              <a:rPr lang="en-US" sz="1200" dirty="0"/>
              <a:t> – As I have discussed in my earlier articles, the buying process for enterprise is quite complex and involves multiple decision-making units. Therefore, target base awareness generation with focused appointment-setting campaigns may provide decent marketing ROI, but the focus needs to be on integrated campaigns and partners who are able to align resources over multiple quarters to harvest opportunities. Not all enterprise partners are willing or capable of doing this, but insist on fund and activity allocation. Vendors need to manage these dynamics properly.</a:t>
            </a:r>
          </a:p>
          <a:p>
            <a:pPr marL="228600" indent="-228600">
              <a:buFont typeface="+mj-lt"/>
              <a:buAutoNum type="alphaLcParenR" startAt="3"/>
            </a:pPr>
            <a:r>
              <a:rPr lang="en-US" sz="1200" b="1" dirty="0"/>
              <a:t>Verticals</a:t>
            </a:r>
            <a:r>
              <a:rPr lang="en-US" sz="1200" dirty="0"/>
              <a:t> – Last but not least, one of the most important ways to go to market is by aligning with partners that have deep expertise in various verticals. </a:t>
            </a:r>
          </a:p>
        </p:txBody>
      </p:sp>
      <p:sp>
        <p:nvSpPr>
          <p:cNvPr id="6" name="Rectangle 5"/>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486727"/>
            <a:ext cx="3794125" cy="3859840"/>
          </a:xfrm>
          <a:prstGeom prst="rect">
            <a:avLst/>
          </a:prstGeom>
        </p:spPr>
      </p:pic>
    </p:spTree>
    <p:extLst>
      <p:ext uri="{BB962C8B-B14F-4D97-AF65-F5344CB8AC3E}">
        <p14:creationId xmlns:p14="http://schemas.microsoft.com/office/powerpoint/2010/main" val="1872511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zinfi_powerpoint_template">
  <a:themeElements>
    <a:clrScheme name="Zinfi Brand">
      <a:dk1>
        <a:srgbClr val="333333"/>
      </a:dk1>
      <a:lt1>
        <a:sysClr val="window" lastClr="FFFFFF"/>
      </a:lt1>
      <a:dk2>
        <a:srgbClr val="807C78"/>
      </a:dk2>
      <a:lt2>
        <a:srgbClr val="E6E6E6"/>
      </a:lt2>
      <a:accent1>
        <a:srgbClr val="00ADFF"/>
      </a:accent1>
      <a:accent2>
        <a:srgbClr val="962AA6"/>
      </a:accent2>
      <a:accent3>
        <a:srgbClr val="8CA621"/>
      </a:accent3>
      <a:accent4>
        <a:srgbClr val="F27724"/>
      </a:accent4>
      <a:accent5>
        <a:srgbClr val="E84639"/>
      </a:accent5>
      <a:accent6>
        <a:srgbClr val="4D4A48"/>
      </a:accent6>
      <a:hlink>
        <a:srgbClr val="00ADFF"/>
      </a:hlink>
      <a:folHlink>
        <a:srgbClr val="00ADFF"/>
      </a:folHlink>
    </a:clrScheme>
    <a:fontScheme name="Zinfi">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zinfi_powerpoint_template.thmx</Template>
  <TotalTime>44584</TotalTime>
  <Words>787</Words>
  <Application>Microsoft Macintosh PowerPoint</Application>
  <PresentationFormat>On-screen Show (16:9)</PresentationFormat>
  <Paragraphs>40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Courier New</vt:lpstr>
      <vt:lpstr>Helvetica</vt:lpstr>
      <vt:lpstr>Lucida Grande</vt:lpstr>
      <vt:lpstr>Arial</vt:lpstr>
      <vt:lpstr>zinfi_powerpoint_template</vt:lpstr>
      <vt:lpstr>Channel Marketing Obsession with Appointment Setting Campaigns and What to Do About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ZINFI</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Bowden</dc:creator>
  <cp:lastModifiedBy>Ken Bhowmick</cp:lastModifiedBy>
  <cp:revision>327</cp:revision>
  <cp:lastPrinted>2012-10-17T16:04:59Z</cp:lastPrinted>
  <dcterms:created xsi:type="dcterms:W3CDTF">2012-07-05T17:18:21Z</dcterms:created>
  <dcterms:modified xsi:type="dcterms:W3CDTF">2016-11-28T19:46:48Z</dcterms:modified>
</cp:coreProperties>
</file>