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handoutMasterIdLst>
    <p:handoutMasterId r:id="rId16"/>
  </p:handoutMasterIdLst>
  <p:sldIdLst>
    <p:sldId id="269" r:id="rId2"/>
    <p:sldId id="285" r:id="rId3"/>
    <p:sldId id="276" r:id="rId4"/>
    <p:sldId id="277" r:id="rId5"/>
    <p:sldId id="278" r:id="rId6"/>
    <p:sldId id="279" r:id="rId7"/>
    <p:sldId id="281" r:id="rId8"/>
    <p:sldId id="286" r:id="rId9"/>
    <p:sldId id="287" r:id="rId10"/>
    <p:sldId id="288" r:id="rId11"/>
    <p:sldId id="289" r:id="rId12"/>
    <p:sldId id="290" r:id="rId13"/>
    <p:sldId id="268"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85"/>
            <p14:sldId id="276"/>
            <p14:sldId id="277"/>
            <p14:sldId id="278"/>
            <p14:sldId id="279"/>
            <p14:sldId id="281"/>
            <p14:sldId id="286"/>
            <p14:sldId id="287"/>
            <p14:sldId id="288"/>
            <p14:sldId id="289"/>
            <p14:sldId id="290"/>
            <p14:sldId id="268"/>
          </p14:sldIdLst>
        </p14:section>
      </p14:sectionLst>
    </p:ext>
    <p:ext uri="{EFAFB233-063F-42B5-8137-9DF3F51BA10A}">
      <p15:sldGuideLst xmlns="" xmlns:p15="http://schemas.microsoft.com/office/powerpoint/2012/main">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6" autoAdjust="0"/>
    <p:restoredTop sz="94590" autoAdjust="0"/>
  </p:normalViewPr>
  <p:slideViewPr>
    <p:cSldViewPr snapToGrid="0" snapToObjects="1">
      <p:cViewPr varScale="1">
        <p:scale>
          <a:sx n="99" d="100"/>
          <a:sy n="99" d="100"/>
        </p:scale>
        <p:origin x="-872"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23/03/16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23/03/16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23,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23,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23,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23,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23,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7 Things to Consider for Appointment Setting Campaigns</a:t>
            </a:r>
            <a:endParaRPr lang="en-IN" sz="2400" b="1" dirty="0"/>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5" name="Content Placeholder 4" descr="83066175.jpg"/>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688975" y="561975"/>
            <a:ext cx="5111750" cy="3790950"/>
          </a:xfrm>
          <a:prstGeom prst="rect">
            <a:avLst/>
          </a:prstGeom>
          <a:solidFill>
            <a:schemeClr val="tx1">
              <a:lumMod val="25000"/>
              <a:lumOff val="75000"/>
            </a:schemeClr>
          </a:solidFill>
        </p:spPr>
      </p:pic>
      <p:pic>
        <p:nvPicPr>
          <p:cNvPr id="4" name="Picture 3" descr="Appointment-Settings-7-Things-to-Consider.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561975"/>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6. </a:t>
            </a:r>
            <a:r>
              <a:rPr lang="en-US" dirty="0"/>
              <a:t>Automation </a:t>
            </a:r>
            <a:r>
              <a:rPr lang="en-US" dirty="0" smtClean="0"/>
              <a:t>Brings </a:t>
            </a:r>
            <a:r>
              <a:rPr lang="en-US" dirty="0"/>
              <a:t>V</a:t>
            </a:r>
            <a:r>
              <a:rPr lang="en-US" dirty="0" smtClean="0"/>
              <a:t>isibility </a:t>
            </a:r>
            <a:r>
              <a:rPr lang="en-US" dirty="0"/>
              <a:t>and </a:t>
            </a:r>
            <a:r>
              <a:rPr lang="en-US" dirty="0" smtClean="0"/>
              <a:t>Scalability</a:t>
            </a:r>
            <a:r>
              <a:rPr lang="en-IN" dirty="0" smtClean="0"/>
              <a:t> </a:t>
            </a:r>
            <a:endParaRPr lang="en-US" dirty="0">
              <a:solidFill>
                <a:srgbClr val="F27724"/>
              </a:solidFill>
            </a:endParaRPr>
          </a:p>
        </p:txBody>
      </p:sp>
      <p:sp>
        <p:nvSpPr>
          <p:cNvPr id="3" name="Content Placeholder 2"/>
          <p:cNvSpPr>
            <a:spLocks noGrp="1"/>
          </p:cNvSpPr>
          <p:nvPr>
            <p:ph sz="quarter" idx="14"/>
          </p:nvPr>
        </p:nvSpPr>
        <p:spPr>
          <a:xfrm>
            <a:off x="688287" y="1269923"/>
            <a:ext cx="3794760" cy="2708767"/>
          </a:xfrm>
        </p:spPr>
        <p:txBody>
          <a:bodyPr/>
          <a:lstStyle/>
          <a:p>
            <a:pPr lvl="0"/>
            <a:r>
              <a:rPr lang="en-US" sz="1200" dirty="0"/>
              <a:t>With appropriate automation, content can be hosted on various sites, optimized for search to drive prospects to a specific website, and then the prospect’s activity can be monitored with tracking engines so the salesperson can know when a visitor lands on the site exactly what content the visitor is reading, what specific solutions are being investigated and perhaps determine what stage of the buying cycle the visitor is currently in.</a:t>
            </a:r>
            <a:endParaRPr lang="en-IN" sz="1200" dirty="0"/>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pic>
        <p:nvPicPr>
          <p:cNvPr id="6" name="Picture 5" descr="Monitor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88958"/>
            <a:ext cx="3830060" cy="3858033"/>
          </a:xfrm>
          <a:prstGeom prst="rect">
            <a:avLst/>
          </a:prstGeom>
        </p:spPr>
      </p:pic>
    </p:spTree>
    <p:extLst>
      <p:ext uri="{BB962C8B-B14F-4D97-AF65-F5344CB8AC3E}">
        <p14:creationId xmlns:p14="http://schemas.microsoft.com/office/powerpoint/2010/main" val="4685727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400" dirty="0" smtClean="0">
                <a:solidFill>
                  <a:srgbClr val="F27724"/>
                </a:solidFill>
              </a:rPr>
              <a:t>7. </a:t>
            </a:r>
            <a:r>
              <a:rPr lang="en-US" sz="2400" dirty="0"/>
              <a:t>Qualify </a:t>
            </a:r>
            <a:r>
              <a:rPr lang="en-US" sz="2400" dirty="0" smtClean="0"/>
              <a:t>Warm </a:t>
            </a:r>
            <a:r>
              <a:rPr lang="en-US" sz="2400" dirty="0"/>
              <a:t>L</a:t>
            </a:r>
            <a:r>
              <a:rPr lang="en-US" sz="2400" dirty="0" smtClean="0"/>
              <a:t>eads </a:t>
            </a:r>
            <a:r>
              <a:rPr lang="en-US" sz="2400" dirty="0"/>
              <a:t>to </a:t>
            </a:r>
            <a:r>
              <a:rPr lang="en-US" sz="2400" dirty="0" smtClean="0"/>
              <a:t>Set </a:t>
            </a:r>
            <a:r>
              <a:rPr lang="en-US" sz="2400" dirty="0"/>
              <a:t>A</a:t>
            </a:r>
            <a:r>
              <a:rPr lang="en-US" sz="2400" dirty="0" smtClean="0"/>
              <a:t>ppointments</a:t>
            </a:r>
            <a:r>
              <a:rPr lang="en-IN" sz="2400" dirty="0" smtClean="0"/>
              <a:t> </a:t>
            </a:r>
            <a:endParaRPr lang="en-US" sz="2400" dirty="0">
              <a:solidFill>
                <a:srgbClr val="F27724"/>
              </a:solidFill>
            </a:endParaRPr>
          </a:p>
        </p:txBody>
      </p:sp>
      <p:sp>
        <p:nvSpPr>
          <p:cNvPr id="4" name="Content Placeholder 3"/>
          <p:cNvSpPr>
            <a:spLocks noGrp="1"/>
          </p:cNvSpPr>
          <p:nvPr>
            <p:ph sz="quarter" idx="15"/>
          </p:nvPr>
        </p:nvSpPr>
        <p:spPr>
          <a:xfrm>
            <a:off x="4657774" y="1319723"/>
            <a:ext cx="3794760" cy="3027267"/>
          </a:xfrm>
        </p:spPr>
        <p:txBody>
          <a:bodyPr/>
          <a:lstStyle/>
          <a:p>
            <a:r>
              <a:rPr lang="en-US" sz="1100" dirty="0"/>
              <a:t>Once we’ve addressed the previous six tactics that I’ve identified as crucial to the </a:t>
            </a:r>
            <a:r>
              <a:rPr lang="en-US" sz="1100" b="1" dirty="0"/>
              <a:t>appointment </a:t>
            </a:r>
            <a:r>
              <a:rPr lang="en-US" sz="1100" b="1" dirty="0" smtClean="0"/>
              <a:t>setting</a:t>
            </a:r>
            <a:r>
              <a:rPr lang="en-US" sz="1100" dirty="0"/>
              <a:t> </a:t>
            </a:r>
            <a:r>
              <a:rPr lang="en-US" sz="1100" dirty="0" smtClean="0"/>
              <a:t>process</a:t>
            </a:r>
            <a:r>
              <a:rPr lang="en-US" sz="1100" dirty="0"/>
              <a:t>, we’re ready to actually set appointments. </a:t>
            </a:r>
            <a:endParaRPr lang="en-US" sz="1100" dirty="0" smtClean="0"/>
          </a:p>
          <a:p>
            <a:r>
              <a:rPr lang="en-US" sz="1100" dirty="0" smtClean="0"/>
              <a:t>Traditionally</a:t>
            </a:r>
            <a:r>
              <a:rPr lang="en-US" sz="1100" dirty="0"/>
              <a:t>, </a:t>
            </a:r>
            <a:r>
              <a:rPr lang="en-US" sz="1100" b="1" dirty="0"/>
              <a:t>appointment setting</a:t>
            </a:r>
            <a:r>
              <a:rPr lang="en-US" sz="1100" dirty="0"/>
              <a:t> had to accomplish all of this with the 20-second pitch. That’s an extremely unrealistic expectation, and most of the time </a:t>
            </a:r>
            <a:r>
              <a:rPr lang="en-US" sz="1100" dirty="0" smtClean="0"/>
              <a:t>traditional </a:t>
            </a:r>
            <a:r>
              <a:rPr lang="en-US" sz="1100" b="1" dirty="0" smtClean="0"/>
              <a:t>appointment </a:t>
            </a:r>
            <a:r>
              <a:rPr lang="en-US" sz="1100" b="1" dirty="0"/>
              <a:t>setting</a:t>
            </a:r>
            <a:r>
              <a:rPr lang="en-US" sz="1100" dirty="0"/>
              <a:t> failed to deliver. But in today’s digital prospecting age, when calling a prospective buyer to set an appointment is conceived as the last step in a multi-phase process </a:t>
            </a:r>
            <a:r>
              <a:rPr lang="en-US" sz="1100" dirty="0" smtClean="0"/>
              <a:t>wherein the </a:t>
            </a:r>
            <a:r>
              <a:rPr lang="en-US" sz="1100" dirty="0"/>
              <a:t>buyer has visited the website, opened emails, engaged with content and interacted with various sections of the site—thus reflecting an advanced stage of the buying cycle—</a:t>
            </a:r>
            <a:r>
              <a:rPr lang="en-US" sz="1100" b="1" dirty="0"/>
              <a:t>appointment setting</a:t>
            </a:r>
            <a:r>
              <a:rPr lang="en-US" sz="1100" dirty="0"/>
              <a:t> can be a highly effective means of engaging with the prospect. The kind </a:t>
            </a:r>
            <a:r>
              <a:rPr lang="en-US" sz="1100" dirty="0" smtClean="0"/>
              <a:t>of </a:t>
            </a:r>
            <a:r>
              <a:rPr lang="en-US" sz="1100" b="1" dirty="0" smtClean="0"/>
              <a:t>appointment setting</a:t>
            </a:r>
            <a:r>
              <a:rPr lang="en-US" sz="1100" dirty="0"/>
              <a:t> </a:t>
            </a:r>
            <a:r>
              <a:rPr lang="en-US" sz="1100" dirty="0" smtClean="0"/>
              <a:t>described </a:t>
            </a:r>
            <a:r>
              <a:rPr lang="en-US" sz="1100" dirty="0"/>
              <a:t>here not only increases customer satisfaction</a:t>
            </a:r>
            <a:r>
              <a:rPr lang="en-US" sz="1100" dirty="0" smtClean="0"/>
              <a:t>, but </a:t>
            </a:r>
            <a:r>
              <a:rPr lang="en-US" sz="1100" dirty="0"/>
              <a:t>it also demonstrates to the buyer that the vendor respects the buying process.</a:t>
            </a:r>
            <a:r>
              <a:rPr lang="en-IN" sz="1100" dirty="0"/>
              <a:t> </a:t>
            </a:r>
          </a:p>
        </p:txBody>
      </p:sp>
      <p:pic>
        <p:nvPicPr>
          <p:cNvPr id="6" name="Content Placeholder 5" descr="Email_Marketing_5.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3" name="Picture 2" descr="Appointment-set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8" y="488959"/>
            <a:ext cx="3795130" cy="3858032"/>
          </a:xfrm>
          <a:prstGeom prst="rect">
            <a:avLst/>
          </a:prstGeom>
        </p:spPr>
      </p:pic>
    </p:spTree>
    <p:extLst>
      <p:ext uri="{BB962C8B-B14F-4D97-AF65-F5344CB8AC3E}">
        <p14:creationId xmlns:p14="http://schemas.microsoft.com/office/powerpoint/2010/main" val="1555076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Tradition </a:t>
            </a:r>
            <a:r>
              <a:rPr lang="en-US" dirty="0" err="1" smtClean="0">
                <a:solidFill>
                  <a:srgbClr val="F27724"/>
                </a:solidFill>
              </a:rPr>
              <a:t>vs</a:t>
            </a:r>
            <a:r>
              <a:rPr lang="en-US" dirty="0" smtClean="0">
                <a:solidFill>
                  <a:srgbClr val="F27724"/>
                </a:solidFill>
              </a:rPr>
              <a:t> Creativity</a:t>
            </a:r>
            <a:endParaRPr lang="en-US" dirty="0">
              <a:solidFill>
                <a:srgbClr val="F27724"/>
              </a:solidFill>
            </a:endParaRPr>
          </a:p>
        </p:txBody>
      </p:sp>
      <p:sp>
        <p:nvSpPr>
          <p:cNvPr id="3" name="Content Placeholder 2"/>
          <p:cNvSpPr>
            <a:spLocks noGrp="1"/>
          </p:cNvSpPr>
          <p:nvPr>
            <p:ph sz="quarter" idx="14"/>
          </p:nvPr>
        </p:nvSpPr>
        <p:spPr>
          <a:xfrm>
            <a:off x="688287" y="983569"/>
            <a:ext cx="3794760" cy="2995122"/>
          </a:xfrm>
        </p:spPr>
        <p:txBody>
          <a:bodyPr/>
          <a:lstStyle/>
          <a:p>
            <a:r>
              <a:rPr lang="en-IN" sz="1200" dirty="0"/>
              <a:t>My hope in writing this article is to show that traditional </a:t>
            </a:r>
            <a:r>
              <a:rPr lang="en-IN" sz="1200" b="1" dirty="0"/>
              <a:t>appointment setting</a:t>
            </a:r>
            <a:r>
              <a:rPr lang="en-IN" sz="1200" dirty="0"/>
              <a:t> can’t succeed in today’s digital environment, but it can be highly successful if it is carefully integrated with inbound marketing tactics. The key for the vendor is to take a structured approach: updating the website, optimizing it for search engines, developing substantial content that addresses the needs of the buyer at various stages, and aligning different kinds of content across a variety of channels—search, social, website, etc.—to ensure the prospect is properly engaged. Then, and only then, is the vendor ready to conclude the entire campaign with a qualification step, where a qualified salesperson calls the buyer to extend an invitation to a webinar or discuss solutions that meet the buyer’s specific needs. This integrated approach can greatly enhance marketing ROI and lead to a substantial increase in the sales pipeline.</a:t>
            </a:r>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pic>
        <p:nvPicPr>
          <p:cNvPr id="6" name="Picture 5" descr="Conclus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88958"/>
            <a:ext cx="3830060" cy="3858033"/>
          </a:xfrm>
          <a:prstGeom prst="rect">
            <a:avLst/>
          </a:prstGeom>
        </p:spPr>
      </p:pic>
    </p:spTree>
    <p:extLst>
      <p:ext uri="{BB962C8B-B14F-4D97-AF65-F5344CB8AC3E}">
        <p14:creationId xmlns:p14="http://schemas.microsoft.com/office/powerpoint/2010/main" val="2687977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73" cy="388297"/>
          </a:xfrm>
        </p:spPr>
        <p:txBody>
          <a:bodyPr/>
          <a:lstStyle/>
          <a:p>
            <a:r>
              <a:rPr lang="en-US" sz="1900" dirty="0" smtClean="0"/>
              <a:t>Truth About Appointment Setting</a:t>
            </a:r>
            <a:endParaRPr lang="en-US" sz="1900" dirty="0">
              <a:solidFill>
                <a:srgbClr val="F27724"/>
              </a:solidFill>
            </a:endParaRPr>
          </a:p>
        </p:txBody>
      </p:sp>
      <p:sp>
        <p:nvSpPr>
          <p:cNvPr id="3" name="Content Placeholder 2"/>
          <p:cNvSpPr>
            <a:spLocks noGrp="1"/>
          </p:cNvSpPr>
          <p:nvPr>
            <p:ph sz="quarter" idx="14"/>
          </p:nvPr>
        </p:nvSpPr>
        <p:spPr>
          <a:xfrm>
            <a:off x="688287" y="975124"/>
            <a:ext cx="3794760" cy="3371867"/>
          </a:xfrm>
        </p:spPr>
        <p:txBody>
          <a:bodyPr/>
          <a:lstStyle/>
          <a:p>
            <a:r>
              <a:rPr lang="en-IN" sz="1100" b="1" dirty="0"/>
              <a:t>Appointment setting</a:t>
            </a:r>
            <a:r>
              <a:rPr lang="en-IN" sz="1100" dirty="0"/>
              <a:t> has actually existed for nearly two decades. Over the last five to seven years, however, it has undergone a dramatic transformation. When </a:t>
            </a:r>
            <a:r>
              <a:rPr lang="en-IN" sz="1100" b="1" dirty="0"/>
              <a:t>appointment setting</a:t>
            </a:r>
            <a:r>
              <a:rPr lang="en-IN" sz="1100" dirty="0"/>
              <a:t> began, it focused primarily on the business-to-business environment, where an inside or outside sales rep would cold call into an account to set up a face-to-face appointment. Even today, it is common to observe salespeople knocking on the doors of small businesses, trying to drop off their business cards—whether they are selling copiers or cleaning services or maintenance and repair services. The goal of securing a face-to-face meeting is still quite common today. However, traditional methods of </a:t>
            </a:r>
            <a:r>
              <a:rPr lang="en-IN" sz="1100" b="1" dirty="0"/>
              <a:t>appointment setting</a:t>
            </a:r>
            <a:r>
              <a:rPr lang="en-IN" sz="1100" dirty="0"/>
              <a:t> require a huge investment of sales resources, and from that perspective these methods are simply not productive anymore. The fact is, </a:t>
            </a:r>
            <a:r>
              <a:rPr lang="en-IN" sz="1100" dirty="0" smtClean="0"/>
              <a:t>traditional </a:t>
            </a:r>
            <a:r>
              <a:rPr lang="en-IN" sz="1100" b="1" dirty="0" smtClean="0"/>
              <a:t>appointment setting </a:t>
            </a:r>
            <a:r>
              <a:rPr lang="en-IN" sz="1100" dirty="0" smtClean="0"/>
              <a:t>wastes </a:t>
            </a:r>
            <a:r>
              <a:rPr lang="en-IN" sz="1100" dirty="0"/>
              <a:t>a lot of money and time today. However, when conceived as the last step of a structured digital prospecting process, </a:t>
            </a:r>
            <a:r>
              <a:rPr lang="en-IN" sz="1100" b="1" dirty="0"/>
              <a:t>appointment setting</a:t>
            </a:r>
            <a:r>
              <a:rPr lang="en-IN" sz="1100" dirty="0"/>
              <a:t> can be totally reconfigured and drive significant ROI, and it also can substantially increase customer satisfaction.</a:t>
            </a:r>
            <a:endParaRPr lang="en-IN" sz="1100" b="1" dirty="0"/>
          </a:p>
        </p:txBody>
      </p:sp>
      <p:pic>
        <p:nvPicPr>
          <p:cNvPr id="10" name="Content Placeholder 9" descr="Email_Marketing_4.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3" y="488958"/>
            <a:ext cx="3819477" cy="3858033"/>
          </a:xfrm>
          <a:solidFill>
            <a:schemeClr val="bg1">
              <a:lumMod val="85000"/>
              <a:alpha val="88000"/>
            </a:schemeClr>
          </a:solidFill>
        </p:spPr>
      </p:pic>
      <p:pic>
        <p:nvPicPr>
          <p:cNvPr id="4" name="Picture 3" descr="Appointment-Setting-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3" y="488958"/>
            <a:ext cx="3819477" cy="3858033"/>
          </a:xfrm>
          <a:prstGeom prst="rect">
            <a:avLst/>
          </a:prstGeom>
        </p:spPr>
      </p:pic>
    </p:spTree>
    <p:extLst>
      <p:ext uri="{BB962C8B-B14F-4D97-AF65-F5344CB8AC3E}">
        <p14:creationId xmlns:p14="http://schemas.microsoft.com/office/powerpoint/2010/main" val="219730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4657774" y="1298223"/>
            <a:ext cx="3794760" cy="2324793"/>
          </a:xfrm>
        </p:spPr>
        <p:txBody>
          <a:bodyPr/>
          <a:lstStyle/>
          <a:p>
            <a:r>
              <a:rPr lang="en-IN" sz="1200" dirty="0"/>
              <a:t>The future of </a:t>
            </a:r>
            <a:r>
              <a:rPr lang="en-IN" sz="1200" b="1" dirty="0"/>
              <a:t>appointment setting</a:t>
            </a:r>
            <a:r>
              <a:rPr lang="en-IN" sz="1200" dirty="0"/>
              <a:t> depends heavily on integration with inbound marketing. In other words, </a:t>
            </a:r>
            <a:r>
              <a:rPr lang="en-IN" sz="1200" dirty="0" smtClean="0"/>
              <a:t>successful </a:t>
            </a:r>
            <a:r>
              <a:rPr lang="en-IN" sz="1200" b="1" dirty="0" smtClean="0"/>
              <a:t>appointment </a:t>
            </a:r>
            <a:r>
              <a:rPr lang="en-IN" sz="1200" b="1" dirty="0"/>
              <a:t>setting</a:t>
            </a:r>
            <a:r>
              <a:rPr lang="en-IN" sz="1200" dirty="0"/>
              <a:t> in today’s marketplace requires a proper balance between inbound and outbound marketing tactics</a:t>
            </a:r>
            <a:r>
              <a:rPr lang="en-IN" sz="1200" dirty="0" smtClean="0"/>
              <a:t>. </a:t>
            </a:r>
            <a:r>
              <a:rPr lang="en-IN" sz="1200" b="1" dirty="0" smtClean="0"/>
              <a:t>Appointment setting</a:t>
            </a:r>
            <a:r>
              <a:rPr lang="en-IN" sz="1200" dirty="0"/>
              <a:t> </a:t>
            </a:r>
            <a:r>
              <a:rPr lang="en-IN" sz="1200" dirty="0" smtClean="0"/>
              <a:t>traditionally </a:t>
            </a:r>
            <a:r>
              <a:rPr lang="en-IN" sz="1200" dirty="0"/>
              <a:t>has been considered on outbound </a:t>
            </a:r>
            <a:r>
              <a:rPr lang="en-IN" sz="1200" dirty="0" smtClean="0"/>
              <a:t>marketing tactic</a:t>
            </a:r>
            <a:r>
              <a:rPr lang="en-IN" sz="1200" dirty="0"/>
              <a:t>, but recently it is more common for it to be incorporated as the last step of inbound marketing.</a:t>
            </a:r>
          </a:p>
          <a:p>
            <a:r>
              <a:rPr lang="en-US" sz="1200" dirty="0"/>
              <a:t>For this article, I’d like to focus on seven critical principles for making an </a:t>
            </a:r>
            <a:r>
              <a:rPr lang="en-US" sz="1200" b="1" dirty="0"/>
              <a:t>appointment </a:t>
            </a:r>
            <a:r>
              <a:rPr lang="en-US" sz="1200" b="1" dirty="0" smtClean="0"/>
              <a:t>setting</a:t>
            </a:r>
            <a:r>
              <a:rPr lang="en-US" sz="1200" dirty="0"/>
              <a:t> </a:t>
            </a:r>
            <a:r>
              <a:rPr lang="en-US" sz="1200" dirty="0" smtClean="0"/>
              <a:t>campaign </a:t>
            </a:r>
            <a:r>
              <a:rPr lang="en-US" sz="1200" dirty="0"/>
              <a:t>successful:</a:t>
            </a:r>
            <a:r>
              <a:rPr lang="en-IN" sz="1200" dirty="0"/>
              <a:t> </a:t>
            </a:r>
          </a:p>
        </p:txBody>
      </p:sp>
      <p:pic>
        <p:nvPicPr>
          <p:cNvPr id="7" name="Content Placeholder 6" descr="Email_Marketing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497417" y="488958"/>
            <a:ext cx="3985630" cy="3858033"/>
          </a:xfrm>
          <a:solidFill>
            <a:schemeClr val="bg1">
              <a:lumMod val="85000"/>
            </a:schemeClr>
          </a:solidFill>
        </p:spPr>
      </p:pic>
      <p:sp>
        <p:nvSpPr>
          <p:cNvPr id="11" name="Text Placeholder 1"/>
          <p:cNvSpPr txBox="1">
            <a:spLocks/>
          </p:cNvSpPr>
          <p:nvPr/>
        </p:nvSpPr>
        <p:spPr>
          <a:xfrm>
            <a:off x="4657774" y="488958"/>
            <a:ext cx="3794760" cy="662509"/>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dirty="0" smtClean="0"/>
              <a:t>Principles of Appointment Setting Campaign</a:t>
            </a:r>
            <a:endParaRPr lang="en-US" dirty="0">
              <a:solidFill>
                <a:srgbClr val="F27724"/>
              </a:solidFill>
            </a:endParaRPr>
          </a:p>
        </p:txBody>
      </p:sp>
      <p:pic>
        <p:nvPicPr>
          <p:cNvPr id="5" name="Picture 4" descr="Appointment-Setting-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417" y="488958"/>
            <a:ext cx="3985630" cy="3858033"/>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sz="2000" dirty="0" smtClean="0"/>
              <a:t>1. </a:t>
            </a:r>
            <a:r>
              <a:rPr lang="en-US" sz="2000" dirty="0"/>
              <a:t>Appointment </a:t>
            </a:r>
            <a:r>
              <a:rPr lang="en-US" sz="2000" dirty="0" smtClean="0"/>
              <a:t>Setting </a:t>
            </a:r>
            <a:r>
              <a:rPr lang="en-US" sz="2000" dirty="0"/>
              <a:t>M</a:t>
            </a:r>
            <a:r>
              <a:rPr lang="en-US" sz="2000" dirty="0" smtClean="0"/>
              <a:t>ust </a:t>
            </a:r>
            <a:r>
              <a:rPr lang="en-US" sz="2000" dirty="0"/>
              <a:t>B</a:t>
            </a:r>
            <a:r>
              <a:rPr lang="en-US" sz="2000" dirty="0" smtClean="0"/>
              <a:t>egin </a:t>
            </a:r>
            <a:r>
              <a:rPr lang="en-US" sz="2000" dirty="0"/>
              <a:t>W</a:t>
            </a:r>
            <a:r>
              <a:rPr lang="en-US" sz="2000" dirty="0" smtClean="0"/>
              <a:t>ith </a:t>
            </a:r>
            <a:r>
              <a:rPr lang="en-US" sz="2000" dirty="0"/>
              <a:t>an </a:t>
            </a:r>
            <a:r>
              <a:rPr lang="en-US" sz="2000" dirty="0" smtClean="0"/>
              <a:t>Inbound </a:t>
            </a:r>
            <a:r>
              <a:rPr lang="en-US" sz="2000" dirty="0"/>
              <a:t>M</a:t>
            </a:r>
            <a:r>
              <a:rPr lang="en-US" sz="2000" dirty="0" smtClean="0"/>
              <a:t>arketing </a:t>
            </a:r>
            <a:r>
              <a:rPr lang="en-US" sz="2000" dirty="0"/>
              <a:t>A</a:t>
            </a:r>
            <a:r>
              <a:rPr lang="en-US" sz="2000" dirty="0" smtClean="0"/>
              <a:t>pproach</a:t>
            </a:r>
            <a:r>
              <a:rPr lang="en-IN" sz="2000" dirty="0" smtClean="0"/>
              <a:t> </a:t>
            </a:r>
            <a:endParaRPr lang="en-US" sz="2000" dirty="0">
              <a:solidFill>
                <a:srgbClr val="F27724"/>
              </a:solidFill>
            </a:endParaRPr>
          </a:p>
        </p:txBody>
      </p:sp>
      <p:sp>
        <p:nvSpPr>
          <p:cNvPr id="3" name="Content Placeholder 2"/>
          <p:cNvSpPr>
            <a:spLocks noGrp="1"/>
          </p:cNvSpPr>
          <p:nvPr>
            <p:ph sz="quarter" idx="14"/>
          </p:nvPr>
        </p:nvSpPr>
        <p:spPr>
          <a:xfrm>
            <a:off x="688288" y="1500811"/>
            <a:ext cx="3794760" cy="1247108"/>
          </a:xfrm>
        </p:spPr>
        <p:txBody>
          <a:bodyPr/>
          <a:lstStyle/>
          <a:p>
            <a:pPr lvl="0"/>
            <a:r>
              <a:rPr lang="en-US" sz="1200" dirty="0"/>
              <a:t>Traditionally, inbound marketing refers to the integrated use of search, social </a:t>
            </a:r>
            <a:r>
              <a:rPr lang="en-US" sz="1200" dirty="0" smtClean="0"/>
              <a:t>media and </a:t>
            </a:r>
            <a:r>
              <a:rPr lang="en-US" sz="1200" dirty="0"/>
              <a:t>a website to drive the awareness of prospective buyers and generate interest among those buyers in reaching out to a specific vendor, asking them to initiate contact. This </a:t>
            </a:r>
            <a:r>
              <a:rPr lang="en-US" sz="1200" dirty="0" smtClean="0"/>
              <a:t>is where </a:t>
            </a:r>
            <a:r>
              <a:rPr lang="en-US" sz="1200" dirty="0"/>
              <a:t>an integrated </a:t>
            </a:r>
            <a:r>
              <a:rPr lang="en-US" sz="1200" b="1" dirty="0"/>
              <a:t>appointment setting</a:t>
            </a:r>
            <a:r>
              <a:rPr lang="en-US" sz="1200" dirty="0"/>
              <a:t> strategy can drive real results.</a:t>
            </a:r>
            <a:r>
              <a:rPr lang="en-IN" sz="1200" dirty="0"/>
              <a:t> </a:t>
            </a:r>
          </a:p>
        </p:txBody>
      </p:sp>
      <p:pic>
        <p:nvPicPr>
          <p:cNvPr id="10" name="Content Placeholder 9" descr="Email_Marketing_4.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3" y="488958"/>
            <a:ext cx="3819477" cy="3858033"/>
          </a:xfrm>
          <a:solidFill>
            <a:schemeClr val="bg1">
              <a:lumMod val="85000"/>
              <a:alpha val="88000"/>
            </a:schemeClr>
          </a:solidFill>
        </p:spPr>
      </p:pic>
      <p:pic>
        <p:nvPicPr>
          <p:cNvPr id="6" name="Picture 5" descr="Appointment-Setting-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3" y="488958"/>
            <a:ext cx="3819477" cy="3858033"/>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2.</a:t>
            </a:r>
            <a:r>
              <a:rPr lang="en-US" dirty="0"/>
              <a:t> The </a:t>
            </a:r>
            <a:r>
              <a:rPr lang="en-US" dirty="0" smtClean="0"/>
              <a:t>Website </a:t>
            </a:r>
            <a:r>
              <a:rPr lang="en-US" dirty="0"/>
              <a:t>I</a:t>
            </a:r>
            <a:r>
              <a:rPr lang="en-US" dirty="0" smtClean="0"/>
              <a:t>s </a:t>
            </a:r>
            <a:r>
              <a:rPr lang="en-US" dirty="0"/>
              <a:t>Y</a:t>
            </a:r>
            <a:r>
              <a:rPr lang="en-US" dirty="0" smtClean="0"/>
              <a:t>our </a:t>
            </a:r>
            <a:r>
              <a:rPr lang="en-US" dirty="0"/>
              <a:t>24×7 S</a:t>
            </a:r>
            <a:r>
              <a:rPr lang="en-US" dirty="0" smtClean="0"/>
              <a:t>alesperson</a:t>
            </a:r>
            <a:endParaRPr lang="en-US" dirty="0">
              <a:solidFill>
                <a:srgbClr val="F27724"/>
              </a:solidFill>
            </a:endParaRPr>
          </a:p>
        </p:txBody>
      </p:sp>
      <p:sp>
        <p:nvSpPr>
          <p:cNvPr id="4" name="Content Placeholder 3"/>
          <p:cNvSpPr>
            <a:spLocks noGrp="1"/>
          </p:cNvSpPr>
          <p:nvPr>
            <p:ph sz="quarter" idx="15"/>
          </p:nvPr>
        </p:nvSpPr>
        <p:spPr>
          <a:xfrm>
            <a:off x="4657774" y="1294824"/>
            <a:ext cx="3794760" cy="3052167"/>
          </a:xfrm>
        </p:spPr>
        <p:txBody>
          <a:bodyPr/>
          <a:lstStyle/>
          <a:p>
            <a:pPr lvl="0"/>
            <a:r>
              <a:rPr lang="en-US" sz="1200" dirty="0"/>
              <a:t>Traditionally the website has functioned as a summary of what a company does at a high level, with </a:t>
            </a:r>
            <a:r>
              <a:rPr lang="en-US" sz="1200" dirty="0" smtClean="0"/>
              <a:t>explanations of </a:t>
            </a:r>
            <a:r>
              <a:rPr lang="en-US" sz="1200" dirty="0"/>
              <a:t>products and solutions, a section with information about the company’s office presence and contact information, a description of the leadership team and so on. However, over the past five years or so the company website has morphed into what I would call a “digital salesperson” who can sell on a 24/7 cycle. Most companies that are now focused on content </a:t>
            </a:r>
            <a:r>
              <a:rPr lang="en-US" sz="1200" dirty="0" smtClean="0"/>
              <a:t>marketing to </a:t>
            </a:r>
            <a:r>
              <a:rPr lang="en-US" sz="1200" dirty="0"/>
              <a:t>drive lead generation are using their website as a digital salesperson. What does that mean? Today’s website is structured to engage buyers at various stages of research that they are undertaking to determine whether or not the vendor can meet their needs. </a:t>
            </a:r>
            <a:endParaRPr lang="en-IN" sz="1200" dirty="0"/>
          </a:p>
        </p:txBody>
      </p:sp>
      <p:pic>
        <p:nvPicPr>
          <p:cNvPr id="6" name="Content Placeholder 5" descr="Real_Woman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7" name="Picture 6" descr="Website-as-salespers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7" y="488958"/>
            <a:ext cx="3795130" cy="3858032"/>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Website – The Perfect Tool</a:t>
            </a:r>
            <a:endParaRPr lang="en-US" dirty="0">
              <a:solidFill>
                <a:srgbClr val="F27724"/>
              </a:solidFill>
            </a:endParaRPr>
          </a:p>
        </p:txBody>
      </p:sp>
      <p:sp>
        <p:nvSpPr>
          <p:cNvPr id="3" name="Content Placeholder 2"/>
          <p:cNvSpPr>
            <a:spLocks noGrp="1"/>
          </p:cNvSpPr>
          <p:nvPr>
            <p:ph sz="quarter" idx="14"/>
          </p:nvPr>
        </p:nvSpPr>
        <p:spPr>
          <a:xfrm>
            <a:off x="688287" y="1009141"/>
            <a:ext cx="3794760" cy="2969549"/>
          </a:xfrm>
        </p:spPr>
        <p:txBody>
          <a:bodyPr/>
          <a:lstStyle/>
          <a:p>
            <a:pPr lvl="0"/>
            <a:r>
              <a:rPr lang="en-US" sz="1200" dirty="0"/>
              <a:t>For instance, in a classic scenario the buyer goes through a series of phases on the path to purchase: awareness, interest, trial or demo, engagement with the vendor and procurement—followed by renewal or repurchase. In the earliest phase where the buyer is developing awareness and interest in a vendor’s solution, the conversation needs to be very different than in other stages. Traditional </a:t>
            </a:r>
            <a:r>
              <a:rPr lang="en-US" sz="1200" b="1" dirty="0"/>
              <a:t>appointment </a:t>
            </a:r>
            <a:r>
              <a:rPr lang="en-US" sz="1200" b="1" dirty="0" smtClean="0"/>
              <a:t>setting</a:t>
            </a:r>
            <a:r>
              <a:rPr lang="en-US" sz="1200" dirty="0"/>
              <a:t> </a:t>
            </a:r>
            <a:r>
              <a:rPr lang="en-US" sz="1200" dirty="0" smtClean="0"/>
              <a:t>has </a:t>
            </a:r>
            <a:r>
              <a:rPr lang="en-US" sz="1200" dirty="0"/>
              <a:t>done a poor job of addressing the multiple stages the buyer may be progressing through. An effective website, on the other hand, can address those stages with different types of content.</a:t>
            </a:r>
            <a:endParaRPr lang="en-IN" sz="1200" dirty="0"/>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pic>
        <p:nvPicPr>
          <p:cNvPr id="6" name="Picture 5" descr="Website-as-salesperso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88958"/>
            <a:ext cx="3830060" cy="3859279"/>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400" dirty="0" smtClean="0">
                <a:solidFill>
                  <a:srgbClr val="F27724"/>
                </a:solidFill>
              </a:rPr>
              <a:t>3. </a:t>
            </a:r>
            <a:r>
              <a:rPr lang="en-US" sz="2400" dirty="0"/>
              <a:t>Search </a:t>
            </a:r>
            <a:r>
              <a:rPr lang="en-US" sz="2400" dirty="0" smtClean="0"/>
              <a:t>Is </a:t>
            </a:r>
            <a:r>
              <a:rPr lang="en-US" sz="2400" dirty="0"/>
              <a:t>K</a:t>
            </a:r>
            <a:r>
              <a:rPr lang="en-US" sz="2400" dirty="0" smtClean="0"/>
              <a:t>ing </a:t>
            </a:r>
            <a:r>
              <a:rPr lang="en-US" sz="2400" dirty="0"/>
              <a:t>A</a:t>
            </a:r>
            <a:r>
              <a:rPr lang="en-US" sz="2400" dirty="0" smtClean="0"/>
              <a:t>nd </a:t>
            </a:r>
            <a:r>
              <a:rPr lang="en-US" sz="2400" dirty="0"/>
              <a:t>Q</a:t>
            </a:r>
            <a:r>
              <a:rPr lang="en-US" sz="2400" dirty="0" smtClean="0"/>
              <a:t>ueen</a:t>
            </a:r>
            <a:r>
              <a:rPr lang="en-IN" sz="2400" dirty="0" smtClean="0"/>
              <a:t> </a:t>
            </a:r>
            <a:endParaRPr lang="en-US" sz="2400" dirty="0">
              <a:solidFill>
                <a:srgbClr val="F27724"/>
              </a:solidFill>
            </a:endParaRPr>
          </a:p>
        </p:txBody>
      </p:sp>
      <p:sp>
        <p:nvSpPr>
          <p:cNvPr id="4" name="Content Placeholder 3"/>
          <p:cNvSpPr>
            <a:spLocks noGrp="1"/>
          </p:cNvSpPr>
          <p:nvPr>
            <p:ph sz="quarter" idx="15"/>
          </p:nvPr>
        </p:nvSpPr>
        <p:spPr>
          <a:xfrm>
            <a:off x="4657774" y="1319724"/>
            <a:ext cx="3794760" cy="2684368"/>
          </a:xfrm>
        </p:spPr>
        <p:txBody>
          <a:bodyPr/>
          <a:lstStyle/>
          <a:p>
            <a:r>
              <a:rPr lang="en-US" sz="1200" dirty="0"/>
              <a:t>After the website, the next most important function </a:t>
            </a:r>
            <a:r>
              <a:rPr lang="en-US" sz="1200" dirty="0" smtClean="0"/>
              <a:t>for </a:t>
            </a:r>
            <a:r>
              <a:rPr lang="en-US" sz="1200" b="1" dirty="0" smtClean="0"/>
              <a:t>appointment </a:t>
            </a:r>
            <a:r>
              <a:rPr lang="en-US" sz="1200" b="1" dirty="0"/>
              <a:t>setting</a:t>
            </a:r>
            <a:r>
              <a:rPr lang="en-US" sz="1200" dirty="0"/>
              <a:t> is search. Search engine optimization is what actually drives traffic to the website. When buyers begin their journey to look for a solution or pursue an interest, they go online and search using certain keywords. That’s why a website needs to be fully optimized—to ensure that when a buyer searches, the vendor’s name pops up. Ideally it appears on the first page of search results, but it definitely must appear by the second page. Statistical data shows that links on the third page and beyond are rarely visited by prospective buyers. That’s why it’s so critical to have the entire website optimized around a set of keywords a buyer is likely to be using to search for a specific solution or to better understand a specific problem and discover approaches to solving it.</a:t>
            </a:r>
            <a:r>
              <a:rPr lang="en-IN" sz="1200" dirty="0"/>
              <a:t> </a:t>
            </a:r>
          </a:p>
        </p:txBody>
      </p:sp>
      <p:pic>
        <p:nvPicPr>
          <p:cNvPr id="6" name="Content Placeholder 5" descr="Email_Marketing_5.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7" name="Picture 6" descr="Search-Optimization-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8" y="488958"/>
            <a:ext cx="3795130" cy="3858032"/>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4. </a:t>
            </a:r>
            <a:r>
              <a:rPr lang="en-US" dirty="0"/>
              <a:t>Social </a:t>
            </a:r>
            <a:r>
              <a:rPr lang="en-US" dirty="0" smtClean="0"/>
              <a:t>Adds </a:t>
            </a:r>
            <a:r>
              <a:rPr lang="en-US" dirty="0"/>
              <a:t>F</a:t>
            </a:r>
            <a:r>
              <a:rPr lang="en-US" dirty="0" smtClean="0"/>
              <a:t>lare </a:t>
            </a:r>
            <a:r>
              <a:rPr lang="en-US" dirty="0"/>
              <a:t>A</a:t>
            </a:r>
            <a:r>
              <a:rPr lang="en-US" dirty="0" smtClean="0"/>
              <a:t>nd </a:t>
            </a:r>
            <a:r>
              <a:rPr lang="en-US" dirty="0"/>
              <a:t>E</a:t>
            </a:r>
            <a:r>
              <a:rPr lang="en-US" dirty="0" smtClean="0"/>
              <a:t>xpands </a:t>
            </a:r>
            <a:r>
              <a:rPr lang="en-US" dirty="0"/>
              <a:t>P</a:t>
            </a:r>
            <a:r>
              <a:rPr lang="en-US" dirty="0" smtClean="0"/>
              <a:t>resence</a:t>
            </a:r>
            <a:r>
              <a:rPr lang="en-IN" dirty="0" smtClean="0"/>
              <a:t> </a:t>
            </a:r>
            <a:endParaRPr lang="en-US" dirty="0">
              <a:solidFill>
                <a:srgbClr val="F27724"/>
              </a:solidFill>
            </a:endParaRPr>
          </a:p>
        </p:txBody>
      </p:sp>
      <p:sp>
        <p:nvSpPr>
          <p:cNvPr id="3" name="Content Placeholder 2"/>
          <p:cNvSpPr>
            <a:spLocks noGrp="1"/>
          </p:cNvSpPr>
          <p:nvPr>
            <p:ph sz="quarter" idx="14"/>
          </p:nvPr>
        </p:nvSpPr>
        <p:spPr>
          <a:xfrm>
            <a:off x="688287" y="1269923"/>
            <a:ext cx="3794760" cy="2708767"/>
          </a:xfrm>
        </p:spPr>
        <p:txBody>
          <a:bodyPr/>
          <a:lstStyle/>
          <a:p>
            <a:pPr lvl="0"/>
            <a:r>
              <a:rPr lang="en-US" sz="1200" dirty="0"/>
              <a:t>Social marketing is also a critical means of driving awareness. Because the front end of the marketing funnel in today’s media environment is highly fragmented, it’s very difficult to engage a buyer via a single target, such as a specific site or a specific set of actions. The prospective buyer is likely to be visiting multiple sites. A successful marketing strategy must therefore integrate social and search to engage the buyer at multiple touch points in the early phases of the journey in the effort to drive them to the website.</a:t>
            </a:r>
            <a:r>
              <a:rPr lang="en-IN" sz="1200" dirty="0"/>
              <a:t> </a:t>
            </a:r>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pic>
        <p:nvPicPr>
          <p:cNvPr id="4" name="Picture 3" descr="Social_Selling.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91069"/>
            <a:ext cx="3830060" cy="3863651"/>
          </a:xfrm>
          <a:prstGeom prst="rect">
            <a:avLst/>
          </a:prstGeom>
        </p:spPr>
      </p:pic>
    </p:spTree>
    <p:extLst>
      <p:ext uri="{BB962C8B-B14F-4D97-AF65-F5344CB8AC3E}">
        <p14:creationId xmlns:p14="http://schemas.microsoft.com/office/powerpoint/2010/main" val="31330431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400" dirty="0" smtClean="0">
                <a:solidFill>
                  <a:srgbClr val="F27724"/>
                </a:solidFill>
              </a:rPr>
              <a:t>5. </a:t>
            </a:r>
            <a:r>
              <a:rPr lang="en-US" sz="2400" dirty="0"/>
              <a:t>Having a </a:t>
            </a:r>
            <a:r>
              <a:rPr lang="en-US" sz="2400" dirty="0" smtClean="0"/>
              <a:t>Structured </a:t>
            </a:r>
            <a:r>
              <a:rPr lang="en-US" sz="2400" dirty="0"/>
              <a:t>P</a:t>
            </a:r>
            <a:r>
              <a:rPr lang="en-US" sz="2400" dirty="0" smtClean="0"/>
              <a:t>rocess </a:t>
            </a:r>
            <a:r>
              <a:rPr lang="en-US" sz="2400" dirty="0"/>
              <a:t>I</a:t>
            </a:r>
            <a:r>
              <a:rPr lang="en-US" sz="2400" dirty="0" smtClean="0"/>
              <a:t>s </a:t>
            </a:r>
            <a:r>
              <a:rPr lang="en-US" sz="2400" dirty="0"/>
              <a:t>C</a:t>
            </a:r>
            <a:r>
              <a:rPr lang="en-US" sz="2400" dirty="0" smtClean="0"/>
              <a:t>ritical</a:t>
            </a:r>
            <a:r>
              <a:rPr lang="en-IN" sz="2400" dirty="0" smtClean="0"/>
              <a:t> </a:t>
            </a:r>
            <a:endParaRPr lang="en-US" sz="2400" dirty="0">
              <a:solidFill>
                <a:srgbClr val="F27724"/>
              </a:solidFill>
            </a:endParaRPr>
          </a:p>
        </p:txBody>
      </p:sp>
      <p:sp>
        <p:nvSpPr>
          <p:cNvPr id="4" name="Content Placeholder 3"/>
          <p:cNvSpPr>
            <a:spLocks noGrp="1"/>
          </p:cNvSpPr>
          <p:nvPr>
            <p:ph sz="quarter" idx="15"/>
          </p:nvPr>
        </p:nvSpPr>
        <p:spPr>
          <a:xfrm>
            <a:off x="4657774" y="1319724"/>
            <a:ext cx="3794760" cy="2684368"/>
          </a:xfrm>
        </p:spPr>
        <p:txBody>
          <a:bodyPr/>
          <a:lstStyle/>
          <a:p>
            <a:r>
              <a:rPr lang="en-US" sz="1200" dirty="0"/>
              <a:t>Process plays an important role in content creation, content development, content alignment across multiple buying phases, and in driving traffic through search and social in a systematic way. Process is critical in identifying the engagement of the prospect at various stages with different types of content on the vendor side, as well as providing that information to the </a:t>
            </a:r>
            <a:r>
              <a:rPr lang="en-US" sz="1200" dirty="0" smtClean="0"/>
              <a:t>salesperson. Without </a:t>
            </a:r>
            <a:r>
              <a:rPr lang="en-US" sz="1200" dirty="0"/>
              <a:t>marketing and sales automation—the next essential element in </a:t>
            </a:r>
            <a:r>
              <a:rPr lang="en-US" sz="1200" dirty="0" smtClean="0"/>
              <a:t>successful </a:t>
            </a:r>
            <a:r>
              <a:rPr lang="en-US" sz="1200" b="1" dirty="0" smtClean="0"/>
              <a:t>appointment </a:t>
            </a:r>
            <a:r>
              <a:rPr lang="en-US" sz="1200" b="1" dirty="0"/>
              <a:t>setting</a:t>
            </a:r>
            <a:r>
              <a:rPr lang="en-US" sz="1200" dirty="0"/>
              <a:t>—this is almost impossible to accomplish.</a:t>
            </a:r>
            <a:r>
              <a:rPr lang="en-IN" sz="1200" dirty="0"/>
              <a:t> </a:t>
            </a:r>
          </a:p>
        </p:txBody>
      </p:sp>
      <p:pic>
        <p:nvPicPr>
          <p:cNvPr id="6" name="Content Placeholder 5" descr="Email_Marketing_5.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7" name="Picture 6" descr="Structured-proces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7" y="488958"/>
            <a:ext cx="3795130" cy="3858033"/>
          </a:xfrm>
          <a:prstGeom prst="rect">
            <a:avLst/>
          </a:prstGeom>
        </p:spPr>
      </p:pic>
    </p:spTree>
    <p:extLst>
      <p:ext uri="{BB962C8B-B14F-4D97-AF65-F5344CB8AC3E}">
        <p14:creationId xmlns:p14="http://schemas.microsoft.com/office/powerpoint/2010/main" val="12397444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65482</TotalTime>
  <Words>563</Words>
  <Application>Microsoft Macintosh PowerPoint</Application>
  <PresentationFormat>On-screen Show (16:9)</PresentationFormat>
  <Paragraphs>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zinfi_powerpoint_template</vt:lpstr>
      <vt:lpstr>7 Things to Consider for Appointment Setting Campaigns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ZINFI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Sugata Sanyal</dc:creator>
  <cp:keywords/>
  <dc:description/>
  <cp:lastModifiedBy>ZINFI Mac</cp:lastModifiedBy>
  <cp:revision>386</cp:revision>
  <cp:lastPrinted>2012-10-17T16:04:59Z</cp:lastPrinted>
  <dcterms:created xsi:type="dcterms:W3CDTF">2012-07-05T17:18:21Z</dcterms:created>
  <dcterms:modified xsi:type="dcterms:W3CDTF">2016-03-23T18:21:55Z</dcterms:modified>
  <cp:category/>
</cp:coreProperties>
</file>