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1"/>
  </p:sldMasterIdLst>
  <p:notesMasterIdLst>
    <p:notesMasterId r:id="rId16"/>
  </p:notesMasterIdLst>
  <p:handoutMasterIdLst>
    <p:handoutMasterId r:id="rId17"/>
  </p:handoutMasterIdLst>
  <p:sldIdLst>
    <p:sldId id="269" r:id="rId2"/>
    <p:sldId id="270" r:id="rId3"/>
    <p:sldId id="274" r:id="rId4"/>
    <p:sldId id="275" r:id="rId5"/>
    <p:sldId id="278" r:id="rId6"/>
    <p:sldId id="279" r:id="rId7"/>
    <p:sldId id="281" r:id="rId8"/>
    <p:sldId id="282" r:id="rId9"/>
    <p:sldId id="283" r:id="rId10"/>
    <p:sldId id="284" r:id="rId11"/>
    <p:sldId id="285" r:id="rId12"/>
    <p:sldId id="288" r:id="rId13"/>
    <p:sldId id="289" r:id="rId14"/>
    <p:sldId id="268" r:id="rId1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E09581B-3327-AB4E-817C-1FBC10EF2D35}">
          <p14:sldIdLst>
            <p14:sldId id="269"/>
            <p14:sldId id="270"/>
            <p14:sldId id="274"/>
            <p14:sldId id="275"/>
            <p14:sldId id="278"/>
            <p14:sldId id="279"/>
            <p14:sldId id="281"/>
            <p14:sldId id="282"/>
            <p14:sldId id="283"/>
            <p14:sldId id="284"/>
            <p14:sldId id="285"/>
            <p14:sldId id="288"/>
            <p14:sldId id="289"/>
            <p14:sldId id="268"/>
          </p14:sldIdLst>
        </p14:section>
      </p14:sectionLst>
    </p:ext>
    <p:ext uri="{EFAFB233-063F-42B5-8137-9DF3F51BA10A}">
      <p15:sldGuideLst xmlns="" xmlns:p15="http://schemas.microsoft.com/office/powerpoint/2012/main">
        <p15:guide id="1" orient="horz" pos="356">
          <p15:clr>
            <a:srgbClr val="A4A3A4"/>
          </p15:clr>
        </p15:guide>
        <p15:guide id="2" orient="horz" pos="2742">
          <p15:clr>
            <a:srgbClr val="A4A3A4"/>
          </p15:clr>
        </p15:guide>
        <p15:guide id="3" pos="431">
          <p15:clr>
            <a:srgbClr val="A4A3A4"/>
          </p15:clr>
        </p15:guide>
        <p15:guide id="4" pos="5326">
          <p15:clr>
            <a:srgbClr val="A4A3A4"/>
          </p15:clr>
        </p15:guide>
        <p15:guide id="5" pos="2095">
          <p15:clr>
            <a:srgbClr val="A4A3A4"/>
          </p15:clr>
        </p15:guide>
        <p15:guide id="6" pos="3770">
          <p15:clr>
            <a:srgbClr val="A4A3A4"/>
          </p15:clr>
        </p15:guide>
        <p15:guide id="7" pos="2878">
          <p15:clr>
            <a:srgbClr val="A4A3A4"/>
          </p15:clr>
        </p15:guide>
        <p15:guide id="8" pos="1987">
          <p15:clr>
            <a:srgbClr val="A4A3A4"/>
          </p15:clr>
        </p15:guide>
        <p15:guide id="9" pos="365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6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86" autoAdjust="0"/>
    <p:restoredTop sz="94595" autoAdjust="0"/>
  </p:normalViewPr>
  <p:slideViewPr>
    <p:cSldViewPr snapToGrid="0" snapToObjects="1">
      <p:cViewPr varScale="1">
        <p:scale>
          <a:sx n="114" d="100"/>
          <a:sy n="114" d="100"/>
        </p:scale>
        <p:origin x="-928" y="-104"/>
      </p:cViewPr>
      <p:guideLst>
        <p:guide orient="horz" pos="356"/>
        <p:guide orient="horz" pos="2742"/>
        <p:guide pos="431"/>
        <p:guide pos="5326"/>
        <p:guide pos="2095"/>
        <p:guide pos="3770"/>
        <p:guide pos="2878"/>
        <p:guide pos="1987"/>
        <p:guide pos="3654"/>
      </p:guideLst>
    </p:cSldViewPr>
  </p:slideViewPr>
  <p:outlineViewPr>
    <p:cViewPr>
      <p:scale>
        <a:sx n="33" d="100"/>
        <a:sy n="33" d="100"/>
      </p:scale>
      <p:origin x="0" y="1384"/>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handoutMaster" Target="handoutMasters/handout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3E5B362-3621-3C48-86F6-59B2869843EA}" type="datetimeFigureOut">
              <a:rPr lang="en-US" smtClean="0"/>
              <a:t>14/03/16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86CCB45-2132-B648-AD01-F22029B21FED}" type="slidenum">
              <a:rPr lang="en-US" smtClean="0"/>
              <a:t>‹#›</a:t>
            </a:fld>
            <a:endParaRPr lang="en-US" dirty="0"/>
          </a:p>
        </p:txBody>
      </p:sp>
    </p:spTree>
    <p:extLst>
      <p:ext uri="{BB962C8B-B14F-4D97-AF65-F5344CB8AC3E}">
        <p14:creationId xmlns:p14="http://schemas.microsoft.com/office/powerpoint/2010/main" val="15154370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6BCFE6-53E5-DF49-9BE1-2B2B7914296C}" type="datetimeFigureOut">
              <a:rPr lang="en-US" smtClean="0"/>
              <a:t>14/03/16</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9EDEDA-5BAF-4C4E-9184-1FBC6E051B29}" type="slidenum">
              <a:rPr lang="en-US" smtClean="0"/>
              <a:t>‹#›</a:t>
            </a:fld>
            <a:endParaRPr lang="en-US" dirty="0"/>
          </a:p>
        </p:txBody>
      </p:sp>
    </p:spTree>
    <p:extLst>
      <p:ext uri="{BB962C8B-B14F-4D97-AF65-F5344CB8AC3E}">
        <p14:creationId xmlns:p14="http://schemas.microsoft.com/office/powerpoint/2010/main" val="14501375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gi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775301"/>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685800" y="2378336"/>
            <a:ext cx="5120640" cy="1314450"/>
          </a:xfrm>
        </p:spPr>
        <p:txBody>
          <a:bodyPr lIns="0" tIns="0" rIns="0" bIns="0">
            <a:noAutofit/>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246190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thirds headline">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685799" y="488873"/>
            <a:ext cx="7769226" cy="388297"/>
          </a:xfrm>
        </p:spPr>
        <p:txBody>
          <a:bodyPr/>
          <a:lstStyle>
            <a:lvl2pPr>
              <a:defRPr baseline="0"/>
            </a:lvl2pPr>
            <a:lvl4pPr>
              <a:defRPr baseline="0"/>
            </a:lvl4pPr>
          </a:lstStyle>
          <a:p>
            <a:pPr lvl="0"/>
            <a:r>
              <a:rPr lang="en-US" dirty="0" smtClean="0"/>
              <a:t>Page Title</a:t>
            </a:r>
          </a:p>
        </p:txBody>
      </p:sp>
      <p:pic>
        <p:nvPicPr>
          <p:cNvPr id="9" name="Picture 8" descr="zinfi_logo_rgb.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032726" y="4557777"/>
            <a:ext cx="676611" cy="365736"/>
          </a:xfrm>
          <a:prstGeom prst="rect">
            <a:avLst/>
          </a:prstGeom>
        </p:spPr>
      </p:pic>
      <p:sp>
        <p:nvSpPr>
          <p:cNvPr id="10" name="TextBox 9"/>
          <p:cNvSpPr txBox="1"/>
          <p:nvPr userDrawn="1"/>
        </p:nvSpPr>
        <p:spPr>
          <a:xfrm>
            <a:off x="457200" y="4709185"/>
            <a:ext cx="6444940" cy="307777"/>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fld id="{CD23E897-AC2E-A24A-A9AD-88BBD1C02BAD}" type="slidenum">
              <a:rPr lang="en-US" sz="1000" smtClean="0">
                <a:solidFill>
                  <a:schemeClr val="tx2"/>
                </a:solidFill>
              </a:rPr>
              <a:pPr marL="0" marR="0" indent="0" algn="l" defTabSz="457200" rtl="0" eaLnBrk="1" fontAlgn="auto" latinLnBrk="0" hangingPunct="1">
                <a:lnSpc>
                  <a:spcPct val="100000"/>
                </a:lnSpc>
                <a:spcBef>
                  <a:spcPts val="0"/>
                </a:spcBef>
                <a:spcAft>
                  <a:spcPts val="0"/>
                </a:spcAft>
                <a:buClrTx/>
                <a:buSzTx/>
                <a:buFontTx/>
                <a:buNone/>
                <a:tabLst/>
                <a:defRPr/>
              </a:pPr>
              <a:t>‹#›</a:t>
            </a:fld>
            <a:r>
              <a:rPr lang="en-US" sz="1000" baseline="0" dirty="0" smtClean="0">
                <a:solidFill>
                  <a:schemeClr val="tx1">
                    <a:lumMod val="50000"/>
                    <a:lumOff val="50000"/>
                  </a:schemeClr>
                </a:solidFill>
                <a:latin typeface="+mn-lt"/>
                <a:cs typeface="Helvetica"/>
              </a:rPr>
              <a:t>      </a:t>
            </a:r>
            <a:r>
              <a:rPr lang="en-US" sz="1000" dirty="0" smtClean="0">
                <a:solidFill>
                  <a:schemeClr val="tx1">
                    <a:lumMod val="50000"/>
                    <a:lumOff val="50000"/>
                  </a:schemeClr>
                </a:solidFill>
                <a:latin typeface="+mn-lt"/>
                <a:cs typeface="Helvetica"/>
              </a:rPr>
              <a:t>|</a:t>
            </a:r>
            <a:r>
              <a:rPr lang="en-US" sz="1000" baseline="0" dirty="0" smtClean="0">
                <a:solidFill>
                  <a:schemeClr val="tx1">
                    <a:lumMod val="50000"/>
                    <a:lumOff val="50000"/>
                  </a:schemeClr>
                </a:solidFill>
                <a:latin typeface="+mn-lt"/>
                <a:cs typeface="Helvetica"/>
              </a:rPr>
              <a:t>      </a:t>
            </a:r>
            <a:fld id="{02160924-FF41-0244-925F-AD9E18600A6D}" type="datetime4">
              <a:rPr lang="en-US" sz="1000" smtClean="0">
                <a:solidFill>
                  <a:schemeClr val="tx1">
                    <a:lumMod val="50000"/>
                    <a:lumOff val="50000"/>
                  </a:schemeClr>
                </a:solidFill>
                <a:latin typeface="+mn-lt"/>
                <a:cs typeface="Helvetica"/>
              </a:rPr>
              <a:pPr marL="0" marR="0" indent="0" algn="l" defTabSz="457200" rtl="0" eaLnBrk="1" fontAlgn="auto" latinLnBrk="0" hangingPunct="1">
                <a:lnSpc>
                  <a:spcPct val="100000"/>
                </a:lnSpc>
                <a:spcBef>
                  <a:spcPts val="0"/>
                </a:spcBef>
                <a:spcAft>
                  <a:spcPts val="0"/>
                </a:spcAft>
                <a:buClrTx/>
                <a:buSzTx/>
                <a:buFontTx/>
                <a:buNone/>
                <a:tabLst/>
                <a:defRPr/>
              </a:pPr>
              <a:t>March 14, 2016</a:t>
            </a:fld>
            <a:r>
              <a:rPr lang="en-US" sz="1000" baseline="0" dirty="0" smtClean="0">
                <a:solidFill>
                  <a:schemeClr val="tx1">
                    <a:lumMod val="50000"/>
                    <a:lumOff val="50000"/>
                  </a:schemeClr>
                </a:solidFill>
                <a:latin typeface="+mn-lt"/>
                <a:cs typeface="Helvetica"/>
              </a:rPr>
              <a:t>      </a:t>
            </a:r>
            <a:r>
              <a:rPr lang="en-US" sz="1000" dirty="0" smtClean="0">
                <a:solidFill>
                  <a:schemeClr val="tx1">
                    <a:lumMod val="50000"/>
                    <a:lumOff val="50000"/>
                  </a:schemeClr>
                </a:solidFill>
                <a:latin typeface="+mn-lt"/>
                <a:cs typeface="Helvetica"/>
              </a:rPr>
              <a:t>|</a:t>
            </a:r>
            <a:r>
              <a:rPr lang="en-US" sz="1000" baseline="0" dirty="0" smtClean="0">
                <a:solidFill>
                  <a:schemeClr val="tx1">
                    <a:lumMod val="50000"/>
                    <a:lumOff val="50000"/>
                  </a:schemeClr>
                </a:solidFill>
                <a:latin typeface="+mn-lt"/>
                <a:cs typeface="Helvetica"/>
              </a:rPr>
              <a:t>      © 2014 ZINFI Technologies Inc. All Rights Reserved</a:t>
            </a:r>
            <a:endParaRPr lang="en-US" sz="1000" dirty="0">
              <a:solidFill>
                <a:schemeClr val="tx2"/>
              </a:solidFill>
            </a:endParaRPr>
          </a:p>
        </p:txBody>
      </p:sp>
      <p:sp>
        <p:nvSpPr>
          <p:cNvPr id="12" name="Content Placeholder 2"/>
          <p:cNvSpPr>
            <a:spLocks noGrp="1"/>
          </p:cNvSpPr>
          <p:nvPr>
            <p:ph sz="quarter" idx="14"/>
          </p:nvPr>
        </p:nvSpPr>
        <p:spPr>
          <a:xfrm>
            <a:off x="688285" y="946073"/>
            <a:ext cx="7772400" cy="3406852"/>
          </a:xfrm>
        </p:spPr>
        <p:txBody>
          <a:bodyPr/>
          <a:lstStyle>
            <a:lvl1pPr>
              <a:spcBef>
                <a:spcPts val="0"/>
              </a:spcBef>
              <a:defRPr sz="1300" b="0">
                <a:solidFill>
                  <a:schemeClr val="tx1"/>
                </a:solidFill>
              </a:defRPr>
            </a:lvl1pPr>
            <a:lvl2pPr marL="118872" indent="-118872">
              <a:spcAft>
                <a:spcPts val="400"/>
              </a:spcAft>
              <a:buFont typeface="Arial"/>
              <a:buChar char="•"/>
              <a:defRPr/>
            </a:lvl2pPr>
            <a:lvl3pPr marL="228600" indent="-118872">
              <a:buFont typeface="Courier New"/>
              <a:buChar char="o"/>
              <a:defRPr sz="1100" i="1"/>
            </a:lvl3pPr>
            <a:lvl4pPr marL="347472" indent="-118872">
              <a:buFont typeface="Lucida Grande"/>
              <a:buChar char="–"/>
              <a:defRPr sz="900"/>
            </a:lvl4pPr>
            <a:lvl5pPr marL="576072" indent="-118872">
              <a:spcBef>
                <a:spcPts val="0"/>
              </a:spcBef>
              <a:spcAft>
                <a:spcPts val="200"/>
              </a:spcAft>
              <a:defRPr sz="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18593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thirds no headline">
    <p:spTree>
      <p:nvGrpSpPr>
        <p:cNvPr id="1" name=""/>
        <p:cNvGrpSpPr/>
        <p:nvPr/>
      </p:nvGrpSpPr>
      <p:grpSpPr>
        <a:xfrm>
          <a:off x="0" y="0"/>
          <a:ext cx="0" cy="0"/>
          <a:chOff x="0" y="0"/>
          <a:chExt cx="0" cy="0"/>
        </a:xfrm>
      </p:grpSpPr>
      <p:pic>
        <p:nvPicPr>
          <p:cNvPr id="9" name="Picture 8" descr="zinfi_logo_rgb.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032726" y="4557777"/>
            <a:ext cx="676611" cy="365736"/>
          </a:xfrm>
          <a:prstGeom prst="rect">
            <a:avLst/>
          </a:prstGeom>
        </p:spPr>
      </p:pic>
      <p:sp>
        <p:nvSpPr>
          <p:cNvPr id="10" name="TextBox 9"/>
          <p:cNvSpPr txBox="1"/>
          <p:nvPr userDrawn="1"/>
        </p:nvSpPr>
        <p:spPr>
          <a:xfrm>
            <a:off x="457200" y="4709185"/>
            <a:ext cx="6444940" cy="307777"/>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fld id="{CD23E897-AC2E-A24A-A9AD-88BBD1C02BAD}" type="slidenum">
              <a:rPr lang="en-US" sz="1000" smtClean="0">
                <a:solidFill>
                  <a:schemeClr val="tx2"/>
                </a:solidFill>
              </a:rPr>
              <a:pPr marL="0" marR="0" indent="0" algn="l" defTabSz="457200" rtl="0" eaLnBrk="1" fontAlgn="auto" latinLnBrk="0" hangingPunct="1">
                <a:lnSpc>
                  <a:spcPct val="100000"/>
                </a:lnSpc>
                <a:spcBef>
                  <a:spcPts val="0"/>
                </a:spcBef>
                <a:spcAft>
                  <a:spcPts val="0"/>
                </a:spcAft>
                <a:buClrTx/>
                <a:buSzTx/>
                <a:buFontTx/>
                <a:buNone/>
                <a:tabLst/>
                <a:defRPr/>
              </a:pPr>
              <a:t>‹#›</a:t>
            </a:fld>
            <a:r>
              <a:rPr lang="en-US" sz="1000" baseline="0" dirty="0" smtClean="0">
                <a:solidFill>
                  <a:schemeClr val="tx1">
                    <a:lumMod val="50000"/>
                    <a:lumOff val="50000"/>
                  </a:schemeClr>
                </a:solidFill>
                <a:latin typeface="+mn-lt"/>
                <a:cs typeface="Helvetica"/>
              </a:rPr>
              <a:t>      </a:t>
            </a:r>
            <a:r>
              <a:rPr lang="en-US" sz="1000" dirty="0" smtClean="0">
                <a:solidFill>
                  <a:schemeClr val="tx1">
                    <a:lumMod val="50000"/>
                    <a:lumOff val="50000"/>
                  </a:schemeClr>
                </a:solidFill>
                <a:latin typeface="+mn-lt"/>
                <a:cs typeface="Helvetica"/>
              </a:rPr>
              <a:t>|</a:t>
            </a:r>
            <a:r>
              <a:rPr lang="en-US" sz="1000" baseline="0" dirty="0" smtClean="0">
                <a:solidFill>
                  <a:schemeClr val="tx1">
                    <a:lumMod val="50000"/>
                    <a:lumOff val="50000"/>
                  </a:schemeClr>
                </a:solidFill>
                <a:latin typeface="+mn-lt"/>
                <a:cs typeface="Helvetica"/>
              </a:rPr>
              <a:t>      </a:t>
            </a:r>
            <a:fld id="{02160924-FF41-0244-925F-AD9E18600A6D}" type="datetime4">
              <a:rPr lang="en-US" sz="1000" smtClean="0">
                <a:solidFill>
                  <a:schemeClr val="tx1">
                    <a:lumMod val="50000"/>
                    <a:lumOff val="50000"/>
                  </a:schemeClr>
                </a:solidFill>
                <a:latin typeface="+mn-lt"/>
                <a:cs typeface="Helvetica"/>
              </a:rPr>
              <a:pPr marL="0" marR="0" indent="0" algn="l" defTabSz="457200" rtl="0" eaLnBrk="1" fontAlgn="auto" latinLnBrk="0" hangingPunct="1">
                <a:lnSpc>
                  <a:spcPct val="100000"/>
                </a:lnSpc>
                <a:spcBef>
                  <a:spcPts val="0"/>
                </a:spcBef>
                <a:spcAft>
                  <a:spcPts val="0"/>
                </a:spcAft>
                <a:buClrTx/>
                <a:buSzTx/>
                <a:buFontTx/>
                <a:buNone/>
                <a:tabLst/>
                <a:defRPr/>
              </a:pPr>
              <a:t>March 14, 2016</a:t>
            </a:fld>
            <a:r>
              <a:rPr lang="en-US" sz="1000" baseline="0" dirty="0" smtClean="0">
                <a:solidFill>
                  <a:schemeClr val="tx1">
                    <a:lumMod val="50000"/>
                    <a:lumOff val="50000"/>
                  </a:schemeClr>
                </a:solidFill>
                <a:latin typeface="+mn-lt"/>
                <a:cs typeface="Helvetica"/>
              </a:rPr>
              <a:t>      </a:t>
            </a:r>
            <a:r>
              <a:rPr lang="en-US" sz="1000" dirty="0" smtClean="0">
                <a:solidFill>
                  <a:schemeClr val="tx1">
                    <a:lumMod val="50000"/>
                    <a:lumOff val="50000"/>
                  </a:schemeClr>
                </a:solidFill>
                <a:latin typeface="+mn-lt"/>
                <a:cs typeface="Helvetica"/>
              </a:rPr>
              <a:t>|</a:t>
            </a:r>
            <a:r>
              <a:rPr lang="en-US" sz="1000" baseline="0" dirty="0" smtClean="0">
                <a:solidFill>
                  <a:schemeClr val="tx1">
                    <a:lumMod val="50000"/>
                    <a:lumOff val="50000"/>
                  </a:schemeClr>
                </a:solidFill>
                <a:latin typeface="+mn-lt"/>
                <a:cs typeface="Helvetica"/>
              </a:rPr>
              <a:t>      © 2014 ZINFI Technologies Inc. All Rights Reserved</a:t>
            </a:r>
            <a:endParaRPr lang="en-US" sz="1000" dirty="0">
              <a:solidFill>
                <a:schemeClr val="tx2"/>
              </a:solidFill>
            </a:endParaRPr>
          </a:p>
        </p:txBody>
      </p:sp>
      <p:sp>
        <p:nvSpPr>
          <p:cNvPr id="12" name="Content Placeholder 2"/>
          <p:cNvSpPr>
            <a:spLocks noGrp="1"/>
          </p:cNvSpPr>
          <p:nvPr>
            <p:ph sz="quarter" idx="14"/>
          </p:nvPr>
        </p:nvSpPr>
        <p:spPr>
          <a:xfrm>
            <a:off x="688285" y="576071"/>
            <a:ext cx="7772400" cy="3776472"/>
          </a:xfrm>
        </p:spPr>
        <p:txBody>
          <a:bodyPr/>
          <a:lstStyle>
            <a:lvl1pPr>
              <a:spcBef>
                <a:spcPts val="0"/>
              </a:spcBef>
              <a:defRPr sz="1300" b="0">
                <a:solidFill>
                  <a:schemeClr val="tx1"/>
                </a:solidFill>
              </a:defRPr>
            </a:lvl1pPr>
            <a:lvl2pPr marL="118872" indent="-118872">
              <a:spcAft>
                <a:spcPts val="400"/>
              </a:spcAft>
              <a:buFont typeface="Arial"/>
              <a:buChar char="•"/>
              <a:defRPr/>
            </a:lvl2pPr>
            <a:lvl3pPr marL="228600" indent="-118872">
              <a:buFont typeface="Courier New"/>
              <a:buChar char="o"/>
              <a:defRPr sz="1100" i="1"/>
            </a:lvl3pPr>
            <a:lvl4pPr marL="347472" indent="-118872">
              <a:buFont typeface="Lucida Grande"/>
              <a:buChar char="–"/>
              <a:defRPr sz="900"/>
            </a:lvl4pPr>
            <a:lvl5pPr marL="576072" indent="-118872">
              <a:spcBef>
                <a:spcPts val="0"/>
              </a:spcBef>
              <a:spcAft>
                <a:spcPts val="200"/>
              </a:spcAft>
              <a:defRPr sz="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03598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third 1 third 1 third">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685800" y="488873"/>
            <a:ext cx="7769224" cy="388297"/>
          </a:xfrm>
        </p:spPr>
        <p:txBody>
          <a:bodyPr/>
          <a:lstStyle>
            <a:lvl2pPr>
              <a:defRPr baseline="0"/>
            </a:lvl2pPr>
            <a:lvl4pPr>
              <a:defRPr baseline="0"/>
            </a:lvl4pPr>
          </a:lstStyle>
          <a:p>
            <a:pPr lvl="0"/>
            <a:r>
              <a:rPr lang="en-US" dirty="0" smtClean="0"/>
              <a:t>Page Title</a:t>
            </a:r>
          </a:p>
        </p:txBody>
      </p:sp>
      <p:pic>
        <p:nvPicPr>
          <p:cNvPr id="9" name="Picture 8" descr="zinfi_logo_rgb.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032726" y="4557777"/>
            <a:ext cx="676611" cy="365736"/>
          </a:xfrm>
          <a:prstGeom prst="rect">
            <a:avLst/>
          </a:prstGeom>
        </p:spPr>
      </p:pic>
      <p:sp>
        <p:nvSpPr>
          <p:cNvPr id="10" name="TextBox 9"/>
          <p:cNvSpPr txBox="1"/>
          <p:nvPr userDrawn="1"/>
        </p:nvSpPr>
        <p:spPr>
          <a:xfrm>
            <a:off x="457200" y="4709185"/>
            <a:ext cx="6444940" cy="307777"/>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fld id="{CD23E897-AC2E-A24A-A9AD-88BBD1C02BAD}" type="slidenum">
              <a:rPr lang="en-US" sz="1000" smtClean="0">
                <a:solidFill>
                  <a:schemeClr val="tx2"/>
                </a:solidFill>
              </a:rPr>
              <a:pPr marL="0" marR="0" indent="0" algn="l" defTabSz="457200" rtl="0" eaLnBrk="1" fontAlgn="auto" latinLnBrk="0" hangingPunct="1">
                <a:lnSpc>
                  <a:spcPct val="100000"/>
                </a:lnSpc>
                <a:spcBef>
                  <a:spcPts val="0"/>
                </a:spcBef>
                <a:spcAft>
                  <a:spcPts val="0"/>
                </a:spcAft>
                <a:buClrTx/>
                <a:buSzTx/>
                <a:buFontTx/>
                <a:buNone/>
                <a:tabLst/>
                <a:defRPr/>
              </a:pPr>
              <a:t>‹#›</a:t>
            </a:fld>
            <a:r>
              <a:rPr lang="en-US" sz="1000" baseline="0" dirty="0" smtClean="0">
                <a:solidFill>
                  <a:schemeClr val="tx1">
                    <a:lumMod val="50000"/>
                    <a:lumOff val="50000"/>
                  </a:schemeClr>
                </a:solidFill>
                <a:latin typeface="+mn-lt"/>
                <a:cs typeface="Helvetica"/>
              </a:rPr>
              <a:t>      </a:t>
            </a:r>
            <a:r>
              <a:rPr lang="en-US" sz="1000" dirty="0" smtClean="0">
                <a:solidFill>
                  <a:schemeClr val="tx1">
                    <a:lumMod val="50000"/>
                    <a:lumOff val="50000"/>
                  </a:schemeClr>
                </a:solidFill>
                <a:latin typeface="+mn-lt"/>
                <a:cs typeface="Helvetica"/>
              </a:rPr>
              <a:t>|</a:t>
            </a:r>
            <a:r>
              <a:rPr lang="en-US" sz="1000" baseline="0" dirty="0" smtClean="0">
                <a:solidFill>
                  <a:schemeClr val="tx1">
                    <a:lumMod val="50000"/>
                    <a:lumOff val="50000"/>
                  </a:schemeClr>
                </a:solidFill>
                <a:latin typeface="+mn-lt"/>
                <a:cs typeface="Helvetica"/>
              </a:rPr>
              <a:t>      </a:t>
            </a:r>
            <a:fld id="{02160924-FF41-0244-925F-AD9E18600A6D}" type="datetime4">
              <a:rPr lang="en-US" sz="1000" smtClean="0">
                <a:solidFill>
                  <a:schemeClr val="tx1">
                    <a:lumMod val="50000"/>
                    <a:lumOff val="50000"/>
                  </a:schemeClr>
                </a:solidFill>
                <a:latin typeface="+mn-lt"/>
                <a:cs typeface="Helvetica"/>
              </a:rPr>
              <a:pPr marL="0" marR="0" indent="0" algn="l" defTabSz="457200" rtl="0" eaLnBrk="1" fontAlgn="auto" latinLnBrk="0" hangingPunct="1">
                <a:lnSpc>
                  <a:spcPct val="100000"/>
                </a:lnSpc>
                <a:spcBef>
                  <a:spcPts val="0"/>
                </a:spcBef>
                <a:spcAft>
                  <a:spcPts val="0"/>
                </a:spcAft>
                <a:buClrTx/>
                <a:buSzTx/>
                <a:buFontTx/>
                <a:buNone/>
                <a:tabLst/>
                <a:defRPr/>
              </a:pPr>
              <a:t>March 14, 2016</a:t>
            </a:fld>
            <a:r>
              <a:rPr lang="en-US" sz="1000" baseline="0" dirty="0" smtClean="0">
                <a:solidFill>
                  <a:schemeClr val="tx1">
                    <a:lumMod val="50000"/>
                    <a:lumOff val="50000"/>
                  </a:schemeClr>
                </a:solidFill>
                <a:latin typeface="+mn-lt"/>
                <a:cs typeface="Helvetica"/>
              </a:rPr>
              <a:t>      </a:t>
            </a:r>
            <a:r>
              <a:rPr lang="en-US" sz="1000" dirty="0" smtClean="0">
                <a:solidFill>
                  <a:schemeClr val="tx1">
                    <a:lumMod val="50000"/>
                    <a:lumOff val="50000"/>
                  </a:schemeClr>
                </a:solidFill>
                <a:latin typeface="+mn-lt"/>
                <a:cs typeface="Helvetica"/>
              </a:rPr>
              <a:t>|</a:t>
            </a:r>
            <a:r>
              <a:rPr lang="en-US" sz="1000" baseline="0" dirty="0" smtClean="0">
                <a:solidFill>
                  <a:schemeClr val="tx1">
                    <a:lumMod val="50000"/>
                    <a:lumOff val="50000"/>
                  </a:schemeClr>
                </a:solidFill>
                <a:latin typeface="+mn-lt"/>
                <a:cs typeface="Helvetica"/>
              </a:rPr>
              <a:t>      © 2014 ZINFI Technologies Inc. All Rights Reserved</a:t>
            </a:r>
            <a:endParaRPr lang="en-US" sz="1000" dirty="0">
              <a:solidFill>
                <a:schemeClr val="tx2"/>
              </a:solidFill>
            </a:endParaRPr>
          </a:p>
        </p:txBody>
      </p:sp>
      <p:sp>
        <p:nvSpPr>
          <p:cNvPr id="12" name="Content Placeholder 2"/>
          <p:cNvSpPr>
            <a:spLocks noGrp="1"/>
          </p:cNvSpPr>
          <p:nvPr>
            <p:ph sz="quarter" idx="14"/>
          </p:nvPr>
        </p:nvSpPr>
        <p:spPr>
          <a:xfrm>
            <a:off x="688287" y="946073"/>
            <a:ext cx="2468880" cy="3406852"/>
          </a:xfrm>
        </p:spPr>
        <p:txBody>
          <a:bodyPr/>
          <a:lstStyle>
            <a:lvl1pPr>
              <a:spcBef>
                <a:spcPts val="400"/>
              </a:spcBef>
              <a:spcAft>
                <a:spcPts val="400"/>
              </a:spcAft>
              <a:defRPr sz="1300" b="0">
                <a:solidFill>
                  <a:schemeClr val="tx1"/>
                </a:solidFill>
              </a:defRPr>
            </a:lvl1pPr>
            <a:lvl2pPr marL="118872" indent="-118872">
              <a:spcAft>
                <a:spcPts val="400"/>
              </a:spcAft>
              <a:buFont typeface="Arial"/>
              <a:buChar char="•"/>
              <a:defRPr/>
            </a:lvl2pPr>
            <a:lvl3pPr marL="228600" indent="-118872">
              <a:buFont typeface="Courier New"/>
              <a:buChar char="o"/>
              <a:defRPr sz="1100" i="1"/>
            </a:lvl3pPr>
            <a:lvl4pPr marL="347472" indent="-118872">
              <a:buFont typeface="Lucida Grande"/>
              <a:buChar char="–"/>
              <a:defRPr sz="900"/>
            </a:lvl4pPr>
            <a:lvl5pPr marL="576072" indent="-118872">
              <a:spcBef>
                <a:spcPts val="0"/>
              </a:spcBef>
              <a:spcAft>
                <a:spcPts val="200"/>
              </a:spcAft>
              <a:defRPr sz="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quarter" idx="16"/>
          </p:nvPr>
        </p:nvSpPr>
        <p:spPr>
          <a:xfrm>
            <a:off x="3337215" y="946073"/>
            <a:ext cx="2468880" cy="3406852"/>
          </a:xfrm>
        </p:spPr>
        <p:txBody>
          <a:bodyPr/>
          <a:lstStyle>
            <a:lvl1pPr>
              <a:spcBef>
                <a:spcPts val="400"/>
              </a:spcBef>
              <a:spcAft>
                <a:spcPts val="400"/>
              </a:spcAft>
              <a:defRPr sz="1300" b="0">
                <a:solidFill>
                  <a:schemeClr val="tx1"/>
                </a:solidFill>
              </a:defRPr>
            </a:lvl1pPr>
            <a:lvl2pPr marL="118872" indent="-118872">
              <a:spcAft>
                <a:spcPts val="400"/>
              </a:spcAft>
              <a:buFont typeface="Arial"/>
              <a:buChar char="•"/>
              <a:defRPr/>
            </a:lvl2pPr>
            <a:lvl3pPr marL="228600" indent="-118872">
              <a:buFont typeface="Courier New"/>
              <a:buChar char="o"/>
              <a:defRPr sz="1100" i="1"/>
            </a:lvl3pPr>
            <a:lvl4pPr marL="347472" indent="-118872">
              <a:buFont typeface="Lucida Grande"/>
              <a:buChar char="–"/>
              <a:defRPr sz="900"/>
            </a:lvl4pPr>
            <a:lvl5pPr marL="576072" indent="-118872">
              <a:spcBef>
                <a:spcPts val="0"/>
              </a:spcBef>
              <a:spcAft>
                <a:spcPts val="200"/>
              </a:spcAft>
              <a:defRPr sz="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sz="quarter" idx="18"/>
          </p:nvPr>
        </p:nvSpPr>
        <p:spPr>
          <a:xfrm>
            <a:off x="5986144" y="946073"/>
            <a:ext cx="2468880" cy="3406852"/>
          </a:xfrm>
        </p:spPr>
        <p:txBody>
          <a:bodyPr/>
          <a:lstStyle>
            <a:lvl1pPr>
              <a:spcBef>
                <a:spcPts val="400"/>
              </a:spcBef>
              <a:spcAft>
                <a:spcPts val="400"/>
              </a:spcAft>
              <a:defRPr sz="1300" b="0">
                <a:solidFill>
                  <a:schemeClr val="tx1"/>
                </a:solidFill>
              </a:defRPr>
            </a:lvl1pPr>
            <a:lvl2pPr marL="118872" indent="-118872">
              <a:spcAft>
                <a:spcPts val="400"/>
              </a:spcAft>
              <a:buFont typeface="Arial"/>
              <a:buChar char="•"/>
              <a:defRPr/>
            </a:lvl2pPr>
            <a:lvl3pPr marL="228600" indent="-118872">
              <a:buFont typeface="Courier New"/>
              <a:buChar char="o"/>
              <a:defRPr sz="1100" i="1"/>
            </a:lvl3pPr>
            <a:lvl4pPr marL="347472" indent="-118872">
              <a:buFont typeface="Lucida Grande"/>
              <a:buChar char="–"/>
              <a:defRPr sz="900"/>
            </a:lvl4pPr>
            <a:lvl5pPr marL="576072" indent="-118872">
              <a:spcBef>
                <a:spcPts val="0"/>
              </a:spcBef>
              <a:spcAft>
                <a:spcPts val="200"/>
              </a:spcAft>
              <a:defRPr sz="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18462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pic>
        <p:nvPicPr>
          <p:cNvPr id="11" name="Picture 10" descr="logo.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32533" y="2423025"/>
            <a:ext cx="1247775" cy="714375"/>
          </a:xfrm>
          <a:prstGeom prst="rect">
            <a:avLst/>
          </a:prstGeom>
        </p:spPr>
      </p:pic>
      <p:sp>
        <p:nvSpPr>
          <p:cNvPr id="12" name="Title 1"/>
          <p:cNvSpPr>
            <a:spLocks noGrp="1"/>
          </p:cNvSpPr>
          <p:nvPr>
            <p:ph type="ctrTitle" hasCustomPrompt="1"/>
          </p:nvPr>
        </p:nvSpPr>
        <p:spPr>
          <a:xfrm>
            <a:off x="685800" y="1143000"/>
            <a:ext cx="7772400" cy="775301"/>
          </a:xfrm>
        </p:spPr>
        <p:txBody>
          <a:bodyPr/>
          <a:lstStyle/>
          <a:p>
            <a:r>
              <a:rPr lang="en-US" dirty="0" smtClean="0"/>
              <a:t>Add a thank you here</a:t>
            </a:r>
            <a:endParaRPr lang="en-US" dirty="0"/>
          </a:p>
        </p:txBody>
      </p:sp>
      <p:sp>
        <p:nvSpPr>
          <p:cNvPr id="14" name="Text Placeholder 13"/>
          <p:cNvSpPr>
            <a:spLocks noGrp="1"/>
          </p:cNvSpPr>
          <p:nvPr>
            <p:ph type="body" sz="quarter" idx="10" hasCustomPrompt="1"/>
          </p:nvPr>
        </p:nvSpPr>
        <p:spPr>
          <a:xfrm>
            <a:off x="4830763" y="2114920"/>
            <a:ext cx="3532187" cy="1162050"/>
          </a:xfrm>
        </p:spPr>
        <p:txBody>
          <a:bodyPr anchor="ctr" anchorCtr="0"/>
          <a:lstStyle>
            <a:lvl1pPr>
              <a:defRPr sz="1200" b="0" baseline="0">
                <a:solidFill>
                  <a:schemeClr val="tx2"/>
                </a:solidFill>
              </a:defRPr>
            </a:lvl1pPr>
          </a:lstStyle>
          <a:p>
            <a:pPr lvl="0"/>
            <a:r>
              <a:rPr lang="en-US" dirty="0" smtClean="0"/>
              <a:t>Add local address and contact info</a:t>
            </a:r>
          </a:p>
        </p:txBody>
      </p:sp>
      <p:sp>
        <p:nvSpPr>
          <p:cNvPr id="15" name="TextBox 14"/>
          <p:cNvSpPr txBox="1"/>
          <p:nvPr userDrawn="1"/>
        </p:nvSpPr>
        <p:spPr>
          <a:xfrm>
            <a:off x="1984375" y="4667647"/>
            <a:ext cx="5175250" cy="307777"/>
          </a:xfrm>
          <a:prstGeom prst="rect">
            <a:avLst/>
          </a:prstGeom>
          <a:noFill/>
        </p:spPr>
        <p:txBody>
          <a:bodyPr wrap="square" lIns="0" tIns="0" rIns="0" bIns="0" rtlCol="0">
            <a:no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solidFill>
                  <a:schemeClr val="tx2"/>
                </a:solidFill>
              </a:rPr>
              <a:t>© ZINFI Technologies Inc. All Rights Reserved.</a:t>
            </a:r>
            <a:endParaRPr lang="en-US" sz="1000" dirty="0">
              <a:solidFill>
                <a:schemeClr val="tx2"/>
              </a:solidFill>
            </a:endParaRPr>
          </a:p>
        </p:txBody>
      </p:sp>
      <p:pic>
        <p:nvPicPr>
          <p:cNvPr id="2" name="Picture 1" descr="tag_line.gi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0763" y="3354093"/>
            <a:ext cx="2095500" cy="176213"/>
          </a:xfrm>
          <a:prstGeom prst="rect">
            <a:avLst/>
          </a:prstGeom>
        </p:spPr>
      </p:pic>
    </p:spTree>
    <p:extLst>
      <p:ext uri="{BB962C8B-B14F-4D97-AF65-F5344CB8AC3E}">
        <p14:creationId xmlns:p14="http://schemas.microsoft.com/office/powerpoint/2010/main" val="2753918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descr="zinfi_logo_rgb.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032726" y="4557777"/>
            <a:ext cx="676611" cy="365736"/>
          </a:xfrm>
          <a:prstGeom prst="rect">
            <a:avLst/>
          </a:prstGeom>
        </p:spPr>
      </p:pic>
      <p:sp>
        <p:nvSpPr>
          <p:cNvPr id="7" name="Text Placeholder 6"/>
          <p:cNvSpPr>
            <a:spLocks noGrp="1"/>
          </p:cNvSpPr>
          <p:nvPr>
            <p:ph type="body" sz="quarter" idx="10" hasCustomPrompt="1"/>
          </p:nvPr>
        </p:nvSpPr>
        <p:spPr>
          <a:xfrm>
            <a:off x="722312" y="2743200"/>
            <a:ext cx="7772400" cy="1181844"/>
          </a:xfrm>
        </p:spPr>
        <p:txBody>
          <a:bodyPr/>
          <a:lstStyle>
            <a:lvl1pPr>
              <a:spcAft>
                <a:spcPts val="0"/>
              </a:spcAft>
              <a:defRPr sz="3000" b="0" cap="all" baseline="0"/>
            </a:lvl1pPr>
            <a:lvl2pPr>
              <a:defRPr sz="2000" b="1" baseline="0">
                <a:solidFill>
                  <a:schemeClr val="tx2"/>
                </a:solidFill>
              </a:defRPr>
            </a:lvl2pPr>
          </a:lstStyle>
          <a:p>
            <a:pPr lvl="0"/>
            <a:r>
              <a:rPr lang="en-US" dirty="0" smtClean="0"/>
              <a:t>edit section headline</a:t>
            </a:r>
          </a:p>
          <a:p>
            <a:pPr lvl="1"/>
            <a:r>
              <a:rPr lang="en-US" dirty="0" smtClean="0"/>
              <a:t>Edit Section subhead</a:t>
            </a:r>
          </a:p>
        </p:txBody>
      </p:sp>
    </p:spTree>
    <p:extLst>
      <p:ext uri="{BB962C8B-B14F-4D97-AF65-F5344CB8AC3E}">
        <p14:creationId xmlns:p14="http://schemas.microsoft.com/office/powerpoint/2010/main" val="2947303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ngle column centered">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2011680" y="488287"/>
            <a:ext cx="5120640" cy="388297"/>
          </a:xfrm>
        </p:spPr>
        <p:txBody>
          <a:bodyPr/>
          <a:lstStyle>
            <a:lvl2pPr>
              <a:defRPr baseline="0"/>
            </a:lvl2pPr>
            <a:lvl4pPr>
              <a:defRPr baseline="0"/>
            </a:lvl4pPr>
          </a:lstStyle>
          <a:p>
            <a:pPr lvl="0"/>
            <a:r>
              <a:rPr lang="en-US" dirty="0" smtClean="0"/>
              <a:t>Page Title</a:t>
            </a:r>
          </a:p>
        </p:txBody>
      </p:sp>
      <p:sp>
        <p:nvSpPr>
          <p:cNvPr id="3" name="Content Placeholder 2"/>
          <p:cNvSpPr>
            <a:spLocks noGrp="1"/>
          </p:cNvSpPr>
          <p:nvPr>
            <p:ph sz="quarter" idx="13"/>
          </p:nvPr>
        </p:nvSpPr>
        <p:spPr>
          <a:xfrm>
            <a:off x="2011681" y="945485"/>
            <a:ext cx="5120639" cy="3392424"/>
          </a:xfrm>
        </p:spPr>
        <p:txBody>
          <a:bodyPr/>
          <a:lstStyle>
            <a:lvl1pPr>
              <a:spcBef>
                <a:spcPts val="400"/>
              </a:spcBef>
              <a:spcAft>
                <a:spcPts val="400"/>
              </a:spcAft>
              <a:defRPr sz="1300" b="0">
                <a:solidFill>
                  <a:schemeClr val="tx1"/>
                </a:solidFill>
              </a:defRPr>
            </a:lvl1pPr>
            <a:lvl2pPr marL="118872" indent="-118872">
              <a:spcAft>
                <a:spcPts val="400"/>
              </a:spcAft>
              <a:buFont typeface="Arial"/>
              <a:buChar char="•"/>
              <a:defRPr/>
            </a:lvl2pPr>
            <a:lvl3pPr marL="228600" indent="-118872">
              <a:buFont typeface="Courier New"/>
              <a:buChar char="o"/>
              <a:defRPr sz="1100" i="1"/>
            </a:lvl3pPr>
            <a:lvl4pPr marL="347472" indent="-118872">
              <a:buFont typeface="Lucida Grande"/>
              <a:buChar char="–"/>
              <a:defRPr sz="1000"/>
            </a:lvl4pPr>
            <a:lvl5pPr marL="576072" indent="-118872">
              <a:spcBef>
                <a:spcPts val="0"/>
              </a:spcBef>
              <a:spcAft>
                <a:spcPts val="200"/>
              </a:spcAft>
              <a:defRPr sz="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descr="zinfi_logo_rgb.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032726" y="4557777"/>
            <a:ext cx="676611" cy="365736"/>
          </a:xfrm>
          <a:prstGeom prst="rect">
            <a:avLst/>
          </a:prstGeom>
        </p:spPr>
      </p:pic>
      <p:sp>
        <p:nvSpPr>
          <p:cNvPr id="7" name="TextBox 6"/>
          <p:cNvSpPr txBox="1"/>
          <p:nvPr userDrawn="1"/>
        </p:nvSpPr>
        <p:spPr>
          <a:xfrm>
            <a:off x="457200" y="4709185"/>
            <a:ext cx="6444940" cy="307777"/>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fld id="{CD23E897-AC2E-A24A-A9AD-88BBD1C02BAD}" type="slidenum">
              <a:rPr lang="en-US" sz="1000" smtClean="0">
                <a:solidFill>
                  <a:schemeClr val="tx2"/>
                </a:solidFill>
              </a:rPr>
              <a:pPr marL="0" marR="0" indent="0" algn="l" defTabSz="457200" rtl="0" eaLnBrk="1" fontAlgn="auto" latinLnBrk="0" hangingPunct="1">
                <a:lnSpc>
                  <a:spcPct val="100000"/>
                </a:lnSpc>
                <a:spcBef>
                  <a:spcPts val="0"/>
                </a:spcBef>
                <a:spcAft>
                  <a:spcPts val="0"/>
                </a:spcAft>
                <a:buClrTx/>
                <a:buSzTx/>
                <a:buFontTx/>
                <a:buNone/>
                <a:tabLst/>
                <a:defRPr/>
              </a:pPr>
              <a:t>‹#›</a:t>
            </a:fld>
            <a:r>
              <a:rPr lang="en-US" sz="1000" baseline="0" dirty="0" smtClean="0">
                <a:solidFill>
                  <a:schemeClr val="tx1">
                    <a:lumMod val="50000"/>
                    <a:lumOff val="50000"/>
                  </a:schemeClr>
                </a:solidFill>
                <a:latin typeface="+mn-lt"/>
                <a:cs typeface="Helvetica"/>
              </a:rPr>
              <a:t>      </a:t>
            </a:r>
            <a:r>
              <a:rPr lang="en-US" sz="1000" dirty="0" smtClean="0">
                <a:solidFill>
                  <a:schemeClr val="tx1">
                    <a:lumMod val="50000"/>
                    <a:lumOff val="50000"/>
                  </a:schemeClr>
                </a:solidFill>
                <a:latin typeface="+mn-lt"/>
                <a:cs typeface="Helvetica"/>
              </a:rPr>
              <a:t>|</a:t>
            </a:r>
            <a:r>
              <a:rPr lang="en-US" sz="1000" baseline="0" dirty="0" smtClean="0">
                <a:solidFill>
                  <a:schemeClr val="tx1">
                    <a:lumMod val="50000"/>
                    <a:lumOff val="50000"/>
                  </a:schemeClr>
                </a:solidFill>
                <a:latin typeface="+mn-lt"/>
                <a:cs typeface="Helvetica"/>
              </a:rPr>
              <a:t>      © ZINFI Technologies Inc. All Rights Reserved</a:t>
            </a:r>
            <a:endParaRPr lang="en-US" sz="1000" dirty="0">
              <a:solidFill>
                <a:schemeClr val="tx2"/>
              </a:solidFill>
            </a:endParaRPr>
          </a:p>
        </p:txBody>
      </p:sp>
    </p:spTree>
    <p:extLst>
      <p:ext uri="{BB962C8B-B14F-4D97-AF65-F5344CB8AC3E}">
        <p14:creationId xmlns:p14="http://schemas.microsoft.com/office/powerpoint/2010/main" val="1707343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third 2 thirds">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685799" y="488873"/>
            <a:ext cx="7766735" cy="388297"/>
          </a:xfrm>
        </p:spPr>
        <p:txBody>
          <a:bodyPr/>
          <a:lstStyle>
            <a:lvl2pPr>
              <a:defRPr baseline="0"/>
            </a:lvl2pPr>
            <a:lvl4pPr>
              <a:defRPr baseline="0"/>
            </a:lvl4pPr>
          </a:lstStyle>
          <a:p>
            <a:pPr lvl="0"/>
            <a:r>
              <a:rPr lang="en-US" dirty="0" smtClean="0"/>
              <a:t>Page Title</a:t>
            </a:r>
          </a:p>
        </p:txBody>
      </p:sp>
      <p:pic>
        <p:nvPicPr>
          <p:cNvPr id="9" name="Picture 8" descr="zinfi_logo_rgb.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032726" y="4557777"/>
            <a:ext cx="676611" cy="365736"/>
          </a:xfrm>
          <a:prstGeom prst="rect">
            <a:avLst/>
          </a:prstGeom>
        </p:spPr>
      </p:pic>
      <p:sp>
        <p:nvSpPr>
          <p:cNvPr id="10" name="TextBox 9"/>
          <p:cNvSpPr txBox="1"/>
          <p:nvPr userDrawn="1"/>
        </p:nvSpPr>
        <p:spPr>
          <a:xfrm>
            <a:off x="457200" y="4709185"/>
            <a:ext cx="6444940" cy="307777"/>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fld id="{CD23E897-AC2E-A24A-A9AD-88BBD1C02BAD}" type="slidenum">
              <a:rPr lang="en-US" sz="1000" smtClean="0">
                <a:solidFill>
                  <a:schemeClr val="tx2"/>
                </a:solidFill>
              </a:rPr>
              <a:pPr marL="0" marR="0" indent="0" algn="l" defTabSz="457200" rtl="0" eaLnBrk="1" fontAlgn="auto" latinLnBrk="0" hangingPunct="1">
                <a:lnSpc>
                  <a:spcPct val="100000"/>
                </a:lnSpc>
                <a:spcBef>
                  <a:spcPts val="0"/>
                </a:spcBef>
                <a:spcAft>
                  <a:spcPts val="0"/>
                </a:spcAft>
                <a:buClrTx/>
                <a:buSzTx/>
                <a:buFontTx/>
                <a:buNone/>
                <a:tabLst/>
                <a:defRPr/>
              </a:pPr>
              <a:t>‹#›</a:t>
            </a:fld>
            <a:r>
              <a:rPr lang="en-US" sz="1000" baseline="0" dirty="0" smtClean="0">
                <a:solidFill>
                  <a:schemeClr val="tx1">
                    <a:lumMod val="50000"/>
                    <a:lumOff val="50000"/>
                  </a:schemeClr>
                </a:solidFill>
                <a:latin typeface="+mn-lt"/>
                <a:cs typeface="Helvetica"/>
              </a:rPr>
              <a:t>      </a:t>
            </a:r>
            <a:r>
              <a:rPr lang="en-US" sz="1000" dirty="0" smtClean="0">
                <a:solidFill>
                  <a:schemeClr val="tx1">
                    <a:lumMod val="50000"/>
                    <a:lumOff val="50000"/>
                  </a:schemeClr>
                </a:solidFill>
                <a:latin typeface="+mn-lt"/>
                <a:cs typeface="Helvetica"/>
              </a:rPr>
              <a:t>|</a:t>
            </a:r>
            <a:r>
              <a:rPr lang="en-US" sz="1000" baseline="0" dirty="0" smtClean="0">
                <a:solidFill>
                  <a:schemeClr val="tx1">
                    <a:lumMod val="50000"/>
                    <a:lumOff val="50000"/>
                  </a:schemeClr>
                </a:solidFill>
                <a:latin typeface="+mn-lt"/>
                <a:cs typeface="Helvetica"/>
              </a:rPr>
              <a:t>      © ZINFI Technologies Inc. All Rights Reserved</a:t>
            </a:r>
            <a:endParaRPr lang="en-US" sz="1000" dirty="0">
              <a:solidFill>
                <a:schemeClr val="tx2"/>
              </a:solidFill>
            </a:endParaRPr>
          </a:p>
        </p:txBody>
      </p:sp>
      <p:sp>
        <p:nvSpPr>
          <p:cNvPr id="3" name="Content Placeholder 2"/>
          <p:cNvSpPr>
            <a:spLocks noGrp="1"/>
          </p:cNvSpPr>
          <p:nvPr>
            <p:ph sz="quarter" idx="13"/>
          </p:nvPr>
        </p:nvSpPr>
        <p:spPr>
          <a:xfrm>
            <a:off x="3331896" y="946073"/>
            <a:ext cx="5120639" cy="3406852"/>
          </a:xfrm>
        </p:spPr>
        <p:txBody>
          <a:bodyPr/>
          <a:lstStyle>
            <a:lvl1pPr>
              <a:spcBef>
                <a:spcPts val="400"/>
              </a:spcBef>
              <a:spcAft>
                <a:spcPts val="400"/>
              </a:spcAft>
              <a:defRPr sz="1300" b="0">
                <a:solidFill>
                  <a:schemeClr val="tx1"/>
                </a:solidFill>
              </a:defRPr>
            </a:lvl1pPr>
            <a:lvl2pPr marL="118872" indent="-118872">
              <a:spcAft>
                <a:spcPts val="400"/>
              </a:spcAft>
              <a:buFont typeface="Arial"/>
              <a:buChar char="•"/>
              <a:defRPr/>
            </a:lvl2pPr>
            <a:lvl3pPr marL="228600" indent="-118872">
              <a:buFont typeface="Courier New"/>
              <a:buChar char="o"/>
              <a:defRPr sz="1100" i="1"/>
            </a:lvl3pPr>
            <a:lvl4pPr marL="347472" indent="-118872">
              <a:buFont typeface="Lucida Grande"/>
              <a:buChar char="–"/>
              <a:defRPr sz="900"/>
            </a:lvl4pPr>
            <a:lvl5pPr marL="576072" indent="-118872">
              <a:spcBef>
                <a:spcPts val="0"/>
              </a:spcBef>
              <a:spcAft>
                <a:spcPts val="200"/>
              </a:spcAft>
              <a:defRPr sz="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2"/>
          <p:cNvSpPr>
            <a:spLocks noGrp="1"/>
          </p:cNvSpPr>
          <p:nvPr>
            <p:ph sz="quarter" idx="14"/>
          </p:nvPr>
        </p:nvSpPr>
        <p:spPr>
          <a:xfrm>
            <a:off x="688287" y="946073"/>
            <a:ext cx="2468880" cy="3406852"/>
          </a:xfrm>
        </p:spPr>
        <p:txBody>
          <a:bodyPr/>
          <a:lstStyle>
            <a:lvl1pPr>
              <a:spcBef>
                <a:spcPts val="400"/>
              </a:spcBef>
              <a:spcAft>
                <a:spcPts val="400"/>
              </a:spcAft>
              <a:defRPr sz="1300" b="0">
                <a:solidFill>
                  <a:schemeClr val="tx1"/>
                </a:solidFill>
              </a:defRPr>
            </a:lvl1pPr>
            <a:lvl2pPr marL="118872" indent="-118872">
              <a:spcAft>
                <a:spcPts val="400"/>
              </a:spcAft>
              <a:buFont typeface="Arial"/>
              <a:buChar char="•"/>
              <a:defRPr/>
            </a:lvl2pPr>
            <a:lvl3pPr marL="228600" indent="-118872">
              <a:buFont typeface="Courier New"/>
              <a:buChar char="o"/>
              <a:defRPr sz="1100" i="1"/>
            </a:lvl3pPr>
            <a:lvl4pPr marL="347472" indent="-118872">
              <a:buFont typeface="Lucida Grande"/>
              <a:buChar char="–"/>
              <a:defRPr sz="900"/>
            </a:lvl4pPr>
            <a:lvl5pPr marL="576072" indent="-118872">
              <a:spcBef>
                <a:spcPts val="0"/>
              </a:spcBef>
              <a:spcAft>
                <a:spcPts val="200"/>
              </a:spcAft>
              <a:defRPr sz="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93384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third 2 thirds alt">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685800" y="488873"/>
            <a:ext cx="2471368" cy="388297"/>
          </a:xfrm>
        </p:spPr>
        <p:txBody>
          <a:bodyPr/>
          <a:lstStyle>
            <a:lvl2pPr>
              <a:defRPr baseline="0"/>
            </a:lvl2pPr>
            <a:lvl4pPr>
              <a:defRPr baseline="0"/>
            </a:lvl4pPr>
          </a:lstStyle>
          <a:p>
            <a:pPr lvl="0"/>
            <a:r>
              <a:rPr lang="en-US" dirty="0" smtClean="0"/>
              <a:t>Page Title</a:t>
            </a:r>
          </a:p>
        </p:txBody>
      </p:sp>
      <p:pic>
        <p:nvPicPr>
          <p:cNvPr id="9" name="Picture 8" descr="zinfi_logo_rgb.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032726" y="4557777"/>
            <a:ext cx="676611" cy="365736"/>
          </a:xfrm>
          <a:prstGeom prst="rect">
            <a:avLst/>
          </a:prstGeom>
        </p:spPr>
      </p:pic>
      <p:sp>
        <p:nvSpPr>
          <p:cNvPr id="10" name="TextBox 9"/>
          <p:cNvSpPr txBox="1"/>
          <p:nvPr userDrawn="1"/>
        </p:nvSpPr>
        <p:spPr>
          <a:xfrm>
            <a:off x="457200" y="4709185"/>
            <a:ext cx="6444940" cy="307777"/>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fld id="{CD23E897-AC2E-A24A-A9AD-88BBD1C02BAD}" type="slidenum">
              <a:rPr lang="en-US" sz="1000" smtClean="0">
                <a:solidFill>
                  <a:schemeClr val="tx2"/>
                </a:solidFill>
              </a:rPr>
              <a:pPr marL="0" marR="0" indent="0" algn="l" defTabSz="457200" rtl="0" eaLnBrk="1" fontAlgn="auto" latinLnBrk="0" hangingPunct="1">
                <a:lnSpc>
                  <a:spcPct val="100000"/>
                </a:lnSpc>
                <a:spcBef>
                  <a:spcPts val="0"/>
                </a:spcBef>
                <a:spcAft>
                  <a:spcPts val="0"/>
                </a:spcAft>
                <a:buClrTx/>
                <a:buSzTx/>
                <a:buFontTx/>
                <a:buNone/>
                <a:tabLst/>
                <a:defRPr/>
              </a:pPr>
              <a:t>‹#›</a:t>
            </a:fld>
            <a:r>
              <a:rPr lang="en-US" sz="1000" baseline="0" dirty="0" smtClean="0">
                <a:solidFill>
                  <a:schemeClr val="tx1">
                    <a:lumMod val="50000"/>
                    <a:lumOff val="50000"/>
                  </a:schemeClr>
                </a:solidFill>
                <a:latin typeface="+mn-lt"/>
                <a:cs typeface="Helvetica"/>
              </a:rPr>
              <a:t>      </a:t>
            </a:r>
            <a:r>
              <a:rPr lang="en-US" sz="1000" dirty="0" smtClean="0">
                <a:solidFill>
                  <a:schemeClr val="tx1">
                    <a:lumMod val="50000"/>
                    <a:lumOff val="50000"/>
                  </a:schemeClr>
                </a:solidFill>
                <a:latin typeface="+mn-lt"/>
                <a:cs typeface="Helvetica"/>
              </a:rPr>
              <a:t>|</a:t>
            </a:r>
            <a:r>
              <a:rPr lang="en-US" sz="1000" baseline="0" dirty="0" smtClean="0">
                <a:solidFill>
                  <a:schemeClr val="tx1">
                    <a:lumMod val="50000"/>
                    <a:lumOff val="50000"/>
                  </a:schemeClr>
                </a:solidFill>
                <a:latin typeface="+mn-lt"/>
                <a:cs typeface="Helvetica"/>
              </a:rPr>
              <a:t>      © ZINFI Technologies Inc. All Rights Reserved</a:t>
            </a:r>
            <a:endParaRPr lang="en-US" sz="1000" dirty="0">
              <a:solidFill>
                <a:schemeClr val="tx2"/>
              </a:solidFill>
            </a:endParaRPr>
          </a:p>
        </p:txBody>
      </p:sp>
      <p:sp>
        <p:nvSpPr>
          <p:cNvPr id="3" name="Content Placeholder 2"/>
          <p:cNvSpPr>
            <a:spLocks noGrp="1"/>
          </p:cNvSpPr>
          <p:nvPr>
            <p:ph sz="quarter" idx="13"/>
          </p:nvPr>
        </p:nvSpPr>
        <p:spPr>
          <a:xfrm>
            <a:off x="3331896" y="562357"/>
            <a:ext cx="5120639" cy="3790568"/>
          </a:xfrm>
        </p:spPr>
        <p:txBody>
          <a:bodyPr/>
          <a:lstStyle>
            <a:lvl1pPr>
              <a:spcBef>
                <a:spcPts val="400"/>
              </a:spcBef>
              <a:spcAft>
                <a:spcPts val="400"/>
              </a:spcAft>
              <a:defRPr sz="1300" b="0">
                <a:solidFill>
                  <a:schemeClr val="tx1"/>
                </a:solidFill>
              </a:defRPr>
            </a:lvl1pPr>
            <a:lvl2pPr marL="118872" indent="-118872">
              <a:spcAft>
                <a:spcPts val="400"/>
              </a:spcAft>
              <a:buFont typeface="Arial"/>
              <a:buChar char="•"/>
              <a:defRPr/>
            </a:lvl2pPr>
            <a:lvl3pPr marL="228600" indent="-118872">
              <a:buFont typeface="Courier New"/>
              <a:buChar char="o"/>
              <a:defRPr sz="1100" i="1"/>
            </a:lvl3pPr>
            <a:lvl4pPr marL="347472" indent="-118872">
              <a:buFont typeface="Lucida Grande"/>
              <a:buChar char="–"/>
              <a:defRPr sz="900"/>
            </a:lvl4pPr>
            <a:lvl5pPr marL="576072" indent="-118872">
              <a:spcBef>
                <a:spcPts val="0"/>
              </a:spcBef>
              <a:spcAft>
                <a:spcPts val="200"/>
              </a:spcAft>
              <a:defRPr sz="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2"/>
          <p:cNvSpPr>
            <a:spLocks noGrp="1"/>
          </p:cNvSpPr>
          <p:nvPr>
            <p:ph sz="quarter" idx="14"/>
          </p:nvPr>
        </p:nvSpPr>
        <p:spPr>
          <a:xfrm>
            <a:off x="688287" y="946073"/>
            <a:ext cx="2468880" cy="3406852"/>
          </a:xfrm>
        </p:spPr>
        <p:txBody>
          <a:bodyPr/>
          <a:lstStyle>
            <a:lvl1pPr>
              <a:spcBef>
                <a:spcPts val="400"/>
              </a:spcBef>
              <a:spcAft>
                <a:spcPts val="400"/>
              </a:spcAft>
              <a:defRPr sz="1300" b="0">
                <a:solidFill>
                  <a:schemeClr val="tx1"/>
                </a:solidFill>
              </a:defRPr>
            </a:lvl1pPr>
            <a:lvl2pPr marL="118872" indent="-118872">
              <a:spcAft>
                <a:spcPts val="400"/>
              </a:spcAft>
              <a:buFont typeface="Arial"/>
              <a:buChar char="•"/>
              <a:defRPr/>
            </a:lvl2pPr>
            <a:lvl3pPr marL="228600" indent="-118872">
              <a:buFont typeface="Courier New"/>
              <a:buChar char="o"/>
              <a:defRPr sz="1100" i="1"/>
            </a:lvl3pPr>
            <a:lvl4pPr marL="347472" indent="-118872">
              <a:buFont typeface="Lucida Grande"/>
              <a:buChar char="–"/>
              <a:defRPr sz="900"/>
            </a:lvl4pPr>
            <a:lvl5pPr marL="576072" indent="-118872">
              <a:spcBef>
                <a:spcPts val="0"/>
              </a:spcBef>
              <a:spcAft>
                <a:spcPts val="200"/>
              </a:spcAft>
              <a:defRPr sz="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59408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risty's slide">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685800" y="488873"/>
            <a:ext cx="2471368" cy="388297"/>
          </a:xfrm>
        </p:spPr>
        <p:txBody>
          <a:bodyPr/>
          <a:lstStyle>
            <a:lvl2pPr>
              <a:defRPr baseline="0"/>
            </a:lvl2pPr>
            <a:lvl4pPr>
              <a:defRPr baseline="0"/>
            </a:lvl4pPr>
          </a:lstStyle>
          <a:p>
            <a:pPr lvl="0"/>
            <a:r>
              <a:rPr lang="en-US" dirty="0" smtClean="0"/>
              <a:t>Page Title</a:t>
            </a:r>
          </a:p>
        </p:txBody>
      </p:sp>
      <p:pic>
        <p:nvPicPr>
          <p:cNvPr id="9" name="Picture 8" descr="zinfi_logo_rgb.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032726" y="4557777"/>
            <a:ext cx="676611" cy="365736"/>
          </a:xfrm>
          <a:prstGeom prst="rect">
            <a:avLst/>
          </a:prstGeom>
        </p:spPr>
      </p:pic>
      <p:sp>
        <p:nvSpPr>
          <p:cNvPr id="10" name="TextBox 9"/>
          <p:cNvSpPr txBox="1"/>
          <p:nvPr userDrawn="1"/>
        </p:nvSpPr>
        <p:spPr>
          <a:xfrm>
            <a:off x="457200" y="4709185"/>
            <a:ext cx="6444940" cy="307777"/>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fld id="{CD23E897-AC2E-A24A-A9AD-88BBD1C02BAD}" type="slidenum">
              <a:rPr lang="en-US" sz="1000" smtClean="0">
                <a:solidFill>
                  <a:schemeClr val="tx2"/>
                </a:solidFill>
              </a:rPr>
              <a:pPr marL="0" marR="0" indent="0" algn="l" defTabSz="457200" rtl="0" eaLnBrk="1" fontAlgn="auto" latinLnBrk="0" hangingPunct="1">
                <a:lnSpc>
                  <a:spcPct val="100000"/>
                </a:lnSpc>
                <a:spcBef>
                  <a:spcPts val="0"/>
                </a:spcBef>
                <a:spcAft>
                  <a:spcPts val="0"/>
                </a:spcAft>
                <a:buClrTx/>
                <a:buSzTx/>
                <a:buFontTx/>
                <a:buNone/>
                <a:tabLst/>
                <a:defRPr/>
              </a:pPr>
              <a:t>‹#›</a:t>
            </a:fld>
            <a:r>
              <a:rPr lang="en-US" sz="1000" baseline="0" dirty="0" smtClean="0">
                <a:solidFill>
                  <a:schemeClr val="tx1">
                    <a:lumMod val="50000"/>
                    <a:lumOff val="50000"/>
                  </a:schemeClr>
                </a:solidFill>
                <a:latin typeface="+mn-lt"/>
                <a:cs typeface="Helvetica"/>
              </a:rPr>
              <a:t>      </a:t>
            </a:r>
            <a:r>
              <a:rPr lang="en-US" sz="1000" dirty="0" smtClean="0">
                <a:solidFill>
                  <a:schemeClr val="tx1">
                    <a:lumMod val="50000"/>
                    <a:lumOff val="50000"/>
                  </a:schemeClr>
                </a:solidFill>
                <a:latin typeface="+mn-lt"/>
                <a:cs typeface="Helvetica"/>
              </a:rPr>
              <a:t>|</a:t>
            </a:r>
            <a:r>
              <a:rPr lang="en-US" sz="1000" baseline="0" dirty="0" smtClean="0">
                <a:solidFill>
                  <a:schemeClr val="tx1">
                    <a:lumMod val="50000"/>
                    <a:lumOff val="50000"/>
                  </a:schemeClr>
                </a:solidFill>
                <a:latin typeface="+mn-lt"/>
                <a:cs typeface="Helvetica"/>
              </a:rPr>
              <a:t>      </a:t>
            </a:r>
            <a:fld id="{02160924-FF41-0244-925F-AD9E18600A6D}" type="datetime4">
              <a:rPr lang="en-US" sz="1000" smtClean="0">
                <a:solidFill>
                  <a:schemeClr val="tx1">
                    <a:lumMod val="50000"/>
                    <a:lumOff val="50000"/>
                  </a:schemeClr>
                </a:solidFill>
                <a:latin typeface="+mn-lt"/>
                <a:cs typeface="Helvetica"/>
              </a:rPr>
              <a:pPr marL="0" marR="0" indent="0" algn="l" defTabSz="457200" rtl="0" eaLnBrk="1" fontAlgn="auto" latinLnBrk="0" hangingPunct="1">
                <a:lnSpc>
                  <a:spcPct val="100000"/>
                </a:lnSpc>
                <a:spcBef>
                  <a:spcPts val="0"/>
                </a:spcBef>
                <a:spcAft>
                  <a:spcPts val="0"/>
                </a:spcAft>
                <a:buClrTx/>
                <a:buSzTx/>
                <a:buFontTx/>
                <a:buNone/>
                <a:tabLst/>
                <a:defRPr/>
              </a:pPr>
              <a:t>March 14, 2016</a:t>
            </a:fld>
            <a:r>
              <a:rPr lang="en-US" sz="1000" baseline="0" dirty="0" smtClean="0">
                <a:solidFill>
                  <a:schemeClr val="tx1">
                    <a:lumMod val="50000"/>
                    <a:lumOff val="50000"/>
                  </a:schemeClr>
                </a:solidFill>
                <a:latin typeface="+mn-lt"/>
                <a:cs typeface="Helvetica"/>
              </a:rPr>
              <a:t>      </a:t>
            </a:r>
            <a:r>
              <a:rPr lang="en-US" sz="1000" dirty="0" smtClean="0">
                <a:solidFill>
                  <a:schemeClr val="tx1">
                    <a:lumMod val="50000"/>
                    <a:lumOff val="50000"/>
                  </a:schemeClr>
                </a:solidFill>
                <a:latin typeface="+mn-lt"/>
                <a:cs typeface="Helvetica"/>
              </a:rPr>
              <a:t>|</a:t>
            </a:r>
            <a:r>
              <a:rPr lang="en-US" sz="1000" baseline="0" dirty="0" smtClean="0">
                <a:solidFill>
                  <a:schemeClr val="tx1">
                    <a:lumMod val="50000"/>
                    <a:lumOff val="50000"/>
                  </a:schemeClr>
                </a:solidFill>
                <a:latin typeface="+mn-lt"/>
                <a:cs typeface="Helvetica"/>
              </a:rPr>
              <a:t>      © 2014 ZINFI Technologies Inc. All Rights Reserved</a:t>
            </a:r>
            <a:endParaRPr lang="en-US" sz="1000" dirty="0">
              <a:solidFill>
                <a:schemeClr val="tx2"/>
              </a:solidFill>
            </a:endParaRPr>
          </a:p>
        </p:txBody>
      </p:sp>
      <p:sp>
        <p:nvSpPr>
          <p:cNvPr id="3" name="Content Placeholder 2"/>
          <p:cNvSpPr>
            <a:spLocks noGrp="1"/>
          </p:cNvSpPr>
          <p:nvPr>
            <p:ph sz="quarter" idx="13"/>
          </p:nvPr>
        </p:nvSpPr>
        <p:spPr>
          <a:xfrm>
            <a:off x="3331896" y="562357"/>
            <a:ext cx="5120639" cy="3790568"/>
          </a:xfrm>
        </p:spPr>
        <p:txBody>
          <a:bodyPr/>
          <a:lstStyle>
            <a:lvl1pPr marL="118872" indent="-118872">
              <a:spcBef>
                <a:spcPts val="0"/>
              </a:spcBef>
              <a:spcAft>
                <a:spcPts val="400"/>
              </a:spcAft>
              <a:buFont typeface="Arial"/>
              <a:buChar char="•"/>
              <a:defRPr lang="en-US" sz="1300" b="0" i="0" kern="1200" dirty="0" smtClean="0">
                <a:solidFill>
                  <a:schemeClr val="tx1"/>
                </a:solidFill>
                <a:latin typeface="+mn-lt"/>
                <a:ea typeface="+mn-ea"/>
                <a:cs typeface="+mn-cs"/>
              </a:defRPr>
            </a:lvl1pPr>
            <a:lvl2pPr marL="0" indent="0">
              <a:spcBef>
                <a:spcPts val="400"/>
              </a:spcBef>
              <a:spcAft>
                <a:spcPts val="400"/>
              </a:spcAft>
              <a:buFontTx/>
              <a:buNone/>
              <a:defRPr/>
            </a:lvl2pPr>
            <a:lvl3pPr marL="228600" indent="-118872">
              <a:buFont typeface="Courier New"/>
              <a:buChar char="o"/>
              <a:defRPr sz="1100" i="1"/>
            </a:lvl3pPr>
            <a:lvl4pPr marL="347472" indent="-118872">
              <a:buFont typeface="Lucida Grande"/>
              <a:buChar char="–"/>
              <a:defRPr sz="900"/>
            </a:lvl4pPr>
            <a:lvl5pPr marL="576072" indent="-118872">
              <a:spcBef>
                <a:spcPts val="0"/>
              </a:spcBef>
              <a:spcAft>
                <a:spcPts val="200"/>
              </a:spcAft>
              <a:defRPr sz="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2"/>
          <p:cNvSpPr>
            <a:spLocks noGrp="1"/>
          </p:cNvSpPr>
          <p:nvPr>
            <p:ph sz="quarter" idx="14"/>
          </p:nvPr>
        </p:nvSpPr>
        <p:spPr>
          <a:xfrm>
            <a:off x="688287" y="946073"/>
            <a:ext cx="2468880" cy="2286000"/>
          </a:xfrm>
        </p:spPr>
        <p:txBody>
          <a:bodyPr/>
          <a:lstStyle>
            <a:lvl1pPr marL="118872" indent="-118872">
              <a:spcBef>
                <a:spcPts val="0"/>
              </a:spcBef>
              <a:spcAft>
                <a:spcPts val="400"/>
              </a:spcAft>
              <a:buFont typeface="Arial"/>
              <a:buChar char="•"/>
              <a:defRPr lang="en-US" sz="1300" b="0" i="0" kern="1200" dirty="0" smtClean="0">
                <a:solidFill>
                  <a:schemeClr val="tx1"/>
                </a:solidFill>
                <a:latin typeface="+mn-lt"/>
                <a:ea typeface="+mn-ea"/>
                <a:cs typeface="+mn-cs"/>
              </a:defRPr>
            </a:lvl1pPr>
            <a:lvl2pPr marL="0" indent="0">
              <a:spcBef>
                <a:spcPts val="400"/>
              </a:spcBef>
              <a:spcAft>
                <a:spcPts val="400"/>
              </a:spcAft>
              <a:buFontTx/>
              <a:buNone/>
              <a:defRPr/>
            </a:lvl2pPr>
            <a:lvl3pPr marL="228600" indent="-118872">
              <a:buFont typeface="Courier New"/>
              <a:buChar char="o"/>
              <a:defRPr sz="1100" i="1"/>
            </a:lvl3pPr>
            <a:lvl4pPr marL="347472" indent="-118872">
              <a:buFont typeface="Lucida Grande"/>
              <a:buChar char="–"/>
              <a:defRPr sz="900"/>
            </a:lvl4pPr>
            <a:lvl5pPr marL="576072" indent="-118872">
              <a:spcBef>
                <a:spcPts val="0"/>
              </a:spcBef>
              <a:spcAft>
                <a:spcPts val="200"/>
              </a:spcAft>
              <a:defRPr sz="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sz="quarter" idx="15"/>
          </p:nvPr>
        </p:nvSpPr>
        <p:spPr>
          <a:xfrm>
            <a:off x="688287" y="3414953"/>
            <a:ext cx="2468880" cy="937972"/>
          </a:xfrm>
        </p:spPr>
        <p:txBody>
          <a:bodyPr/>
          <a:lstStyle>
            <a:lvl1pPr marL="0" indent="0">
              <a:spcBef>
                <a:spcPts val="0"/>
              </a:spcBef>
              <a:spcAft>
                <a:spcPts val="400"/>
              </a:spcAft>
              <a:buFontTx/>
              <a:buNone/>
              <a:defRPr sz="1500" b="0" i="1">
                <a:solidFill>
                  <a:schemeClr val="accent4"/>
                </a:solidFill>
              </a:defRPr>
            </a:lvl1pPr>
            <a:lvl2pPr marL="0" indent="0">
              <a:spcBef>
                <a:spcPts val="400"/>
              </a:spcBef>
              <a:spcAft>
                <a:spcPts val="400"/>
              </a:spcAft>
              <a:buFontTx/>
              <a:buNone/>
              <a:defRPr/>
            </a:lvl2pPr>
            <a:lvl3pPr marL="228600" indent="-118872">
              <a:buFont typeface="Courier New"/>
              <a:buChar char="o"/>
              <a:defRPr sz="1100" i="1"/>
            </a:lvl3pPr>
            <a:lvl4pPr marL="347472" indent="-118872">
              <a:buFont typeface="Lucida Grande"/>
              <a:buChar char="–"/>
              <a:defRPr sz="900"/>
            </a:lvl4pPr>
            <a:lvl5pPr marL="576072" indent="-118872">
              <a:spcBef>
                <a:spcPts val="0"/>
              </a:spcBef>
              <a:spcAft>
                <a:spcPts val="200"/>
              </a:spcAft>
              <a:defRPr sz="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4" name="Straight Connector 3"/>
          <p:cNvCxnSpPr/>
          <p:nvPr userDrawn="1"/>
        </p:nvCxnSpPr>
        <p:spPr>
          <a:xfrm>
            <a:off x="685800" y="3335046"/>
            <a:ext cx="2471368" cy="0"/>
          </a:xfrm>
          <a:prstGeom prst="line">
            <a:avLst/>
          </a:prstGeom>
          <a:ln w="6350" cmpd="sng">
            <a:solidFill>
              <a:schemeClr val="tx2"/>
            </a:solidFill>
            <a:prstDash val="sys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9328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thirds 1 thirds">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685799" y="488873"/>
            <a:ext cx="5114926" cy="388297"/>
          </a:xfrm>
        </p:spPr>
        <p:txBody>
          <a:bodyPr/>
          <a:lstStyle>
            <a:lvl2pPr>
              <a:defRPr baseline="0"/>
            </a:lvl2pPr>
            <a:lvl4pPr>
              <a:defRPr baseline="0"/>
            </a:lvl4pPr>
          </a:lstStyle>
          <a:p>
            <a:pPr lvl="0"/>
            <a:r>
              <a:rPr lang="en-US" dirty="0" smtClean="0"/>
              <a:t>Page Title</a:t>
            </a:r>
          </a:p>
        </p:txBody>
      </p:sp>
      <p:pic>
        <p:nvPicPr>
          <p:cNvPr id="9" name="Picture 8" descr="zinfi_logo_rgb.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032726" y="4557777"/>
            <a:ext cx="676611" cy="365736"/>
          </a:xfrm>
          <a:prstGeom prst="rect">
            <a:avLst/>
          </a:prstGeom>
        </p:spPr>
      </p:pic>
      <p:sp>
        <p:nvSpPr>
          <p:cNvPr id="10" name="TextBox 9"/>
          <p:cNvSpPr txBox="1"/>
          <p:nvPr userDrawn="1"/>
        </p:nvSpPr>
        <p:spPr>
          <a:xfrm>
            <a:off x="457200" y="4709185"/>
            <a:ext cx="6444940" cy="307777"/>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fld id="{CD23E897-AC2E-A24A-A9AD-88BBD1C02BAD}" type="slidenum">
              <a:rPr lang="en-US" sz="1000" smtClean="0">
                <a:solidFill>
                  <a:schemeClr val="tx2"/>
                </a:solidFill>
              </a:rPr>
              <a:pPr marL="0" marR="0" indent="0" algn="l" defTabSz="457200" rtl="0" eaLnBrk="1" fontAlgn="auto" latinLnBrk="0" hangingPunct="1">
                <a:lnSpc>
                  <a:spcPct val="100000"/>
                </a:lnSpc>
                <a:spcBef>
                  <a:spcPts val="0"/>
                </a:spcBef>
                <a:spcAft>
                  <a:spcPts val="0"/>
                </a:spcAft>
                <a:buClrTx/>
                <a:buSzTx/>
                <a:buFontTx/>
                <a:buNone/>
                <a:tabLst/>
                <a:defRPr/>
              </a:pPr>
              <a:t>‹#›</a:t>
            </a:fld>
            <a:r>
              <a:rPr lang="en-US" sz="1000" baseline="0" dirty="0" smtClean="0">
                <a:solidFill>
                  <a:schemeClr val="tx1">
                    <a:lumMod val="50000"/>
                    <a:lumOff val="50000"/>
                  </a:schemeClr>
                </a:solidFill>
                <a:latin typeface="+mn-lt"/>
                <a:cs typeface="Helvetica"/>
              </a:rPr>
              <a:t>      </a:t>
            </a:r>
            <a:r>
              <a:rPr lang="en-US" sz="1000" dirty="0" smtClean="0">
                <a:solidFill>
                  <a:schemeClr val="tx1">
                    <a:lumMod val="50000"/>
                    <a:lumOff val="50000"/>
                  </a:schemeClr>
                </a:solidFill>
                <a:latin typeface="+mn-lt"/>
                <a:cs typeface="Helvetica"/>
              </a:rPr>
              <a:t>|</a:t>
            </a:r>
            <a:r>
              <a:rPr lang="en-US" sz="1000" baseline="0" dirty="0" smtClean="0">
                <a:solidFill>
                  <a:schemeClr val="tx1">
                    <a:lumMod val="50000"/>
                    <a:lumOff val="50000"/>
                  </a:schemeClr>
                </a:solidFill>
                <a:latin typeface="+mn-lt"/>
                <a:cs typeface="Helvetica"/>
              </a:rPr>
              <a:t>      </a:t>
            </a:r>
            <a:fld id="{02160924-FF41-0244-925F-AD9E18600A6D}" type="datetime4">
              <a:rPr lang="en-US" sz="1000" smtClean="0">
                <a:solidFill>
                  <a:schemeClr val="tx1">
                    <a:lumMod val="50000"/>
                    <a:lumOff val="50000"/>
                  </a:schemeClr>
                </a:solidFill>
                <a:latin typeface="+mn-lt"/>
                <a:cs typeface="Helvetica"/>
              </a:rPr>
              <a:pPr marL="0" marR="0" indent="0" algn="l" defTabSz="457200" rtl="0" eaLnBrk="1" fontAlgn="auto" latinLnBrk="0" hangingPunct="1">
                <a:lnSpc>
                  <a:spcPct val="100000"/>
                </a:lnSpc>
                <a:spcBef>
                  <a:spcPts val="0"/>
                </a:spcBef>
                <a:spcAft>
                  <a:spcPts val="0"/>
                </a:spcAft>
                <a:buClrTx/>
                <a:buSzTx/>
                <a:buFontTx/>
                <a:buNone/>
                <a:tabLst/>
                <a:defRPr/>
              </a:pPr>
              <a:t>March 14, 2016</a:t>
            </a:fld>
            <a:r>
              <a:rPr lang="en-US" sz="1000" baseline="0" dirty="0" smtClean="0">
                <a:solidFill>
                  <a:schemeClr val="tx1">
                    <a:lumMod val="50000"/>
                    <a:lumOff val="50000"/>
                  </a:schemeClr>
                </a:solidFill>
                <a:latin typeface="+mn-lt"/>
                <a:cs typeface="Helvetica"/>
              </a:rPr>
              <a:t>      </a:t>
            </a:r>
            <a:r>
              <a:rPr lang="en-US" sz="1000" dirty="0" smtClean="0">
                <a:solidFill>
                  <a:schemeClr val="tx1">
                    <a:lumMod val="50000"/>
                    <a:lumOff val="50000"/>
                  </a:schemeClr>
                </a:solidFill>
                <a:latin typeface="+mn-lt"/>
                <a:cs typeface="Helvetica"/>
              </a:rPr>
              <a:t>|</a:t>
            </a:r>
            <a:r>
              <a:rPr lang="en-US" sz="1000" baseline="0" dirty="0" smtClean="0">
                <a:solidFill>
                  <a:schemeClr val="tx1">
                    <a:lumMod val="50000"/>
                    <a:lumOff val="50000"/>
                  </a:schemeClr>
                </a:solidFill>
                <a:latin typeface="+mn-lt"/>
                <a:cs typeface="Helvetica"/>
              </a:rPr>
              <a:t>      © 2014 ZINFI Technologies Inc. All Rights Reserved</a:t>
            </a:r>
            <a:endParaRPr lang="en-US" sz="1000" dirty="0">
              <a:solidFill>
                <a:schemeClr val="tx2"/>
              </a:solidFill>
            </a:endParaRPr>
          </a:p>
        </p:txBody>
      </p:sp>
      <p:sp>
        <p:nvSpPr>
          <p:cNvPr id="3" name="Content Placeholder 2"/>
          <p:cNvSpPr>
            <a:spLocks noGrp="1"/>
          </p:cNvSpPr>
          <p:nvPr>
            <p:ph sz="quarter" idx="13"/>
          </p:nvPr>
        </p:nvSpPr>
        <p:spPr>
          <a:xfrm>
            <a:off x="5984875" y="562357"/>
            <a:ext cx="2467660" cy="3790568"/>
          </a:xfrm>
        </p:spPr>
        <p:txBody>
          <a:bodyPr/>
          <a:lstStyle>
            <a:lvl1pPr>
              <a:spcBef>
                <a:spcPts val="0"/>
              </a:spcBef>
              <a:defRPr sz="1300" b="0">
                <a:solidFill>
                  <a:schemeClr val="tx1"/>
                </a:solidFill>
              </a:defRPr>
            </a:lvl1pPr>
            <a:lvl2pPr marL="118872" indent="-118872">
              <a:spcAft>
                <a:spcPts val="400"/>
              </a:spcAft>
              <a:buFont typeface="Arial"/>
              <a:buChar char="•"/>
              <a:defRPr/>
            </a:lvl2pPr>
            <a:lvl3pPr marL="228600" indent="-118872">
              <a:buFont typeface="Courier New"/>
              <a:buChar char="o"/>
              <a:defRPr sz="1100" i="1"/>
            </a:lvl3pPr>
            <a:lvl4pPr marL="347472" indent="-118872">
              <a:buFont typeface="Lucida Grande"/>
              <a:buChar char="–"/>
              <a:defRPr sz="900"/>
            </a:lvl4pPr>
            <a:lvl5pPr marL="576072" indent="-118872">
              <a:spcBef>
                <a:spcPts val="0"/>
              </a:spcBef>
              <a:spcAft>
                <a:spcPts val="200"/>
              </a:spcAft>
              <a:defRPr sz="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2"/>
          <p:cNvSpPr>
            <a:spLocks noGrp="1"/>
          </p:cNvSpPr>
          <p:nvPr>
            <p:ph sz="quarter" idx="14"/>
          </p:nvPr>
        </p:nvSpPr>
        <p:spPr>
          <a:xfrm>
            <a:off x="688286" y="946073"/>
            <a:ext cx="5112439" cy="3406852"/>
          </a:xfrm>
        </p:spPr>
        <p:txBody>
          <a:bodyPr/>
          <a:lstStyle>
            <a:lvl1pPr>
              <a:spcBef>
                <a:spcPts val="0"/>
              </a:spcBef>
              <a:defRPr sz="1300" b="0">
                <a:solidFill>
                  <a:schemeClr val="tx1"/>
                </a:solidFill>
              </a:defRPr>
            </a:lvl1pPr>
            <a:lvl2pPr marL="118872" indent="-118872">
              <a:spcAft>
                <a:spcPts val="400"/>
              </a:spcAft>
              <a:buFont typeface="Arial"/>
              <a:buChar char="•"/>
              <a:defRPr/>
            </a:lvl2pPr>
            <a:lvl3pPr marL="228600" indent="-118872">
              <a:buFont typeface="Courier New"/>
              <a:buChar char="o"/>
              <a:defRPr sz="1100" i="1"/>
            </a:lvl3pPr>
            <a:lvl4pPr marL="347472" indent="-118872">
              <a:buFont typeface="Lucida Grande"/>
              <a:buChar char="–"/>
              <a:defRPr sz="900"/>
            </a:lvl4pPr>
            <a:lvl5pPr marL="576072" indent="-118872">
              <a:spcBef>
                <a:spcPts val="0"/>
              </a:spcBef>
              <a:spcAft>
                <a:spcPts val="200"/>
              </a:spcAft>
              <a:defRPr sz="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07803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685799" y="488958"/>
            <a:ext cx="7766735" cy="388297"/>
          </a:xfrm>
        </p:spPr>
        <p:txBody>
          <a:bodyPr/>
          <a:lstStyle>
            <a:lvl2pPr>
              <a:defRPr baseline="0"/>
            </a:lvl2pPr>
            <a:lvl4pPr>
              <a:defRPr baseline="0"/>
            </a:lvl4pPr>
          </a:lstStyle>
          <a:p>
            <a:pPr lvl="0"/>
            <a:r>
              <a:rPr lang="en-US" dirty="0" smtClean="0"/>
              <a:t>Page Title</a:t>
            </a:r>
          </a:p>
        </p:txBody>
      </p:sp>
      <p:pic>
        <p:nvPicPr>
          <p:cNvPr id="9" name="Picture 8" descr="zinfi_logo_rgb.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032726" y="4557777"/>
            <a:ext cx="676611" cy="365736"/>
          </a:xfrm>
          <a:prstGeom prst="rect">
            <a:avLst/>
          </a:prstGeom>
        </p:spPr>
      </p:pic>
      <p:sp>
        <p:nvSpPr>
          <p:cNvPr id="10" name="TextBox 9"/>
          <p:cNvSpPr txBox="1"/>
          <p:nvPr userDrawn="1"/>
        </p:nvSpPr>
        <p:spPr>
          <a:xfrm>
            <a:off x="457199" y="4709185"/>
            <a:ext cx="6557701" cy="307777"/>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fld id="{CD23E897-AC2E-A24A-A9AD-88BBD1C02BAD}" type="slidenum">
              <a:rPr lang="en-US" sz="1000" smtClean="0">
                <a:solidFill>
                  <a:schemeClr val="tx2"/>
                </a:solidFill>
              </a:rPr>
              <a:pPr marL="0" marR="0" indent="0" algn="l" defTabSz="457200" rtl="0" eaLnBrk="1" fontAlgn="auto" latinLnBrk="0" hangingPunct="1">
                <a:lnSpc>
                  <a:spcPct val="100000"/>
                </a:lnSpc>
                <a:spcBef>
                  <a:spcPts val="0"/>
                </a:spcBef>
                <a:spcAft>
                  <a:spcPts val="0"/>
                </a:spcAft>
                <a:buClrTx/>
                <a:buSzTx/>
                <a:buFontTx/>
                <a:buNone/>
                <a:tabLst/>
                <a:defRPr/>
              </a:pPr>
              <a:t>‹#›</a:t>
            </a:fld>
            <a:r>
              <a:rPr lang="en-US" sz="1000" baseline="0" dirty="0" smtClean="0">
                <a:solidFill>
                  <a:schemeClr val="tx1">
                    <a:lumMod val="50000"/>
                    <a:lumOff val="50000"/>
                  </a:schemeClr>
                </a:solidFill>
                <a:latin typeface="+mn-lt"/>
                <a:cs typeface="Helvetica"/>
              </a:rPr>
              <a:t>      </a:t>
            </a:r>
            <a:r>
              <a:rPr lang="en-US" sz="1000" dirty="0" smtClean="0">
                <a:solidFill>
                  <a:schemeClr val="tx1">
                    <a:lumMod val="50000"/>
                    <a:lumOff val="50000"/>
                  </a:schemeClr>
                </a:solidFill>
                <a:latin typeface="+mn-lt"/>
                <a:cs typeface="Helvetica"/>
              </a:rPr>
              <a:t>|</a:t>
            </a:r>
            <a:r>
              <a:rPr lang="en-US" sz="1000" baseline="0" dirty="0" smtClean="0">
                <a:solidFill>
                  <a:schemeClr val="tx1">
                    <a:lumMod val="50000"/>
                    <a:lumOff val="50000"/>
                  </a:schemeClr>
                </a:solidFill>
                <a:latin typeface="+mn-lt"/>
                <a:cs typeface="Helvetica"/>
              </a:rPr>
              <a:t>      © ZINFI Technologies Inc. All Rights Reserved</a:t>
            </a:r>
            <a:endParaRPr lang="en-US" sz="1000" dirty="0">
              <a:solidFill>
                <a:schemeClr val="tx2"/>
              </a:solidFill>
            </a:endParaRPr>
          </a:p>
        </p:txBody>
      </p:sp>
      <p:sp>
        <p:nvSpPr>
          <p:cNvPr id="12" name="Content Placeholder 2"/>
          <p:cNvSpPr>
            <a:spLocks noGrp="1"/>
          </p:cNvSpPr>
          <p:nvPr>
            <p:ph sz="quarter" idx="14"/>
          </p:nvPr>
        </p:nvSpPr>
        <p:spPr>
          <a:xfrm>
            <a:off x="688287" y="946158"/>
            <a:ext cx="3794760" cy="3400833"/>
          </a:xfrm>
        </p:spPr>
        <p:txBody>
          <a:bodyPr/>
          <a:lstStyle>
            <a:lvl1pPr>
              <a:spcBef>
                <a:spcPts val="0"/>
              </a:spcBef>
              <a:defRPr sz="1300" b="0">
                <a:solidFill>
                  <a:schemeClr val="tx1"/>
                </a:solidFill>
              </a:defRPr>
            </a:lvl1pPr>
            <a:lvl2pPr marL="118872" indent="-118872">
              <a:spcAft>
                <a:spcPts val="400"/>
              </a:spcAft>
              <a:buFont typeface="Arial"/>
              <a:buChar char="•"/>
              <a:defRPr/>
            </a:lvl2pPr>
            <a:lvl3pPr marL="228600" indent="-118872">
              <a:buFont typeface="Courier New"/>
              <a:buChar char="o"/>
              <a:defRPr sz="1100" i="1"/>
            </a:lvl3pPr>
            <a:lvl4pPr marL="347472" indent="-118872">
              <a:buFont typeface="Lucida Grande"/>
              <a:buChar char="–"/>
              <a:defRPr sz="900"/>
            </a:lvl4pPr>
            <a:lvl5pPr marL="576072" indent="-118872">
              <a:spcBef>
                <a:spcPts val="0"/>
              </a:spcBef>
              <a:spcAft>
                <a:spcPts val="200"/>
              </a:spcAft>
              <a:defRPr sz="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quarter" idx="15"/>
          </p:nvPr>
        </p:nvSpPr>
        <p:spPr>
          <a:xfrm>
            <a:off x="4657774" y="946158"/>
            <a:ext cx="3794760" cy="3400833"/>
          </a:xfrm>
        </p:spPr>
        <p:txBody>
          <a:bodyPr/>
          <a:lstStyle>
            <a:lvl1pPr>
              <a:spcBef>
                <a:spcPts val="0"/>
              </a:spcBef>
              <a:defRPr sz="1300" b="0">
                <a:solidFill>
                  <a:schemeClr val="tx1"/>
                </a:solidFill>
              </a:defRPr>
            </a:lvl1pPr>
            <a:lvl2pPr marL="118872" indent="-118872">
              <a:spcAft>
                <a:spcPts val="400"/>
              </a:spcAft>
              <a:buFont typeface="Arial"/>
              <a:buChar char="•"/>
              <a:defRPr/>
            </a:lvl2pPr>
            <a:lvl3pPr marL="228600" indent="-118872">
              <a:buFont typeface="Courier New"/>
              <a:buChar char="o"/>
              <a:defRPr sz="1100" i="1"/>
            </a:lvl3pPr>
            <a:lvl4pPr marL="347472" indent="-118872">
              <a:buFont typeface="Lucida Grande"/>
              <a:buChar char="–"/>
              <a:defRPr sz="900"/>
            </a:lvl4pPr>
            <a:lvl5pPr marL="576072" indent="-118872">
              <a:spcBef>
                <a:spcPts val="0"/>
              </a:spcBef>
              <a:spcAft>
                <a:spcPts val="200"/>
              </a:spcAft>
              <a:defRPr sz="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48544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s alt">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685800" y="488958"/>
            <a:ext cx="3797248" cy="388297"/>
          </a:xfrm>
        </p:spPr>
        <p:txBody>
          <a:bodyPr/>
          <a:lstStyle>
            <a:lvl2pPr>
              <a:defRPr baseline="0"/>
            </a:lvl2pPr>
            <a:lvl4pPr>
              <a:defRPr baseline="0"/>
            </a:lvl4pPr>
          </a:lstStyle>
          <a:p>
            <a:pPr lvl="0"/>
            <a:r>
              <a:rPr lang="en-US" dirty="0" smtClean="0"/>
              <a:t>Page Title</a:t>
            </a:r>
          </a:p>
        </p:txBody>
      </p:sp>
      <p:pic>
        <p:nvPicPr>
          <p:cNvPr id="9" name="Picture 8" descr="zinfi_logo_rgb.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032726" y="4557777"/>
            <a:ext cx="676611" cy="365736"/>
          </a:xfrm>
          <a:prstGeom prst="rect">
            <a:avLst/>
          </a:prstGeom>
        </p:spPr>
      </p:pic>
      <p:sp>
        <p:nvSpPr>
          <p:cNvPr id="10" name="TextBox 9"/>
          <p:cNvSpPr txBox="1"/>
          <p:nvPr userDrawn="1"/>
        </p:nvSpPr>
        <p:spPr>
          <a:xfrm>
            <a:off x="457199" y="4709185"/>
            <a:ext cx="6557701" cy="307777"/>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fld id="{CD23E897-AC2E-A24A-A9AD-88BBD1C02BAD}" type="slidenum">
              <a:rPr lang="en-US" sz="1000" smtClean="0">
                <a:solidFill>
                  <a:schemeClr val="tx2"/>
                </a:solidFill>
              </a:rPr>
              <a:pPr marL="0" marR="0" indent="0" algn="l" defTabSz="457200" rtl="0" eaLnBrk="1" fontAlgn="auto" latinLnBrk="0" hangingPunct="1">
                <a:lnSpc>
                  <a:spcPct val="100000"/>
                </a:lnSpc>
                <a:spcBef>
                  <a:spcPts val="0"/>
                </a:spcBef>
                <a:spcAft>
                  <a:spcPts val="0"/>
                </a:spcAft>
                <a:buClrTx/>
                <a:buSzTx/>
                <a:buFontTx/>
                <a:buNone/>
                <a:tabLst/>
                <a:defRPr/>
              </a:pPr>
              <a:t>‹#›</a:t>
            </a:fld>
            <a:r>
              <a:rPr lang="en-US" sz="1000" baseline="0" dirty="0" smtClean="0">
                <a:solidFill>
                  <a:schemeClr val="tx1">
                    <a:lumMod val="50000"/>
                    <a:lumOff val="50000"/>
                  </a:schemeClr>
                </a:solidFill>
                <a:latin typeface="+mn-lt"/>
                <a:cs typeface="Helvetica"/>
              </a:rPr>
              <a:t>      </a:t>
            </a:r>
            <a:r>
              <a:rPr lang="en-US" sz="1000" dirty="0" smtClean="0">
                <a:solidFill>
                  <a:schemeClr val="tx1">
                    <a:lumMod val="50000"/>
                    <a:lumOff val="50000"/>
                  </a:schemeClr>
                </a:solidFill>
                <a:latin typeface="+mn-lt"/>
                <a:cs typeface="Helvetica"/>
              </a:rPr>
              <a:t>|</a:t>
            </a:r>
            <a:r>
              <a:rPr lang="en-US" sz="1000" baseline="0" dirty="0" smtClean="0">
                <a:solidFill>
                  <a:schemeClr val="tx1">
                    <a:lumMod val="50000"/>
                    <a:lumOff val="50000"/>
                  </a:schemeClr>
                </a:solidFill>
                <a:latin typeface="+mn-lt"/>
                <a:cs typeface="Helvetica"/>
              </a:rPr>
              <a:t>      © 2014 ZINFI Technologies Inc. All Rights Reserved</a:t>
            </a:r>
            <a:endParaRPr lang="en-US" sz="1000" dirty="0">
              <a:solidFill>
                <a:schemeClr val="tx2"/>
              </a:solidFill>
            </a:endParaRPr>
          </a:p>
        </p:txBody>
      </p:sp>
      <p:sp>
        <p:nvSpPr>
          <p:cNvPr id="12" name="Content Placeholder 2"/>
          <p:cNvSpPr>
            <a:spLocks noGrp="1"/>
          </p:cNvSpPr>
          <p:nvPr>
            <p:ph sz="quarter" idx="14"/>
          </p:nvPr>
        </p:nvSpPr>
        <p:spPr>
          <a:xfrm>
            <a:off x="688287" y="946158"/>
            <a:ext cx="3794760" cy="3400833"/>
          </a:xfrm>
        </p:spPr>
        <p:txBody>
          <a:bodyPr/>
          <a:lstStyle>
            <a:lvl1pPr>
              <a:spcBef>
                <a:spcPts val="0"/>
              </a:spcBef>
              <a:defRPr sz="1300" b="0">
                <a:solidFill>
                  <a:schemeClr val="tx1"/>
                </a:solidFill>
              </a:defRPr>
            </a:lvl1pPr>
            <a:lvl2pPr marL="118872" indent="-118872">
              <a:spcAft>
                <a:spcPts val="400"/>
              </a:spcAft>
              <a:buFont typeface="Arial"/>
              <a:buChar char="•"/>
              <a:defRPr/>
            </a:lvl2pPr>
            <a:lvl3pPr marL="228600" indent="-118872">
              <a:buFont typeface="Courier New"/>
              <a:buChar char="o"/>
              <a:defRPr sz="1100" i="1"/>
            </a:lvl3pPr>
            <a:lvl4pPr marL="347472" indent="-118872">
              <a:buFont typeface="Lucida Grande"/>
              <a:buChar char="–"/>
              <a:defRPr sz="900"/>
            </a:lvl4pPr>
            <a:lvl5pPr marL="576072" indent="-118872">
              <a:spcBef>
                <a:spcPts val="0"/>
              </a:spcBef>
              <a:spcAft>
                <a:spcPts val="200"/>
              </a:spcAft>
              <a:defRPr sz="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quarter" idx="15"/>
          </p:nvPr>
        </p:nvSpPr>
        <p:spPr>
          <a:xfrm>
            <a:off x="4657774" y="559216"/>
            <a:ext cx="3794760" cy="3787775"/>
          </a:xfrm>
        </p:spPr>
        <p:txBody>
          <a:bodyPr/>
          <a:lstStyle>
            <a:lvl1pPr>
              <a:spcBef>
                <a:spcPts val="0"/>
              </a:spcBef>
              <a:defRPr sz="1300" b="0">
                <a:solidFill>
                  <a:schemeClr val="tx1"/>
                </a:solidFill>
              </a:defRPr>
            </a:lvl1pPr>
            <a:lvl2pPr marL="118872" indent="-118872">
              <a:spcAft>
                <a:spcPts val="400"/>
              </a:spcAft>
              <a:buFont typeface="Arial"/>
              <a:buChar char="•"/>
              <a:defRPr/>
            </a:lvl2pPr>
            <a:lvl3pPr marL="228600" indent="-118872">
              <a:buFont typeface="Courier New"/>
              <a:buChar char="o"/>
              <a:defRPr sz="1100" i="1"/>
            </a:lvl3pPr>
            <a:lvl4pPr marL="347472" indent="-118872">
              <a:buFont typeface="Lucida Grande"/>
              <a:buChar char="–"/>
              <a:defRPr sz="900"/>
            </a:lvl4pPr>
            <a:lvl5pPr marL="576072" indent="-118872">
              <a:spcBef>
                <a:spcPts val="0"/>
              </a:spcBef>
              <a:spcAft>
                <a:spcPts val="200"/>
              </a:spcAft>
              <a:defRPr sz="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500727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685800"/>
            <a:ext cx="7772400" cy="857250"/>
          </a:xfrm>
          <a:prstGeom prst="rect">
            <a:avLst/>
          </a:prstGeom>
        </p:spPr>
        <p:txBody>
          <a:bodyPr vert="horz" lIns="0" tIns="0" rIns="0" bIns="0" rtlCol="0" anchor="t"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0" y="1543049"/>
            <a:ext cx="7772400" cy="3051573"/>
          </a:xfrm>
          <a:prstGeom prst="rect">
            <a:avLst/>
          </a:prstGeom>
        </p:spPr>
        <p:txBody>
          <a:bodyPr vert="horz" lIns="0" tIns="0" rIns="0" bIns="0" rtlCol="0">
            <a:noAutofit/>
          </a:bodyPr>
          <a:lstStyle/>
          <a:p>
            <a:pPr lvl="0"/>
            <a:r>
              <a:rPr lang="en-US" dirty="0" smtClean="0"/>
              <a:t>Sub Head</a:t>
            </a:r>
          </a:p>
          <a:p>
            <a:pPr lvl="1"/>
            <a:r>
              <a:rPr lang="en-US" dirty="0" smtClean="0"/>
              <a:t>Body Copy</a:t>
            </a:r>
          </a:p>
          <a:p>
            <a:pPr lvl="2"/>
            <a:r>
              <a:rPr lang="en-US" dirty="0" smtClean="0"/>
              <a:t>bullets</a:t>
            </a:r>
          </a:p>
          <a:p>
            <a:pPr lvl="3"/>
            <a:r>
              <a:rPr lang="en-US" dirty="0" smtClean="0"/>
              <a:t>Secondary Bullet, use sparingly or not at all</a:t>
            </a:r>
          </a:p>
        </p:txBody>
      </p:sp>
    </p:spTree>
    <p:extLst>
      <p:ext uri="{BB962C8B-B14F-4D97-AF65-F5344CB8AC3E}">
        <p14:creationId xmlns:p14="http://schemas.microsoft.com/office/powerpoint/2010/main" val="1889195301"/>
      </p:ext>
    </p:extLst>
  </p:cSld>
  <p:clrMap bg1="lt1" tx1="dk1" bg2="lt2" tx2="dk2" accent1="accent1" accent2="accent2" accent3="accent3" accent4="accent4" accent5="accent5" accent6="accent6" hlink="hlink" folHlink="folHlink"/>
  <p:sldLayoutIdLst>
    <p:sldLayoutId id="2147483733" r:id="rId1"/>
    <p:sldLayoutId id="2147483753" r:id="rId2"/>
    <p:sldLayoutId id="2147483755" r:id="rId3"/>
    <p:sldLayoutId id="2147483744" r:id="rId4"/>
    <p:sldLayoutId id="2147483756" r:id="rId5"/>
    <p:sldLayoutId id="2147483757" r:id="rId6"/>
    <p:sldLayoutId id="2147483758" r:id="rId7"/>
    <p:sldLayoutId id="2147483754" r:id="rId8"/>
    <p:sldLayoutId id="2147483762" r:id="rId9"/>
    <p:sldLayoutId id="2147483759" r:id="rId10"/>
    <p:sldLayoutId id="2147483761" r:id="rId11"/>
    <p:sldLayoutId id="2147483760" r:id="rId12"/>
    <p:sldLayoutId id="2147483751" r:id="rId13"/>
  </p:sldLayoutIdLst>
  <p:timing>
    <p:tnLst>
      <p:par>
        <p:cTn xmlns:p14="http://schemas.microsoft.com/office/powerpoint/2010/main" id="1" dur="indefinite" restart="never" nodeType="tmRoot"/>
      </p:par>
    </p:tnLst>
  </p:timing>
  <p:txStyles>
    <p:titleStyle>
      <a:lvl1pPr algn="l" defTabSz="457200" rtl="0" eaLnBrk="1" latinLnBrk="0" hangingPunct="1">
        <a:spcBef>
          <a:spcPct val="0"/>
        </a:spcBef>
        <a:buNone/>
        <a:defRPr sz="4400" kern="1200">
          <a:solidFill>
            <a:schemeClr val="accent1"/>
          </a:solidFill>
          <a:latin typeface="Helvetica"/>
          <a:ea typeface="+mj-ea"/>
          <a:cs typeface="Helvetica"/>
        </a:defRPr>
      </a:lvl1pPr>
    </p:titleStyle>
    <p:bodyStyle>
      <a:lvl1pPr marL="0" indent="0" algn="l" defTabSz="457200" rtl="0" eaLnBrk="1" latinLnBrk="0" hangingPunct="1">
        <a:spcBef>
          <a:spcPts val="200"/>
        </a:spcBef>
        <a:spcAft>
          <a:spcPts val="800"/>
        </a:spcAft>
        <a:buFontTx/>
        <a:buNone/>
        <a:defRPr sz="2200" b="1" i="0" kern="1200">
          <a:solidFill>
            <a:schemeClr val="accent4"/>
          </a:solidFill>
          <a:latin typeface="+mn-lt"/>
          <a:ea typeface="+mn-ea"/>
          <a:cs typeface="+mn-cs"/>
        </a:defRPr>
      </a:lvl1pPr>
      <a:lvl2pPr marL="0" indent="0" algn="l" defTabSz="457200" rtl="0" eaLnBrk="1" latinLnBrk="0" hangingPunct="1">
        <a:spcBef>
          <a:spcPts val="0"/>
        </a:spcBef>
        <a:spcAft>
          <a:spcPts val="1000"/>
        </a:spcAft>
        <a:buFontTx/>
        <a:buNone/>
        <a:defRPr sz="1300" kern="1200" baseline="0">
          <a:solidFill>
            <a:schemeClr val="tx1"/>
          </a:solidFill>
          <a:latin typeface="+mn-lt"/>
          <a:ea typeface="+mn-ea"/>
          <a:cs typeface="+mn-cs"/>
        </a:defRPr>
      </a:lvl2pPr>
      <a:lvl3pPr marL="118872" indent="-118872" algn="l" defTabSz="457200" rtl="0" eaLnBrk="1" latinLnBrk="0" hangingPunct="1">
        <a:spcBef>
          <a:spcPts val="0"/>
        </a:spcBef>
        <a:spcAft>
          <a:spcPts val="200"/>
        </a:spcAft>
        <a:buSzPct val="100000"/>
        <a:buFont typeface="Arial"/>
        <a:buChar char="•"/>
        <a:defRPr sz="1300" kern="1200">
          <a:solidFill>
            <a:schemeClr val="tx1"/>
          </a:solidFill>
          <a:latin typeface="+mn-lt"/>
          <a:ea typeface="+mn-ea"/>
          <a:cs typeface="+mn-cs"/>
        </a:defRPr>
      </a:lvl3pPr>
      <a:lvl4pPr marL="228600" indent="-118872" algn="l" defTabSz="457200" rtl="0" eaLnBrk="1" latinLnBrk="0" hangingPunct="1">
        <a:spcBef>
          <a:spcPts val="0"/>
        </a:spcBef>
        <a:spcAft>
          <a:spcPts val="200"/>
        </a:spcAft>
        <a:buFont typeface="Courier New"/>
        <a:buChar char="o"/>
        <a:defRPr sz="1100" b="0" i="1" kern="1200" baseline="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4.jpeg"/><Relationship Id="rId3" Type="http://schemas.openxmlformats.org/officeDocument/2006/relationships/image" Target="../media/image2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9.jpeg"/><Relationship Id="rId3" Type="http://schemas.openxmlformats.org/officeDocument/2006/relationships/image" Target="../media/image2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4.jpeg"/><Relationship Id="rId3" Type="http://schemas.openxmlformats.org/officeDocument/2006/relationships/image" Target="../media/image2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4.jpeg"/><Relationship Id="rId3" Type="http://schemas.openxmlformats.org/officeDocument/2006/relationships/image" Target="../media/image2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mailto:sales.noram@zinfitech.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jpeg"/><Relationship Id="rId3" Type="http://schemas.openxmlformats.org/officeDocument/2006/relationships/image" Target="../media/image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jpeg"/><Relationship Id="rId3" Type="http://schemas.openxmlformats.org/officeDocument/2006/relationships/image" Target="../media/image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jpeg"/><Relationship Id="rId3" Type="http://schemas.openxmlformats.org/officeDocument/2006/relationships/image" Target="../media/image1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jpeg"/><Relationship Id="rId3" Type="http://schemas.openxmlformats.org/officeDocument/2006/relationships/image" Target="../media/image1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4.jpeg"/><Relationship Id="rId3" Type="http://schemas.openxmlformats.org/officeDocument/2006/relationships/image" Target="../media/image1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6.jpeg"/><Relationship Id="rId3" Type="http://schemas.openxmlformats.org/officeDocument/2006/relationships/image" Target="../media/image1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4.jpeg"/><Relationship Id="rId3" Type="http://schemas.openxmlformats.org/officeDocument/2006/relationships/image" Target="../media/image1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9.jpeg"/><Relationship Id="rId3"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54232" y="703964"/>
            <a:ext cx="2784062" cy="2875663"/>
          </a:xfrm>
        </p:spPr>
        <p:txBody>
          <a:bodyPr anchor="ctr"/>
          <a:lstStyle/>
          <a:p>
            <a:r>
              <a:rPr lang="en-IN" sz="2400" dirty="0"/>
              <a:t>Recession is Coming. </a:t>
            </a:r>
            <a:r>
              <a:rPr lang="en-IN" sz="2400" dirty="0" smtClean="0"/>
              <a:t/>
            </a:r>
            <a:br>
              <a:rPr lang="en-IN" sz="2400" dirty="0" smtClean="0"/>
            </a:br>
            <a:r>
              <a:rPr lang="en-IN" sz="2400" dirty="0" smtClean="0"/>
              <a:t>Is </a:t>
            </a:r>
            <a:r>
              <a:rPr lang="en-IN" sz="2400" dirty="0"/>
              <a:t>Your Channel Management Team Ready?</a:t>
            </a:r>
          </a:p>
        </p:txBody>
      </p:sp>
      <p:pic>
        <p:nvPicPr>
          <p:cNvPr id="9" name="Picture 8" descr="zinfi_logo_rgb.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66046" y="3404457"/>
            <a:ext cx="900569" cy="486795"/>
          </a:xfrm>
          <a:prstGeom prst="rect">
            <a:avLst/>
          </a:prstGeom>
        </p:spPr>
      </p:pic>
      <p:pic>
        <p:nvPicPr>
          <p:cNvPr id="4" name="Picture 3"/>
          <p:cNvPicPr>
            <a:picLocks noChangeAspect="1"/>
          </p:cNvPicPr>
          <p:nvPr/>
        </p:nvPicPr>
        <p:blipFill>
          <a:blip r:embed="rId3" cstate="screen">
            <a:alphaModFix amt="0"/>
            <a:extLst>
              <a:ext uri="{28A0092B-C50C-407E-A947-70E740481C1C}">
                <a14:useLocalDpi xmlns:a14="http://schemas.microsoft.com/office/drawing/2010/main"/>
              </a:ext>
            </a:extLst>
          </a:blip>
          <a:stretch>
            <a:fillRect/>
          </a:stretch>
        </p:blipFill>
        <p:spPr>
          <a:xfrm>
            <a:off x="688976" y="887467"/>
            <a:ext cx="5111750" cy="3190583"/>
          </a:xfrm>
          <a:prstGeom prst="rect">
            <a:avLst/>
          </a:prstGeom>
          <a:solidFill>
            <a:schemeClr val="bg2">
              <a:lumMod val="75000"/>
            </a:schemeClr>
          </a:solidFill>
        </p:spPr>
      </p:pic>
      <p:pic>
        <p:nvPicPr>
          <p:cNvPr id="3" name="Picture 2" descr="recession-channel-management.jpe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8976" y="887467"/>
            <a:ext cx="5111750" cy="3190583"/>
          </a:xfrm>
          <a:prstGeom prst="rect">
            <a:avLst/>
          </a:prstGeom>
        </p:spPr>
      </p:pic>
    </p:spTree>
    <p:extLst>
      <p:ext uri="{BB962C8B-B14F-4D97-AF65-F5344CB8AC3E}">
        <p14:creationId xmlns:p14="http://schemas.microsoft.com/office/powerpoint/2010/main" val="229131867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85800" y="488958"/>
            <a:ext cx="3797248" cy="388297"/>
          </a:xfrm>
        </p:spPr>
        <p:txBody>
          <a:bodyPr/>
          <a:lstStyle/>
          <a:p>
            <a:pPr lvl="0"/>
            <a:r>
              <a:rPr lang="en-US" sz="2000" dirty="0" smtClean="0"/>
              <a:t>3. </a:t>
            </a:r>
            <a:r>
              <a:rPr lang="en-IN" sz="2000" dirty="0"/>
              <a:t>Focus </a:t>
            </a:r>
            <a:r>
              <a:rPr lang="en-IN" sz="2000" dirty="0" smtClean="0"/>
              <a:t>On </a:t>
            </a:r>
            <a:r>
              <a:rPr lang="en-IN" sz="2000" dirty="0"/>
              <a:t>a </a:t>
            </a:r>
            <a:r>
              <a:rPr lang="en-IN" sz="2000" dirty="0" smtClean="0"/>
              <a:t>Few </a:t>
            </a:r>
            <a:r>
              <a:rPr lang="en-IN" sz="2000" dirty="0"/>
              <a:t>P</a:t>
            </a:r>
            <a:r>
              <a:rPr lang="en-IN" sz="2000" dirty="0" smtClean="0"/>
              <a:t>artners </a:t>
            </a:r>
            <a:r>
              <a:rPr lang="en-IN" sz="2000" dirty="0"/>
              <a:t>T</a:t>
            </a:r>
            <a:r>
              <a:rPr lang="en-IN" sz="2000" dirty="0" smtClean="0"/>
              <a:t>hat </a:t>
            </a:r>
            <a:r>
              <a:rPr lang="en-IN" sz="2000" dirty="0"/>
              <a:t>C</a:t>
            </a:r>
            <a:r>
              <a:rPr lang="en-IN" sz="2000" dirty="0" smtClean="0"/>
              <a:t>an </a:t>
            </a:r>
            <a:r>
              <a:rPr lang="en-IN" sz="2000" dirty="0"/>
              <a:t>H</a:t>
            </a:r>
            <a:r>
              <a:rPr lang="en-IN" sz="2000" dirty="0" smtClean="0"/>
              <a:t>elp </a:t>
            </a:r>
            <a:r>
              <a:rPr lang="en-IN" sz="2000" dirty="0"/>
              <a:t>Y</a:t>
            </a:r>
            <a:r>
              <a:rPr lang="en-IN" sz="2000" dirty="0" smtClean="0"/>
              <a:t>ou Win</a:t>
            </a:r>
            <a:endParaRPr lang="en-IN" sz="2000" dirty="0"/>
          </a:p>
        </p:txBody>
      </p:sp>
      <p:sp>
        <p:nvSpPr>
          <p:cNvPr id="3" name="Content Placeholder 2"/>
          <p:cNvSpPr>
            <a:spLocks noGrp="1"/>
          </p:cNvSpPr>
          <p:nvPr>
            <p:ph sz="quarter" idx="14"/>
          </p:nvPr>
        </p:nvSpPr>
        <p:spPr>
          <a:xfrm>
            <a:off x="688287" y="1191888"/>
            <a:ext cx="3794760" cy="2968923"/>
          </a:xfrm>
        </p:spPr>
        <p:txBody>
          <a:bodyPr/>
          <a:lstStyle/>
          <a:p>
            <a:r>
              <a:rPr lang="en-IN" sz="1200" dirty="0"/>
              <a:t>When times get tough, most </a:t>
            </a:r>
            <a:r>
              <a:rPr lang="en-IN" sz="1200" b="1" dirty="0"/>
              <a:t>channel </a:t>
            </a:r>
            <a:r>
              <a:rPr lang="en-IN" sz="1200" b="1" dirty="0" smtClean="0"/>
              <a:t>management</a:t>
            </a:r>
            <a:r>
              <a:rPr lang="en-IN" sz="1200" dirty="0"/>
              <a:t> </a:t>
            </a:r>
            <a:r>
              <a:rPr lang="en-IN" sz="1200" dirty="0" smtClean="0"/>
              <a:t>teams </a:t>
            </a:r>
            <a:r>
              <a:rPr lang="en-IN" sz="1200" dirty="0"/>
              <a:t>will hitch their wagon to the partners that are performing, and that will make competition even fiercer. You may have to drop your prices, you may have to reduce your margins, and your organization may suffer at that point in time. Instead of waiting for that moment to arrive, you can hand-select a few partners today based on partner profiling activities and analysis, and start building those relationships in a strategic way. When the recession hits, you will already have strong relationships with the partners who are going to be absolutely critical during the downturn. Most importantly, you may even be able to add a few more partners in multiple countries where there is potential to grow. Even if they can’t grow when the downturn hits, they may be able to do so now while the economy is more or less okay, and they may rebound more quickly. </a:t>
            </a:r>
          </a:p>
        </p:txBody>
      </p:sp>
      <p:pic>
        <p:nvPicPr>
          <p:cNvPr id="5" name="Content Placeholder 4" descr="153220460.jpg"/>
          <p:cNvPicPr>
            <a:picLocks noGrp="1" noChangeAspect="1"/>
          </p:cNvPicPr>
          <p:nvPr>
            <p:ph sz="quarter" idx="15"/>
          </p:nvPr>
        </p:nvPicPr>
        <p:blipFill rotWithShape="1">
          <a:blip r:embed="rId2" cstate="screen">
            <a:alphaModFix amt="0"/>
            <a:extLst>
              <a:ext uri="{28A0092B-C50C-407E-A947-70E740481C1C}">
                <a14:useLocalDpi xmlns:a14="http://schemas.microsoft.com/office/drawing/2010/main"/>
              </a:ext>
            </a:extLst>
          </a:blip>
          <a:srcRect/>
          <a:stretch/>
        </p:blipFill>
        <p:spPr>
          <a:xfrm>
            <a:off x="4657725" y="488950"/>
            <a:ext cx="3794125" cy="3857625"/>
          </a:xfrm>
          <a:solidFill>
            <a:schemeClr val="tx1">
              <a:lumMod val="25000"/>
              <a:lumOff val="75000"/>
            </a:schemeClr>
          </a:solidFill>
        </p:spPr>
      </p:pic>
      <p:pic>
        <p:nvPicPr>
          <p:cNvPr id="4" name="Picture 3" descr="Partner Relationship Management.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57725" y="488958"/>
            <a:ext cx="3794125" cy="3857617"/>
          </a:xfrm>
          <a:prstGeom prst="rect">
            <a:avLst/>
          </a:prstGeom>
        </p:spPr>
      </p:pic>
    </p:spTree>
    <p:extLst>
      <p:ext uri="{BB962C8B-B14F-4D97-AF65-F5344CB8AC3E}">
        <p14:creationId xmlns:p14="http://schemas.microsoft.com/office/powerpoint/2010/main" val="383053922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657774" y="488958"/>
            <a:ext cx="3794760" cy="388297"/>
          </a:xfrm>
        </p:spPr>
        <p:txBody>
          <a:bodyPr/>
          <a:lstStyle/>
          <a:p>
            <a:pPr lvl="0"/>
            <a:r>
              <a:rPr lang="en-US" sz="1800" dirty="0"/>
              <a:t>4</a:t>
            </a:r>
            <a:r>
              <a:rPr lang="en-US" sz="1800" dirty="0" smtClean="0"/>
              <a:t>. </a:t>
            </a:r>
            <a:r>
              <a:rPr lang="en-IN" sz="1800" dirty="0"/>
              <a:t>Increase </a:t>
            </a:r>
            <a:r>
              <a:rPr lang="en-IN" sz="1800" dirty="0" smtClean="0"/>
              <a:t>Your </a:t>
            </a:r>
            <a:r>
              <a:rPr lang="en-IN" sz="1800" dirty="0"/>
              <a:t>R</a:t>
            </a:r>
            <a:r>
              <a:rPr lang="en-IN" sz="1800" dirty="0" smtClean="0"/>
              <a:t>each </a:t>
            </a:r>
            <a:r>
              <a:rPr lang="en-IN" sz="1800" dirty="0"/>
              <a:t>in </a:t>
            </a:r>
            <a:r>
              <a:rPr lang="en-IN" sz="1800" dirty="0" smtClean="0"/>
              <a:t>Stable </a:t>
            </a:r>
            <a:r>
              <a:rPr lang="en-IN" sz="1800" dirty="0"/>
              <a:t>E</a:t>
            </a:r>
            <a:r>
              <a:rPr lang="en-IN" sz="1800" dirty="0" smtClean="0"/>
              <a:t>conomies </a:t>
            </a:r>
            <a:r>
              <a:rPr lang="en-IN" sz="1800" dirty="0"/>
              <a:t>A</a:t>
            </a:r>
            <a:r>
              <a:rPr lang="en-IN" sz="1800" dirty="0" smtClean="0"/>
              <a:t>nd </a:t>
            </a:r>
            <a:r>
              <a:rPr lang="en-IN" sz="1800" dirty="0"/>
              <a:t>R</a:t>
            </a:r>
            <a:r>
              <a:rPr lang="en-IN" sz="1800" dirty="0" smtClean="0"/>
              <a:t>educe </a:t>
            </a:r>
            <a:r>
              <a:rPr lang="en-IN" sz="1800" dirty="0"/>
              <a:t>Y</a:t>
            </a:r>
            <a:r>
              <a:rPr lang="en-IN" sz="1800" dirty="0" smtClean="0"/>
              <a:t>our </a:t>
            </a:r>
            <a:r>
              <a:rPr lang="en-IN" sz="1800" dirty="0"/>
              <a:t>E</a:t>
            </a:r>
            <a:r>
              <a:rPr lang="en-IN" sz="1800" dirty="0" smtClean="0"/>
              <a:t>xposure </a:t>
            </a:r>
            <a:r>
              <a:rPr lang="en-IN" sz="1800" dirty="0"/>
              <a:t>in V</a:t>
            </a:r>
            <a:r>
              <a:rPr lang="en-IN" sz="1800" dirty="0" smtClean="0"/>
              <a:t>ulnerable </a:t>
            </a:r>
            <a:r>
              <a:rPr lang="en-IN" sz="1800" dirty="0"/>
              <a:t>O</a:t>
            </a:r>
            <a:r>
              <a:rPr lang="en-IN" sz="1800" dirty="0" smtClean="0"/>
              <a:t>nes  </a:t>
            </a:r>
            <a:endParaRPr lang="en-IN" sz="1800" dirty="0"/>
          </a:p>
        </p:txBody>
      </p:sp>
      <p:sp>
        <p:nvSpPr>
          <p:cNvPr id="4" name="Content Placeholder 3"/>
          <p:cNvSpPr>
            <a:spLocks noGrp="1"/>
          </p:cNvSpPr>
          <p:nvPr>
            <p:ph sz="quarter" idx="15"/>
          </p:nvPr>
        </p:nvSpPr>
        <p:spPr>
          <a:xfrm>
            <a:off x="4657774" y="1425811"/>
            <a:ext cx="3794760" cy="2920763"/>
          </a:xfrm>
        </p:spPr>
        <p:txBody>
          <a:bodyPr/>
          <a:lstStyle/>
          <a:p>
            <a:pPr lvl="0"/>
            <a:r>
              <a:rPr lang="en-IN" sz="1200" dirty="0"/>
              <a:t>At the global level, you have to prioritize where you are going to invest. The U.S. is still demonstrating a strong economy. Over the last six or seven years, the U.S. economy has undergone a significant transition and transformation by deploying technology and reducing delivery costs in multiple market segments, and it is in a much better position to withstand shock than other economies where businesses are highly regulated, where the flow of money is slow and where </a:t>
            </a:r>
            <a:r>
              <a:rPr lang="en-IN" sz="1200" dirty="0" smtClean="0"/>
              <a:t>transparency is </a:t>
            </a:r>
            <a:r>
              <a:rPr lang="en-IN" sz="1200" dirty="0"/>
              <a:t>lacking. Prioritizing spending in companies where economies are more resilient and reducing your exposure to companies and economies where growth has been happening over the last few years may be a good strategy for preparing for the next downturn. </a:t>
            </a:r>
          </a:p>
        </p:txBody>
      </p:sp>
      <p:pic>
        <p:nvPicPr>
          <p:cNvPr id="5" name="Content Placeholder 4" descr="83066204.jpg"/>
          <p:cNvPicPr>
            <a:picLocks noGrp="1" noChangeAspect="1"/>
          </p:cNvPicPr>
          <p:nvPr>
            <p:ph sz="quarter" idx="14"/>
          </p:nvPr>
        </p:nvPicPr>
        <p:blipFill rotWithShape="1">
          <a:blip r:embed="rId2" cstate="screen">
            <a:alphaModFix amt="0"/>
            <a:extLst>
              <a:ext uri="{28A0092B-C50C-407E-A947-70E740481C1C}">
                <a14:useLocalDpi xmlns:a14="http://schemas.microsoft.com/office/drawing/2010/main"/>
              </a:ext>
            </a:extLst>
          </a:blip>
          <a:srcRect/>
          <a:stretch/>
        </p:blipFill>
        <p:spPr>
          <a:xfrm>
            <a:off x="688975" y="488950"/>
            <a:ext cx="3794125" cy="3857625"/>
          </a:xfrm>
          <a:solidFill>
            <a:schemeClr val="tx1">
              <a:lumMod val="25000"/>
              <a:lumOff val="75000"/>
            </a:schemeClr>
          </a:solidFill>
        </p:spPr>
      </p:pic>
      <p:pic>
        <p:nvPicPr>
          <p:cNvPr id="7" name="Picture 6" descr="Wise-Investment.jpg"/>
          <p:cNvPicPr>
            <a:picLocks noChangeAspect="1"/>
          </p:cNvPicPr>
          <p:nvPr/>
        </p:nvPicPr>
        <p:blipFill rotWithShape="1">
          <a:blip r:embed="rId3">
            <a:extLst>
              <a:ext uri="{28A0092B-C50C-407E-A947-70E740481C1C}">
                <a14:useLocalDpi xmlns:a14="http://schemas.microsoft.com/office/drawing/2010/main" val="0"/>
              </a:ext>
            </a:extLst>
          </a:blip>
          <a:srcRect t="-1" b="32358"/>
          <a:stretch/>
        </p:blipFill>
        <p:spPr>
          <a:xfrm>
            <a:off x="688975" y="488958"/>
            <a:ext cx="3794125" cy="3857617"/>
          </a:xfrm>
          <a:prstGeom prst="rect">
            <a:avLst/>
          </a:prstGeom>
        </p:spPr>
      </p:pic>
    </p:spTree>
    <p:extLst>
      <p:ext uri="{BB962C8B-B14F-4D97-AF65-F5344CB8AC3E}">
        <p14:creationId xmlns:p14="http://schemas.microsoft.com/office/powerpoint/2010/main" val="210384743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85800" y="488958"/>
            <a:ext cx="3797248" cy="388297"/>
          </a:xfrm>
        </p:spPr>
        <p:txBody>
          <a:bodyPr/>
          <a:lstStyle/>
          <a:p>
            <a:pPr lvl="0"/>
            <a:r>
              <a:rPr lang="en-US" sz="2000" dirty="0"/>
              <a:t>5. </a:t>
            </a:r>
            <a:r>
              <a:rPr lang="en-IN" sz="2000" dirty="0"/>
              <a:t>Build a Better Forecasting Engine by Leveraging People, Processes And Automation </a:t>
            </a:r>
            <a:endParaRPr lang="en-IN" sz="1900" dirty="0"/>
          </a:p>
        </p:txBody>
      </p:sp>
      <p:sp>
        <p:nvSpPr>
          <p:cNvPr id="3" name="Content Placeholder 2"/>
          <p:cNvSpPr>
            <a:spLocks noGrp="1"/>
          </p:cNvSpPr>
          <p:nvPr>
            <p:ph sz="quarter" idx="14"/>
          </p:nvPr>
        </p:nvSpPr>
        <p:spPr>
          <a:xfrm>
            <a:off x="688287" y="1503785"/>
            <a:ext cx="3794760" cy="2842789"/>
          </a:xfrm>
        </p:spPr>
        <p:txBody>
          <a:bodyPr/>
          <a:lstStyle/>
          <a:p>
            <a:pPr lvl="0"/>
            <a:r>
              <a:rPr lang="en-IN" sz="1200" dirty="0"/>
              <a:t>Forecasting matters less when all boats are rising; at that point you are just fulfilling demand. But forecasting is especially critical at times when the economy is struggling and demand is down, because when the supply-based cost structure is higher than what you can generate on the demand side, you remain exposed. When it comes to channel programs, rewards, rebates and other channel incentives, you need to think through about where you will focus a year from now if sales are off by 10%. Going through that forecasting process now will prepare you for that future when it arrives.</a:t>
            </a:r>
          </a:p>
        </p:txBody>
      </p:sp>
      <p:pic>
        <p:nvPicPr>
          <p:cNvPr id="5" name="Content Placeholder 4" descr="153220460.jpg"/>
          <p:cNvPicPr>
            <a:picLocks noGrp="1" noChangeAspect="1"/>
          </p:cNvPicPr>
          <p:nvPr>
            <p:ph sz="quarter" idx="15"/>
          </p:nvPr>
        </p:nvPicPr>
        <p:blipFill rotWithShape="1">
          <a:blip r:embed="rId2" cstate="screen">
            <a:alphaModFix amt="0"/>
            <a:extLst>
              <a:ext uri="{28A0092B-C50C-407E-A947-70E740481C1C}">
                <a14:useLocalDpi xmlns:a14="http://schemas.microsoft.com/office/drawing/2010/main"/>
              </a:ext>
            </a:extLst>
          </a:blip>
          <a:srcRect/>
          <a:stretch/>
        </p:blipFill>
        <p:spPr>
          <a:xfrm>
            <a:off x="4657725" y="488950"/>
            <a:ext cx="3794125" cy="3857625"/>
          </a:xfrm>
          <a:solidFill>
            <a:schemeClr val="tx1">
              <a:lumMod val="25000"/>
              <a:lumOff val="75000"/>
            </a:schemeClr>
          </a:solidFill>
        </p:spPr>
      </p:pic>
      <p:pic>
        <p:nvPicPr>
          <p:cNvPr id="4" name="Picture 3" descr="Forecasting.jpg"/>
          <p:cNvPicPr>
            <a:picLocks noChangeAspect="1"/>
          </p:cNvPicPr>
          <p:nvPr/>
        </p:nvPicPr>
        <p:blipFill rotWithShape="1">
          <a:blip r:embed="rId3">
            <a:extLst>
              <a:ext uri="{28A0092B-C50C-407E-A947-70E740481C1C}">
                <a14:useLocalDpi xmlns:a14="http://schemas.microsoft.com/office/drawing/2010/main" val="0"/>
              </a:ext>
            </a:extLst>
          </a:blip>
          <a:srcRect l="17875" r="15996"/>
          <a:stretch/>
        </p:blipFill>
        <p:spPr>
          <a:xfrm>
            <a:off x="4657725" y="488958"/>
            <a:ext cx="3794125" cy="3850778"/>
          </a:xfrm>
          <a:prstGeom prst="rect">
            <a:avLst/>
          </a:prstGeom>
        </p:spPr>
      </p:pic>
    </p:spTree>
    <p:extLst>
      <p:ext uri="{BB962C8B-B14F-4D97-AF65-F5344CB8AC3E}">
        <p14:creationId xmlns:p14="http://schemas.microsoft.com/office/powerpoint/2010/main" val="153490805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657725" y="488958"/>
            <a:ext cx="3797248" cy="388297"/>
          </a:xfrm>
        </p:spPr>
        <p:txBody>
          <a:bodyPr/>
          <a:lstStyle/>
          <a:p>
            <a:pPr lvl="0"/>
            <a:r>
              <a:rPr lang="en-US" sz="2000" dirty="0" smtClean="0"/>
              <a:t>Taking Control</a:t>
            </a:r>
            <a:endParaRPr lang="en-IN" sz="2000" dirty="0"/>
          </a:p>
        </p:txBody>
      </p:sp>
      <p:sp>
        <p:nvSpPr>
          <p:cNvPr id="3" name="Content Placeholder 2"/>
          <p:cNvSpPr>
            <a:spLocks noGrp="1"/>
          </p:cNvSpPr>
          <p:nvPr>
            <p:ph sz="quarter" idx="14"/>
          </p:nvPr>
        </p:nvSpPr>
        <p:spPr>
          <a:xfrm>
            <a:off x="4660213" y="877255"/>
            <a:ext cx="3794760" cy="3469320"/>
          </a:xfrm>
        </p:spPr>
        <p:txBody>
          <a:bodyPr/>
          <a:lstStyle/>
          <a:p>
            <a:r>
              <a:rPr lang="en-IN" sz="1200" dirty="0"/>
              <a:t>As we’ve said many times before, </a:t>
            </a:r>
            <a:r>
              <a:rPr lang="en-IN" sz="1200" b="1" dirty="0"/>
              <a:t>channel </a:t>
            </a:r>
            <a:r>
              <a:rPr lang="en-IN" sz="1200" b="1" dirty="0" smtClean="0"/>
              <a:t>management</a:t>
            </a:r>
            <a:r>
              <a:rPr lang="en-IN" sz="1200" dirty="0"/>
              <a:t> </a:t>
            </a:r>
            <a:r>
              <a:rPr lang="en-IN" sz="1200" dirty="0" smtClean="0"/>
              <a:t>is </a:t>
            </a:r>
            <a:r>
              <a:rPr lang="en-IN" sz="1200" dirty="0"/>
              <a:t>complex. However, proper planning, automation, and programs and processes aligned to focus on a few strategic partners ahead of time can get you ready for the next downturn. While nothing can guarantee complete success, taking control over the channel management process can increase the probability of success substantially compared to your competition. As the wise man said to the other when both were running to get away from the lion: “I don’t have to outrun the lion; I just have to outrun you.”</a:t>
            </a:r>
          </a:p>
        </p:txBody>
      </p:sp>
      <p:pic>
        <p:nvPicPr>
          <p:cNvPr id="5" name="Content Placeholder 4" descr="153220460.jpg"/>
          <p:cNvPicPr>
            <a:picLocks noGrp="1" noChangeAspect="1"/>
          </p:cNvPicPr>
          <p:nvPr>
            <p:ph sz="quarter" idx="15"/>
          </p:nvPr>
        </p:nvPicPr>
        <p:blipFill rotWithShape="1">
          <a:blip r:embed="rId2" cstate="screen">
            <a:alphaModFix amt="0"/>
            <a:extLst>
              <a:ext uri="{28A0092B-C50C-407E-A947-70E740481C1C}">
                <a14:useLocalDpi xmlns:a14="http://schemas.microsoft.com/office/drawing/2010/main"/>
              </a:ext>
            </a:extLst>
          </a:blip>
          <a:srcRect/>
          <a:stretch/>
        </p:blipFill>
        <p:spPr>
          <a:xfrm>
            <a:off x="685800" y="488950"/>
            <a:ext cx="3794125" cy="3857625"/>
          </a:xfrm>
          <a:solidFill>
            <a:schemeClr val="tx1">
              <a:lumMod val="25000"/>
              <a:lumOff val="75000"/>
            </a:schemeClr>
          </a:solidFill>
        </p:spPr>
      </p:pic>
      <p:pic>
        <p:nvPicPr>
          <p:cNvPr id="7" name="Picture 6" descr="Taking-Control.jpg"/>
          <p:cNvPicPr>
            <a:picLocks noChangeAspect="1"/>
          </p:cNvPicPr>
          <p:nvPr/>
        </p:nvPicPr>
        <p:blipFill rotWithShape="1">
          <a:blip r:embed="rId3">
            <a:extLst>
              <a:ext uri="{28A0092B-C50C-407E-A947-70E740481C1C}">
                <a14:useLocalDpi xmlns:a14="http://schemas.microsoft.com/office/drawing/2010/main" val="0"/>
              </a:ext>
            </a:extLst>
          </a:blip>
          <a:srcRect t="4548" b="19140"/>
          <a:stretch/>
        </p:blipFill>
        <p:spPr>
          <a:xfrm>
            <a:off x="685799" y="488949"/>
            <a:ext cx="3794125" cy="3857626"/>
          </a:xfrm>
          <a:prstGeom prst="rect">
            <a:avLst/>
          </a:prstGeom>
        </p:spPr>
      </p:pic>
    </p:spTree>
    <p:extLst>
      <p:ext uri="{BB962C8B-B14F-4D97-AF65-F5344CB8AC3E}">
        <p14:creationId xmlns:p14="http://schemas.microsoft.com/office/powerpoint/2010/main" val="336052542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Thank You</a:t>
            </a:r>
            <a:endParaRPr lang="en-US" dirty="0"/>
          </a:p>
        </p:txBody>
      </p:sp>
      <p:sp>
        <p:nvSpPr>
          <p:cNvPr id="3" name="Text Placeholder 2"/>
          <p:cNvSpPr>
            <a:spLocks noGrp="1"/>
          </p:cNvSpPr>
          <p:nvPr>
            <p:ph type="body" sz="quarter" idx="10"/>
          </p:nvPr>
        </p:nvSpPr>
        <p:spPr/>
        <p:txBody>
          <a:bodyPr/>
          <a:lstStyle/>
          <a:p>
            <a:r>
              <a:rPr lang="en-US" b="1" dirty="0"/>
              <a:t>North American Marketing Operations Center</a:t>
            </a:r>
            <a:br>
              <a:rPr lang="en-US" b="1" dirty="0"/>
            </a:br>
            <a:r>
              <a:rPr lang="en-US" dirty="0"/>
              <a:t>ZINFI Technologies, Inc.</a:t>
            </a:r>
            <a:br>
              <a:rPr lang="en-US" dirty="0"/>
            </a:br>
            <a:r>
              <a:rPr lang="en-US" dirty="0"/>
              <a:t>6200 Stoneridge Mall Road, Suite 300</a:t>
            </a:r>
            <a:br>
              <a:rPr lang="en-US" dirty="0"/>
            </a:br>
            <a:r>
              <a:rPr lang="en-US" dirty="0"/>
              <a:t>Pleasanton, CA 94588</a:t>
            </a:r>
          </a:p>
          <a:p>
            <a:r>
              <a:rPr lang="en-US" b="1" dirty="0">
                <a:solidFill>
                  <a:srgbClr val="00ADFF"/>
                </a:solidFill>
              </a:rPr>
              <a:t>1.866.707.1944</a:t>
            </a:r>
            <a:r>
              <a:rPr lang="en-US" b="1" dirty="0"/>
              <a:t> </a:t>
            </a:r>
            <a:r>
              <a:rPr lang="en-US" dirty="0"/>
              <a:t>or </a:t>
            </a:r>
            <a:r>
              <a:rPr lang="en-US" b="1" dirty="0">
                <a:solidFill>
                  <a:schemeClr val="accent1"/>
                </a:solidFill>
                <a:hlinkClick r:id="rId2"/>
              </a:rPr>
              <a:t>sales.noram@zinfitech.com</a:t>
            </a:r>
            <a:endParaRPr lang="en-US" b="1" dirty="0">
              <a:solidFill>
                <a:schemeClr val="accent1"/>
              </a:solidFill>
            </a:endParaRPr>
          </a:p>
        </p:txBody>
      </p:sp>
    </p:spTree>
    <p:extLst>
      <p:ext uri="{BB962C8B-B14F-4D97-AF65-F5344CB8AC3E}">
        <p14:creationId xmlns:p14="http://schemas.microsoft.com/office/powerpoint/2010/main" val="210342835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685800" y="488958"/>
            <a:ext cx="4079556" cy="388297"/>
          </a:xfrm>
        </p:spPr>
        <p:txBody>
          <a:bodyPr/>
          <a:lstStyle/>
          <a:p>
            <a:r>
              <a:rPr lang="en-US" sz="2100" dirty="0"/>
              <a:t>Recession </a:t>
            </a:r>
            <a:r>
              <a:rPr lang="en-US" sz="2100" dirty="0" smtClean="0"/>
              <a:t>Pattern</a:t>
            </a:r>
          </a:p>
        </p:txBody>
      </p:sp>
      <p:sp>
        <p:nvSpPr>
          <p:cNvPr id="10" name="Content Placeholder 9"/>
          <p:cNvSpPr>
            <a:spLocks noGrp="1"/>
          </p:cNvSpPr>
          <p:nvPr>
            <p:ph sz="quarter" idx="14"/>
          </p:nvPr>
        </p:nvSpPr>
        <p:spPr>
          <a:xfrm>
            <a:off x="688287" y="960783"/>
            <a:ext cx="3794760" cy="3386208"/>
          </a:xfrm>
        </p:spPr>
        <p:txBody>
          <a:bodyPr/>
          <a:lstStyle/>
          <a:p>
            <a:r>
              <a:rPr lang="en-IN" sz="1200" dirty="0"/>
              <a:t>Over the last year or so, there has been much talk about another impending recession and how it could impact channel management. The recession theory is based upon historical trends, which suggest business cycles tend to last around five to seven years each. That means every five to seven years we experience some sort of a recession. Eventually the economy recovers, and then something else happens to triggers another recession. Current discussions are predicting another slowdown soon. This article explores how you can get your organization—and your channel management team —ready for the moment when another recession arrives.</a:t>
            </a:r>
          </a:p>
          <a:p>
            <a:r>
              <a:rPr lang="en-IN" sz="1200" b="1" dirty="0"/>
              <a:t>Channel management</a:t>
            </a:r>
            <a:r>
              <a:rPr lang="en-IN" sz="1200" dirty="0"/>
              <a:t> is </a:t>
            </a:r>
            <a:r>
              <a:rPr lang="en-IN" sz="1200" dirty="0" smtClean="0"/>
              <a:t>complex, </a:t>
            </a:r>
            <a:r>
              <a:rPr lang="en-IN" sz="1200" dirty="0"/>
              <a:t>but with proper preparation you can address many of the problems and even succeed in the face of the next recession.</a:t>
            </a:r>
          </a:p>
        </p:txBody>
      </p:sp>
      <p:pic>
        <p:nvPicPr>
          <p:cNvPr id="6" name="Content Placeholder 5" descr="ThinkstockPhotos-56567985.jpg"/>
          <p:cNvPicPr>
            <a:picLocks noGrp="1" noChangeAspect="1"/>
          </p:cNvPicPr>
          <p:nvPr>
            <p:ph sz="quarter" idx="15"/>
          </p:nvPr>
        </p:nvPicPr>
        <p:blipFill rotWithShape="1">
          <a:blip r:embed="rId2" cstate="screen">
            <a:alphaModFix amt="0"/>
            <a:extLst>
              <a:ext uri="{28A0092B-C50C-407E-A947-70E740481C1C}">
                <a14:useLocalDpi xmlns:a14="http://schemas.microsoft.com/office/drawing/2010/main"/>
              </a:ext>
            </a:extLst>
          </a:blip>
          <a:srcRect/>
          <a:stretch/>
        </p:blipFill>
        <p:spPr>
          <a:xfrm>
            <a:off x="4657725" y="488950"/>
            <a:ext cx="3794125" cy="3857625"/>
          </a:xfrm>
          <a:solidFill>
            <a:schemeClr val="bg1">
              <a:lumMod val="85000"/>
            </a:schemeClr>
          </a:solidFill>
        </p:spPr>
      </p:pic>
      <p:pic>
        <p:nvPicPr>
          <p:cNvPr id="5" name="Picture 4" descr="Recession-pattern.jpg"/>
          <p:cNvPicPr>
            <a:picLocks noChangeAspect="1"/>
          </p:cNvPicPr>
          <p:nvPr/>
        </p:nvPicPr>
        <p:blipFill rotWithShape="1">
          <a:blip r:embed="rId3">
            <a:extLst>
              <a:ext uri="{28A0092B-C50C-407E-A947-70E740481C1C}">
                <a14:useLocalDpi xmlns:a14="http://schemas.microsoft.com/office/drawing/2010/main" val="0"/>
              </a:ext>
            </a:extLst>
          </a:blip>
          <a:srcRect l="13994" r="10891"/>
          <a:stretch/>
        </p:blipFill>
        <p:spPr>
          <a:xfrm>
            <a:off x="4657725" y="488958"/>
            <a:ext cx="3794125" cy="3861530"/>
          </a:xfrm>
          <a:prstGeom prst="rect">
            <a:avLst/>
          </a:prstGeom>
        </p:spPr>
      </p:pic>
    </p:spTree>
    <p:extLst>
      <p:ext uri="{BB962C8B-B14F-4D97-AF65-F5344CB8AC3E}">
        <p14:creationId xmlns:p14="http://schemas.microsoft.com/office/powerpoint/2010/main" val="120926206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descr="stk309064rkn.jpg"/>
          <p:cNvPicPr>
            <a:picLocks noGrp="1" noChangeAspect="1"/>
          </p:cNvPicPr>
          <p:nvPr>
            <p:ph sz="quarter" idx="14"/>
          </p:nvPr>
        </p:nvPicPr>
        <p:blipFill>
          <a:blip r:embed="rId2" cstate="screen">
            <a:alphaModFix amt="0"/>
            <a:extLst>
              <a:ext uri="{28A0092B-C50C-407E-A947-70E740481C1C}">
                <a14:useLocalDpi xmlns:a14="http://schemas.microsoft.com/office/drawing/2010/main"/>
              </a:ext>
            </a:extLst>
          </a:blip>
          <a:srcRect/>
          <a:stretch>
            <a:fillRect/>
          </a:stretch>
        </p:blipFill>
        <p:spPr>
          <a:xfrm>
            <a:off x="688975" y="489366"/>
            <a:ext cx="2898437" cy="3857625"/>
          </a:xfrm>
          <a:solidFill>
            <a:schemeClr val="tx1">
              <a:lumMod val="25000"/>
              <a:lumOff val="75000"/>
            </a:schemeClr>
          </a:solidFill>
        </p:spPr>
      </p:pic>
      <p:sp>
        <p:nvSpPr>
          <p:cNvPr id="3" name="Content Placeholder 2"/>
          <p:cNvSpPr>
            <a:spLocks noGrp="1"/>
          </p:cNvSpPr>
          <p:nvPr>
            <p:ph sz="quarter" idx="15"/>
          </p:nvPr>
        </p:nvSpPr>
        <p:spPr>
          <a:xfrm>
            <a:off x="3776809" y="1258591"/>
            <a:ext cx="4675725" cy="3088400"/>
          </a:xfrm>
        </p:spPr>
        <p:txBody>
          <a:bodyPr/>
          <a:lstStyle/>
          <a:p>
            <a:r>
              <a:rPr lang="en-IN" sz="1100" b="1" i="1" dirty="0"/>
              <a:t>Bear market rallies</a:t>
            </a:r>
            <a:endParaRPr lang="en-IN" sz="1100" dirty="0"/>
          </a:p>
          <a:p>
            <a:r>
              <a:rPr lang="en-IN" sz="1100" dirty="0"/>
              <a:t>Over the last few weeks, the global markets have seen a series of bear market rallies, and several analysts are suggesting that when the market rises again in the near term, holders of securities should sell because the market has not yet reached its bottom. In several countries, markets are already down quite substantially.</a:t>
            </a:r>
          </a:p>
          <a:p>
            <a:r>
              <a:rPr lang="en-IN" sz="1100" b="1" i="1" dirty="0"/>
              <a:t>China: borrowing from the future to stimulate growth</a:t>
            </a:r>
            <a:endParaRPr lang="en-IN" sz="1100" dirty="0"/>
          </a:p>
          <a:p>
            <a:r>
              <a:rPr lang="en-IN" sz="1100" dirty="0"/>
              <a:t>China, for example, has lost more than 50% of its market value over the last year. The Chinese economy is currently the second largest in the world, valued at around $9 trillion per year. Over the past five years or so, the Chinese government has provided multiple stimulants to drive economic growth. The biggest challenge for China, however, is that it has borrowed from the future to build its economy out, yet consumption has not increased substantially. Because of that dynamic, as the worldwide economy slows down, China as “the factory of the world” can no longer sustain growth due to weakness in demand—not just domestically, but abroad. This has led to a substantial slowdown of the Chinese stock market. </a:t>
            </a:r>
            <a:endParaRPr lang="en-US" sz="1100" dirty="0"/>
          </a:p>
        </p:txBody>
      </p:sp>
      <p:sp>
        <p:nvSpPr>
          <p:cNvPr id="7" name="Text Placeholder 6"/>
          <p:cNvSpPr>
            <a:spLocks noGrp="1"/>
          </p:cNvSpPr>
          <p:nvPr>
            <p:ph type="body" sz="quarter" idx="11"/>
          </p:nvPr>
        </p:nvSpPr>
        <p:spPr>
          <a:xfrm>
            <a:off x="3776809" y="488958"/>
            <a:ext cx="4675725" cy="388297"/>
          </a:xfrm>
        </p:spPr>
        <p:txBody>
          <a:bodyPr/>
          <a:lstStyle/>
          <a:p>
            <a:r>
              <a:rPr lang="en-IN" dirty="0"/>
              <a:t>Is </a:t>
            </a:r>
            <a:r>
              <a:rPr lang="en-IN" dirty="0" smtClean="0"/>
              <a:t>Recession </a:t>
            </a:r>
            <a:r>
              <a:rPr lang="en-IN" dirty="0"/>
              <a:t>C</a:t>
            </a:r>
            <a:r>
              <a:rPr lang="en-IN" dirty="0" smtClean="0"/>
              <a:t>oming</a:t>
            </a:r>
            <a:r>
              <a:rPr lang="en-IN" dirty="0"/>
              <a:t>? </a:t>
            </a:r>
            <a:r>
              <a:rPr lang="en-IN" dirty="0" smtClean="0"/>
              <a:t/>
            </a:r>
            <a:br>
              <a:rPr lang="en-IN" dirty="0" smtClean="0"/>
            </a:br>
            <a:r>
              <a:rPr lang="en-IN" dirty="0" smtClean="0"/>
              <a:t>The </a:t>
            </a:r>
            <a:r>
              <a:rPr lang="en-IN" dirty="0"/>
              <a:t>C</a:t>
            </a:r>
            <a:r>
              <a:rPr lang="en-IN" dirty="0" smtClean="0"/>
              <a:t>urrent </a:t>
            </a:r>
            <a:r>
              <a:rPr lang="en-IN" dirty="0"/>
              <a:t>S</a:t>
            </a:r>
            <a:r>
              <a:rPr lang="en-IN" dirty="0" smtClean="0"/>
              <a:t>tate </a:t>
            </a:r>
            <a:r>
              <a:rPr lang="en-IN" dirty="0"/>
              <a:t>of </a:t>
            </a:r>
            <a:r>
              <a:rPr lang="en-IN" dirty="0" smtClean="0"/>
              <a:t>Affairs</a:t>
            </a:r>
            <a:endParaRPr lang="en-IN" dirty="0"/>
          </a:p>
        </p:txBody>
      </p:sp>
      <p:pic>
        <p:nvPicPr>
          <p:cNvPr id="2" name="Picture 1" descr="Recession-State.jpg"/>
          <p:cNvPicPr>
            <a:picLocks noChangeAspect="1"/>
          </p:cNvPicPr>
          <p:nvPr/>
        </p:nvPicPr>
        <p:blipFill rotWithShape="1">
          <a:blip r:embed="rId3">
            <a:extLst>
              <a:ext uri="{28A0092B-C50C-407E-A947-70E740481C1C}">
                <a14:useLocalDpi xmlns:a14="http://schemas.microsoft.com/office/drawing/2010/main" val="0"/>
              </a:ext>
            </a:extLst>
          </a:blip>
          <a:srcRect l="12503" r="12370"/>
          <a:stretch/>
        </p:blipFill>
        <p:spPr>
          <a:xfrm>
            <a:off x="688975" y="488957"/>
            <a:ext cx="2898437" cy="3858033"/>
          </a:xfrm>
          <a:prstGeom prst="rect">
            <a:avLst/>
          </a:prstGeom>
        </p:spPr>
      </p:pic>
    </p:spTree>
    <p:extLst>
      <p:ext uri="{BB962C8B-B14F-4D97-AF65-F5344CB8AC3E}">
        <p14:creationId xmlns:p14="http://schemas.microsoft.com/office/powerpoint/2010/main" val="67407072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85800" y="488958"/>
            <a:ext cx="3797248" cy="388297"/>
          </a:xfrm>
        </p:spPr>
        <p:txBody>
          <a:bodyPr/>
          <a:lstStyle/>
          <a:p>
            <a:pPr lvl="0"/>
            <a:r>
              <a:rPr lang="en-US" dirty="0" smtClean="0"/>
              <a:t>Uneven Distribution</a:t>
            </a:r>
            <a:endParaRPr lang="en-IN" dirty="0"/>
          </a:p>
        </p:txBody>
      </p:sp>
      <p:sp>
        <p:nvSpPr>
          <p:cNvPr id="3" name="Content Placeholder 2"/>
          <p:cNvSpPr>
            <a:spLocks noGrp="1"/>
          </p:cNvSpPr>
          <p:nvPr>
            <p:ph sz="quarter" idx="14"/>
          </p:nvPr>
        </p:nvSpPr>
        <p:spPr>
          <a:xfrm>
            <a:off x="685800" y="957966"/>
            <a:ext cx="4305381" cy="3076712"/>
          </a:xfrm>
        </p:spPr>
        <p:txBody>
          <a:bodyPr/>
          <a:lstStyle/>
          <a:p>
            <a:r>
              <a:rPr lang="en-IN" sz="1100" b="1" i="1" dirty="0"/>
              <a:t>Slowdown in many of the world’s largest economies</a:t>
            </a:r>
            <a:endParaRPr lang="en-IN" sz="1100" dirty="0"/>
          </a:p>
          <a:p>
            <a:r>
              <a:rPr lang="en-IN" sz="1100" dirty="0"/>
              <a:t>Most recently, Japan has entered a recession again, tied primarily to demographic forces, and most developed countries have a huge amount of national debt, which is preventing them from developing in the future. Outside of BRICS (Brazil, Russia, India, China and South Africa) and MINT (Mexico, Indonesia, Nigeria and Turkey), the rest of the world is not large enough to compensate for the slowdown in most of the world’s large economies, even though commodity prices, including oil prices, have dropped substantially.</a:t>
            </a:r>
          </a:p>
          <a:p>
            <a:r>
              <a:rPr lang="en-IN" sz="1100" b="1" i="1" dirty="0"/>
              <a:t>Wage stagnation in the middle class weakens consumption…</a:t>
            </a:r>
            <a:endParaRPr lang="en-IN" sz="1100" dirty="0"/>
          </a:p>
          <a:p>
            <a:r>
              <a:rPr lang="en-IN" sz="1100" dirty="0"/>
              <a:t>Basic consumption patterns have changed dramatically over the last 30 years, because of the amassing of wealth within the top one or two percent of society. At the end of the day, a rich person consumes on a daily basis roughly the same amount of commodities, energy or materials—exclusive of the luxuries associated with conspicuous consumption—as a middle class person does. However, because of wage stagnation in the middle class, incomes have not increased substantially, and thus demand for goods has stagnated as well.</a:t>
            </a:r>
          </a:p>
        </p:txBody>
      </p:sp>
      <p:pic>
        <p:nvPicPr>
          <p:cNvPr id="7" name="Content Placeholder 6" descr="ThinkstockPhotos-178637068.jpg"/>
          <p:cNvPicPr>
            <a:picLocks noGrp="1" noChangeAspect="1"/>
          </p:cNvPicPr>
          <p:nvPr>
            <p:ph sz="quarter" idx="15"/>
          </p:nvPr>
        </p:nvPicPr>
        <p:blipFill rotWithShape="1">
          <a:blip r:embed="rId2" cstate="screen">
            <a:alphaModFix amt="0"/>
            <a:extLst>
              <a:ext uri="{28A0092B-C50C-407E-A947-70E740481C1C}">
                <a14:useLocalDpi xmlns:a14="http://schemas.microsoft.com/office/drawing/2010/main"/>
              </a:ext>
            </a:extLst>
          </a:blip>
          <a:srcRect/>
          <a:stretch/>
        </p:blipFill>
        <p:spPr>
          <a:xfrm>
            <a:off x="5192494" y="488950"/>
            <a:ext cx="3259356" cy="3857625"/>
          </a:xfrm>
          <a:solidFill>
            <a:schemeClr val="tx1">
              <a:lumMod val="25000"/>
              <a:lumOff val="75000"/>
            </a:schemeClr>
          </a:solidFill>
        </p:spPr>
      </p:pic>
      <p:pic>
        <p:nvPicPr>
          <p:cNvPr id="4" name="Picture 3" descr="Uneven-Distribution.jpg"/>
          <p:cNvPicPr>
            <a:picLocks noChangeAspect="1"/>
          </p:cNvPicPr>
          <p:nvPr/>
        </p:nvPicPr>
        <p:blipFill rotWithShape="1">
          <a:blip r:embed="rId3">
            <a:extLst>
              <a:ext uri="{28A0092B-C50C-407E-A947-70E740481C1C}">
                <a14:useLocalDpi xmlns:a14="http://schemas.microsoft.com/office/drawing/2010/main" val="0"/>
              </a:ext>
            </a:extLst>
          </a:blip>
          <a:srcRect t="21107"/>
          <a:stretch/>
        </p:blipFill>
        <p:spPr>
          <a:xfrm>
            <a:off x="5192494" y="488957"/>
            <a:ext cx="3259356" cy="3857617"/>
          </a:xfrm>
          <a:prstGeom prst="rect">
            <a:avLst/>
          </a:prstGeom>
        </p:spPr>
      </p:pic>
    </p:spTree>
    <p:extLst>
      <p:ext uri="{BB962C8B-B14F-4D97-AF65-F5344CB8AC3E}">
        <p14:creationId xmlns:p14="http://schemas.microsoft.com/office/powerpoint/2010/main" val="241362998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tk309064rkn.jpg"/>
          <p:cNvPicPr>
            <a:picLocks noGrp="1" noChangeAspect="1"/>
          </p:cNvPicPr>
          <p:nvPr>
            <p:ph sz="quarter" idx="14"/>
          </p:nvPr>
        </p:nvPicPr>
        <p:blipFill>
          <a:blip r:embed="rId2" cstate="screen">
            <a:alphaModFix amt="0"/>
            <a:extLst>
              <a:ext uri="{28A0092B-C50C-407E-A947-70E740481C1C}">
                <a14:useLocalDpi xmlns:a14="http://schemas.microsoft.com/office/drawing/2010/main"/>
              </a:ext>
            </a:extLst>
          </a:blip>
          <a:srcRect/>
          <a:stretch>
            <a:fillRect/>
          </a:stretch>
        </p:blipFill>
        <p:spPr>
          <a:xfrm>
            <a:off x="688975" y="488950"/>
            <a:ext cx="3794125" cy="3857625"/>
          </a:xfrm>
          <a:solidFill>
            <a:schemeClr val="tx1">
              <a:lumMod val="25000"/>
              <a:lumOff val="75000"/>
            </a:schemeClr>
          </a:solidFill>
        </p:spPr>
      </p:pic>
      <p:sp>
        <p:nvSpPr>
          <p:cNvPr id="6" name="Text Placeholder 1"/>
          <p:cNvSpPr txBox="1">
            <a:spLocks/>
          </p:cNvSpPr>
          <p:nvPr/>
        </p:nvSpPr>
        <p:spPr>
          <a:xfrm>
            <a:off x="4655286" y="488958"/>
            <a:ext cx="4087574" cy="388297"/>
          </a:xfrm>
          <a:prstGeom prst="rect">
            <a:avLst/>
          </a:prstGeom>
        </p:spPr>
        <p:txBody>
          <a:bodyPr vert="horz" lIns="0" tIns="0" rIns="0" bIns="0" rtlCol="0">
            <a:noAutofit/>
          </a:bodyPr>
          <a:lstStyle>
            <a:lvl1pPr marL="0" indent="0" algn="l" defTabSz="457200" rtl="0" eaLnBrk="1" latinLnBrk="0" hangingPunct="1">
              <a:spcBef>
                <a:spcPts val="200"/>
              </a:spcBef>
              <a:spcAft>
                <a:spcPts val="800"/>
              </a:spcAft>
              <a:buFontTx/>
              <a:buNone/>
              <a:defRPr sz="2200" b="1" i="0" kern="1200">
                <a:solidFill>
                  <a:schemeClr val="accent4"/>
                </a:solidFill>
                <a:latin typeface="+mn-lt"/>
                <a:ea typeface="+mn-ea"/>
                <a:cs typeface="+mn-cs"/>
              </a:defRPr>
            </a:lvl1pPr>
            <a:lvl2pPr marL="0" indent="0" algn="l" defTabSz="457200" rtl="0" eaLnBrk="1" latinLnBrk="0" hangingPunct="1">
              <a:spcBef>
                <a:spcPts val="0"/>
              </a:spcBef>
              <a:spcAft>
                <a:spcPts val="1000"/>
              </a:spcAft>
              <a:buFontTx/>
              <a:buNone/>
              <a:defRPr sz="1300" kern="1200" baseline="0">
                <a:solidFill>
                  <a:schemeClr val="tx1"/>
                </a:solidFill>
                <a:latin typeface="+mn-lt"/>
                <a:ea typeface="+mn-ea"/>
                <a:cs typeface="+mn-cs"/>
              </a:defRPr>
            </a:lvl2pPr>
            <a:lvl3pPr marL="118872" indent="-118872" algn="l" defTabSz="457200" rtl="0" eaLnBrk="1" latinLnBrk="0" hangingPunct="1">
              <a:spcBef>
                <a:spcPts val="0"/>
              </a:spcBef>
              <a:spcAft>
                <a:spcPts val="200"/>
              </a:spcAft>
              <a:buSzPct val="100000"/>
              <a:buFont typeface="Arial"/>
              <a:buChar char="•"/>
              <a:defRPr sz="1300" kern="1200">
                <a:solidFill>
                  <a:schemeClr val="tx1"/>
                </a:solidFill>
                <a:latin typeface="+mn-lt"/>
                <a:ea typeface="+mn-ea"/>
                <a:cs typeface="+mn-cs"/>
              </a:defRPr>
            </a:lvl3pPr>
            <a:lvl4pPr marL="228600" indent="-118872" algn="l" defTabSz="457200" rtl="0" eaLnBrk="1" latinLnBrk="0" hangingPunct="1">
              <a:spcBef>
                <a:spcPts val="0"/>
              </a:spcBef>
              <a:spcAft>
                <a:spcPts val="200"/>
              </a:spcAft>
              <a:buFont typeface="Courier New"/>
              <a:buChar char="o"/>
              <a:defRPr sz="1100" b="0" i="1" kern="1200" baseline="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1900" dirty="0" smtClean="0"/>
              <a:t>Saving Patterns Around the World</a:t>
            </a:r>
            <a:endParaRPr lang="en-IN" sz="1900" dirty="0"/>
          </a:p>
        </p:txBody>
      </p:sp>
      <p:sp>
        <p:nvSpPr>
          <p:cNvPr id="7" name="Content Placeholder 2"/>
          <p:cNvSpPr txBox="1">
            <a:spLocks/>
          </p:cNvSpPr>
          <p:nvPr/>
        </p:nvSpPr>
        <p:spPr>
          <a:xfrm>
            <a:off x="4657773" y="957966"/>
            <a:ext cx="3794760" cy="3123952"/>
          </a:xfrm>
          <a:prstGeom prst="rect">
            <a:avLst/>
          </a:prstGeom>
        </p:spPr>
        <p:txBody>
          <a:bodyPr vert="horz" lIns="0" tIns="0" rIns="0" bIns="0" rtlCol="0">
            <a:noAutofit/>
          </a:bodyPr>
          <a:lstStyle>
            <a:lvl1pPr marL="0" indent="0" algn="l" defTabSz="457200" rtl="0" eaLnBrk="1" latinLnBrk="0" hangingPunct="1">
              <a:spcBef>
                <a:spcPts val="0"/>
              </a:spcBef>
              <a:spcAft>
                <a:spcPts val="800"/>
              </a:spcAft>
              <a:buFontTx/>
              <a:buNone/>
              <a:defRPr sz="1300" b="0" i="0" kern="1200">
                <a:solidFill>
                  <a:schemeClr val="tx1"/>
                </a:solidFill>
                <a:latin typeface="+mn-lt"/>
                <a:ea typeface="+mn-ea"/>
                <a:cs typeface="+mn-cs"/>
              </a:defRPr>
            </a:lvl1pPr>
            <a:lvl2pPr marL="118872" indent="-118872" algn="l" defTabSz="457200" rtl="0" eaLnBrk="1" latinLnBrk="0" hangingPunct="1">
              <a:spcBef>
                <a:spcPts val="0"/>
              </a:spcBef>
              <a:spcAft>
                <a:spcPts val="400"/>
              </a:spcAft>
              <a:buFont typeface="Arial"/>
              <a:buChar char="•"/>
              <a:defRPr sz="1300" kern="1200" baseline="0">
                <a:solidFill>
                  <a:schemeClr val="tx1"/>
                </a:solidFill>
                <a:latin typeface="+mn-lt"/>
                <a:ea typeface="+mn-ea"/>
                <a:cs typeface="+mn-cs"/>
              </a:defRPr>
            </a:lvl2pPr>
            <a:lvl3pPr marL="228600" indent="-118872" algn="l" defTabSz="457200" rtl="0" eaLnBrk="1" latinLnBrk="0" hangingPunct="1">
              <a:spcBef>
                <a:spcPts val="0"/>
              </a:spcBef>
              <a:spcAft>
                <a:spcPts val="200"/>
              </a:spcAft>
              <a:buSzPct val="100000"/>
              <a:buFont typeface="Courier New"/>
              <a:buChar char="o"/>
              <a:defRPr sz="1100" i="1" kern="1200">
                <a:solidFill>
                  <a:schemeClr val="tx1"/>
                </a:solidFill>
                <a:latin typeface="+mn-lt"/>
                <a:ea typeface="+mn-ea"/>
                <a:cs typeface="+mn-cs"/>
              </a:defRPr>
            </a:lvl3pPr>
            <a:lvl4pPr marL="347472" indent="-118872" algn="l" defTabSz="457200" rtl="0" eaLnBrk="1" latinLnBrk="0" hangingPunct="1">
              <a:spcBef>
                <a:spcPts val="0"/>
              </a:spcBef>
              <a:spcAft>
                <a:spcPts val="200"/>
              </a:spcAft>
              <a:buFont typeface="Lucida Grande"/>
              <a:buChar char="–"/>
              <a:defRPr sz="900" b="0" i="1" kern="1200" baseline="0">
                <a:solidFill>
                  <a:schemeClr val="tx1"/>
                </a:solidFill>
                <a:latin typeface="+mn-lt"/>
                <a:ea typeface="+mn-ea"/>
                <a:cs typeface="+mn-cs"/>
              </a:defRPr>
            </a:lvl4pPr>
            <a:lvl5pPr marL="576072" indent="-118872" algn="l" defTabSz="457200" rtl="0" eaLnBrk="1" latinLnBrk="0" hangingPunct="1">
              <a:spcBef>
                <a:spcPts val="0"/>
              </a:spcBef>
              <a:spcAft>
                <a:spcPts val="200"/>
              </a:spcAft>
              <a:buFont typeface="Arial"/>
              <a:buChar char="»"/>
              <a:defRPr sz="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IN" sz="1200" b="1" i="1" dirty="0"/>
              <a:t>…while productivity gains are being diverted to corporate profits</a:t>
            </a:r>
            <a:endParaRPr lang="en-IN" sz="1200" dirty="0"/>
          </a:p>
          <a:p>
            <a:r>
              <a:rPr lang="en-IN" sz="1200" dirty="0"/>
              <a:t>While technology continues to drive productivity, that productivity contributes more to corporate profit margins than to wage growth, and this has slowed down consumption substantially across the world. While Japanese and Chinese consumers tend to save more than consumers in developed countries like the U.S. and the U.K., some developed countries like Germany also have high rates of savings. As a result, especially after World War II, the engine that drove prosperity and growth—middle-class consumption—dropped substantially</a:t>
            </a:r>
            <a:r>
              <a:rPr lang="en-IN" sz="1200" dirty="0" smtClean="0"/>
              <a:t>.</a:t>
            </a:r>
            <a:endParaRPr lang="en-IN" sz="1200" dirty="0"/>
          </a:p>
        </p:txBody>
      </p:sp>
      <p:pic>
        <p:nvPicPr>
          <p:cNvPr id="2" name="Picture 1" descr="Saving-Pattern.jpg"/>
          <p:cNvPicPr>
            <a:picLocks noChangeAspect="1"/>
          </p:cNvPicPr>
          <p:nvPr/>
        </p:nvPicPr>
        <p:blipFill rotWithShape="1">
          <a:blip r:embed="rId3">
            <a:extLst>
              <a:ext uri="{28A0092B-C50C-407E-A947-70E740481C1C}">
                <a14:useLocalDpi xmlns:a14="http://schemas.microsoft.com/office/drawing/2010/main" val="0"/>
              </a:ext>
            </a:extLst>
          </a:blip>
          <a:srcRect l="13516" r="12712"/>
          <a:stretch/>
        </p:blipFill>
        <p:spPr>
          <a:xfrm>
            <a:off x="688974" y="488950"/>
            <a:ext cx="3794125" cy="3857625"/>
          </a:xfrm>
          <a:prstGeom prst="rect">
            <a:avLst/>
          </a:prstGeom>
        </p:spPr>
      </p:pic>
    </p:spTree>
    <p:extLst>
      <p:ext uri="{BB962C8B-B14F-4D97-AF65-F5344CB8AC3E}">
        <p14:creationId xmlns:p14="http://schemas.microsoft.com/office/powerpoint/2010/main" val="152661697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85800" y="488958"/>
            <a:ext cx="3797248" cy="388297"/>
          </a:xfrm>
        </p:spPr>
        <p:txBody>
          <a:bodyPr/>
          <a:lstStyle/>
          <a:p>
            <a:pPr lvl="0"/>
            <a:r>
              <a:rPr lang="en-US" sz="2000" dirty="0" smtClean="0"/>
              <a:t>Impact of Recession on Channel Management</a:t>
            </a:r>
            <a:endParaRPr lang="en-IN" sz="2000" dirty="0"/>
          </a:p>
        </p:txBody>
      </p:sp>
      <p:sp>
        <p:nvSpPr>
          <p:cNvPr id="3" name="Content Placeholder 2"/>
          <p:cNvSpPr>
            <a:spLocks noGrp="1"/>
          </p:cNvSpPr>
          <p:nvPr>
            <p:ph sz="quarter" idx="14"/>
          </p:nvPr>
        </p:nvSpPr>
        <p:spPr>
          <a:xfrm>
            <a:off x="688287" y="1235914"/>
            <a:ext cx="3794760" cy="3220179"/>
          </a:xfrm>
        </p:spPr>
        <p:txBody>
          <a:bodyPr/>
          <a:lstStyle/>
          <a:p>
            <a:r>
              <a:rPr lang="en-IN" sz="1100" b="1" i="1" dirty="0"/>
              <a:t>What does this mean for channel management?</a:t>
            </a:r>
            <a:endParaRPr lang="en-IN" sz="1100" dirty="0"/>
          </a:p>
          <a:p>
            <a:r>
              <a:rPr lang="en-IN" sz="1100" dirty="0"/>
              <a:t>For businesses, </a:t>
            </a:r>
            <a:r>
              <a:rPr lang="en-IN" sz="1100" b="1" dirty="0"/>
              <a:t>channel management</a:t>
            </a:r>
            <a:r>
              <a:rPr lang="en-IN" sz="1100" dirty="0"/>
              <a:t> has in many ways become more challenging, even as companies have taken various measures to reduce their sales cost and increase their reach—both in the business-to-business domain via various resellers, partners, etc., and the business-to-consumer domain through franchises, outlets and so on. Overall, the complexity of </a:t>
            </a:r>
            <a:r>
              <a:rPr lang="en-IN" sz="1100" b="1" dirty="0"/>
              <a:t>channel management</a:t>
            </a:r>
            <a:r>
              <a:rPr lang="en-IN" sz="1100" dirty="0"/>
              <a:t> has increased substantially (as we’ve noted in previous articles) due to the rapid progression of technology, the </a:t>
            </a:r>
            <a:r>
              <a:rPr lang="en-IN" sz="1100" dirty="0" smtClean="0"/>
              <a:t>hypercompetitive nature </a:t>
            </a:r>
            <a:r>
              <a:rPr lang="en-IN" sz="1100" dirty="0"/>
              <a:t>of the marketplace and the reduction in the length of the product lifecycle, with new products being introduced much faster and time to profitability decreasing dramatically. On top of this, in the past five to seven years B2B sales and marketing processes have changed dramatically. Outside sales is rapidly being replaced by marketing automation and inside sales infrastructure.</a:t>
            </a:r>
          </a:p>
        </p:txBody>
      </p:sp>
      <p:pic>
        <p:nvPicPr>
          <p:cNvPr id="5" name="Content Placeholder 4" descr="153220460.jpg"/>
          <p:cNvPicPr>
            <a:picLocks noGrp="1" noChangeAspect="1"/>
          </p:cNvPicPr>
          <p:nvPr>
            <p:ph sz="quarter" idx="15"/>
          </p:nvPr>
        </p:nvPicPr>
        <p:blipFill rotWithShape="1">
          <a:blip r:embed="rId2" cstate="screen">
            <a:alphaModFix amt="0"/>
            <a:extLst>
              <a:ext uri="{28A0092B-C50C-407E-A947-70E740481C1C}">
                <a14:useLocalDpi xmlns:a14="http://schemas.microsoft.com/office/drawing/2010/main"/>
              </a:ext>
            </a:extLst>
          </a:blip>
          <a:srcRect/>
          <a:stretch/>
        </p:blipFill>
        <p:spPr>
          <a:xfrm>
            <a:off x="4657725" y="488950"/>
            <a:ext cx="3794125" cy="3857625"/>
          </a:xfrm>
          <a:solidFill>
            <a:schemeClr val="tx1">
              <a:lumMod val="25000"/>
              <a:lumOff val="75000"/>
            </a:schemeClr>
          </a:solidFill>
        </p:spPr>
      </p:pic>
      <p:pic>
        <p:nvPicPr>
          <p:cNvPr id="4" name="Picture 3" descr="Channel_Sales_Metrics_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57726" y="488958"/>
            <a:ext cx="3794124" cy="3857617"/>
          </a:xfrm>
          <a:prstGeom prst="rect">
            <a:avLst/>
          </a:prstGeom>
        </p:spPr>
      </p:pic>
    </p:spTree>
    <p:extLst>
      <p:ext uri="{BB962C8B-B14F-4D97-AF65-F5344CB8AC3E}">
        <p14:creationId xmlns:p14="http://schemas.microsoft.com/office/powerpoint/2010/main" val="109327425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56143" y="488958"/>
            <a:ext cx="4096391" cy="388297"/>
          </a:xfrm>
        </p:spPr>
        <p:txBody>
          <a:bodyPr/>
          <a:lstStyle/>
          <a:p>
            <a:pPr lvl="0"/>
            <a:r>
              <a:rPr lang="en-US" sz="2000" dirty="0" smtClean="0"/>
              <a:t>A Prediction on Growth</a:t>
            </a:r>
            <a:endParaRPr lang="en-IN" sz="1900" dirty="0"/>
          </a:p>
        </p:txBody>
      </p:sp>
      <p:sp>
        <p:nvSpPr>
          <p:cNvPr id="4" name="Content Placeholder 3"/>
          <p:cNvSpPr>
            <a:spLocks noGrp="1"/>
          </p:cNvSpPr>
          <p:nvPr>
            <p:ph sz="quarter" idx="15"/>
          </p:nvPr>
        </p:nvSpPr>
        <p:spPr>
          <a:xfrm>
            <a:off x="4356143" y="877255"/>
            <a:ext cx="4096391" cy="3469319"/>
          </a:xfrm>
        </p:spPr>
        <p:txBody>
          <a:bodyPr/>
          <a:lstStyle/>
          <a:p>
            <a:r>
              <a:rPr lang="en-IN" sz="1100" dirty="0"/>
              <a:t>Companies that are not ready, that have not invested properly to reduce their cost structure and build a lean mean </a:t>
            </a:r>
            <a:r>
              <a:rPr lang="en-IN" sz="1100" b="1" dirty="0"/>
              <a:t>channel management</a:t>
            </a:r>
            <a:r>
              <a:rPr lang="en-IN" sz="1100" dirty="0"/>
              <a:t> machine remain significantly exposed to the next downturn. Based on a consensus among most economists, analysts are not predicting a meltdown on the scale of what happened in 2008. However, they are anticipating a scenario similar to what has happened in Japan over the past two decades, with persistently sluggish growth—basically, a U-shaped recovery curve in which the market comes back very slowly, as opposed to a V-shaped curve in which the recovery is more rapid.</a:t>
            </a:r>
          </a:p>
          <a:p>
            <a:r>
              <a:rPr lang="en-IN" sz="1100" dirty="0"/>
              <a:t>So when you look at countries like Brazil, China, more developed parts of Africa, and certainly most of Europe, including southern European countries like Greece, Spain and Italy, the issues are real: growth is disappearing and corporate profitability is at risk. The question is, how do you get your organization ready for the next downturn, and what can you do from a channel management perspective to stay ahead of the curve and continue to win? </a:t>
            </a:r>
            <a:endParaRPr lang="en-IN" sz="1100" dirty="0" smtClean="0"/>
          </a:p>
          <a:p>
            <a:r>
              <a:rPr lang="en-IN" sz="1100" b="1" dirty="0"/>
              <a:t>Solutions: What you can do to prepare</a:t>
            </a:r>
            <a:endParaRPr lang="en-IN" sz="1100" dirty="0"/>
          </a:p>
          <a:p>
            <a:r>
              <a:rPr lang="en-IN" sz="1100" dirty="0"/>
              <a:t>Here are some ideas</a:t>
            </a:r>
            <a:r>
              <a:rPr lang="en-IN" sz="1100" dirty="0" smtClean="0"/>
              <a:t>:</a:t>
            </a:r>
            <a:endParaRPr lang="en-IN" sz="1100" dirty="0"/>
          </a:p>
        </p:txBody>
      </p:sp>
      <p:pic>
        <p:nvPicPr>
          <p:cNvPr id="5" name="Content Placeholder 4" descr="83066204.jpg"/>
          <p:cNvPicPr>
            <a:picLocks noGrp="1" noChangeAspect="1"/>
          </p:cNvPicPr>
          <p:nvPr>
            <p:ph sz="quarter" idx="14"/>
          </p:nvPr>
        </p:nvPicPr>
        <p:blipFill rotWithShape="1">
          <a:blip r:embed="rId2" cstate="screen">
            <a:alphaModFix amt="0"/>
            <a:extLst>
              <a:ext uri="{28A0092B-C50C-407E-A947-70E740481C1C}">
                <a14:useLocalDpi xmlns:a14="http://schemas.microsoft.com/office/drawing/2010/main"/>
              </a:ext>
            </a:extLst>
          </a:blip>
          <a:srcRect/>
          <a:stretch/>
        </p:blipFill>
        <p:spPr>
          <a:xfrm>
            <a:off x="688976" y="488949"/>
            <a:ext cx="3254948" cy="3857625"/>
          </a:xfrm>
          <a:solidFill>
            <a:schemeClr val="tx1">
              <a:lumMod val="25000"/>
              <a:lumOff val="75000"/>
            </a:schemeClr>
          </a:solidFill>
        </p:spPr>
      </p:pic>
      <p:pic>
        <p:nvPicPr>
          <p:cNvPr id="3" name="Picture 2" descr="Slow-growth.jpg"/>
          <p:cNvPicPr>
            <a:picLocks noChangeAspect="1"/>
          </p:cNvPicPr>
          <p:nvPr/>
        </p:nvPicPr>
        <p:blipFill rotWithShape="1">
          <a:blip r:embed="rId3">
            <a:extLst>
              <a:ext uri="{28A0092B-C50C-407E-A947-70E740481C1C}">
                <a14:useLocalDpi xmlns:a14="http://schemas.microsoft.com/office/drawing/2010/main" val="0"/>
              </a:ext>
            </a:extLst>
          </a:blip>
          <a:srcRect l="5137" r="5000"/>
          <a:stretch/>
        </p:blipFill>
        <p:spPr>
          <a:xfrm>
            <a:off x="688976" y="488959"/>
            <a:ext cx="3466627" cy="3857616"/>
          </a:xfrm>
          <a:prstGeom prst="rect">
            <a:avLst/>
          </a:prstGeom>
        </p:spPr>
      </p:pic>
    </p:spTree>
    <p:extLst>
      <p:ext uri="{BB962C8B-B14F-4D97-AF65-F5344CB8AC3E}">
        <p14:creationId xmlns:p14="http://schemas.microsoft.com/office/powerpoint/2010/main" val="187251106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85800" y="488958"/>
            <a:ext cx="3797248" cy="388297"/>
          </a:xfrm>
        </p:spPr>
        <p:txBody>
          <a:bodyPr/>
          <a:lstStyle/>
          <a:p>
            <a:r>
              <a:rPr lang="en-IN" sz="1900" dirty="0" smtClean="0"/>
              <a:t>1. Instead </a:t>
            </a:r>
            <a:r>
              <a:rPr lang="en-IN" sz="1900" dirty="0"/>
              <a:t>of </a:t>
            </a:r>
            <a:r>
              <a:rPr lang="en-IN" sz="1900" dirty="0" smtClean="0"/>
              <a:t>Waiting </a:t>
            </a:r>
            <a:r>
              <a:rPr lang="en-IN" sz="1900" dirty="0"/>
              <a:t>F</a:t>
            </a:r>
            <a:r>
              <a:rPr lang="en-IN" sz="1900" dirty="0" smtClean="0"/>
              <a:t>or </a:t>
            </a:r>
            <a:r>
              <a:rPr lang="en-IN" sz="1900" dirty="0"/>
              <a:t>T</a:t>
            </a:r>
            <a:r>
              <a:rPr lang="en-IN" sz="1900" dirty="0" smtClean="0"/>
              <a:t>he </a:t>
            </a:r>
            <a:r>
              <a:rPr lang="en-IN" sz="1900" dirty="0"/>
              <a:t>R</a:t>
            </a:r>
            <a:r>
              <a:rPr lang="en-IN" sz="1900" dirty="0" smtClean="0"/>
              <a:t>ecession </a:t>
            </a:r>
            <a:r>
              <a:rPr lang="en-IN" sz="1900" dirty="0"/>
              <a:t>to </a:t>
            </a:r>
            <a:r>
              <a:rPr lang="en-IN" sz="1900" dirty="0" smtClean="0"/>
              <a:t>Hit</a:t>
            </a:r>
            <a:r>
              <a:rPr lang="en-IN" sz="1900" dirty="0"/>
              <a:t>, </a:t>
            </a:r>
            <a:r>
              <a:rPr lang="en-IN" sz="1900" dirty="0" smtClean="0"/>
              <a:t>Cut </a:t>
            </a:r>
            <a:r>
              <a:rPr lang="en-IN" sz="1900" dirty="0"/>
              <a:t>C</a:t>
            </a:r>
            <a:r>
              <a:rPr lang="en-IN" sz="1900" dirty="0" smtClean="0"/>
              <a:t>osts </a:t>
            </a:r>
            <a:r>
              <a:rPr lang="en-IN" sz="1900" dirty="0"/>
              <a:t>N</a:t>
            </a:r>
            <a:r>
              <a:rPr lang="en-IN" sz="1900" dirty="0" smtClean="0"/>
              <a:t>ow </a:t>
            </a:r>
            <a:endParaRPr lang="en-IN" sz="1900" dirty="0"/>
          </a:p>
        </p:txBody>
      </p:sp>
      <p:sp>
        <p:nvSpPr>
          <p:cNvPr id="3" name="Content Placeholder 2"/>
          <p:cNvSpPr>
            <a:spLocks noGrp="1"/>
          </p:cNvSpPr>
          <p:nvPr>
            <p:ph sz="quarter" idx="14"/>
          </p:nvPr>
        </p:nvSpPr>
        <p:spPr>
          <a:xfrm>
            <a:off x="688287" y="1190559"/>
            <a:ext cx="3794760" cy="3271006"/>
          </a:xfrm>
        </p:spPr>
        <p:txBody>
          <a:bodyPr/>
          <a:lstStyle/>
          <a:p>
            <a:pPr marL="0" lvl="1" indent="0">
              <a:buNone/>
            </a:pPr>
            <a:r>
              <a:rPr lang="en-IN" sz="1200" i="0" dirty="0" smtClean="0"/>
              <a:t>Cutting </a:t>
            </a:r>
            <a:r>
              <a:rPr lang="en-IN" sz="1200" i="0" dirty="0"/>
              <a:t>costs doesn’t necessarily mean laying off people. It means driving growth at a lower cost. The primary way to accomplish this is through automation and a slowdown on hiring. As you become more productive through automation, you are able to do more and grow more at the same cost structure. Also consider outsourcing your non-core activities to companies that focus their entire business on those activities. If those vendors can reduce your operating costs in several functions by 5% to 10%, that can give you a huge competitive advantage.</a:t>
            </a:r>
          </a:p>
        </p:txBody>
      </p:sp>
      <p:pic>
        <p:nvPicPr>
          <p:cNvPr id="5" name="Content Placeholder 4" descr="153220460.jpg"/>
          <p:cNvPicPr>
            <a:picLocks noGrp="1" noChangeAspect="1"/>
          </p:cNvPicPr>
          <p:nvPr>
            <p:ph sz="quarter" idx="15"/>
          </p:nvPr>
        </p:nvPicPr>
        <p:blipFill rotWithShape="1">
          <a:blip r:embed="rId2" cstate="screen">
            <a:alphaModFix amt="0"/>
            <a:extLst>
              <a:ext uri="{28A0092B-C50C-407E-A947-70E740481C1C}">
                <a14:useLocalDpi xmlns:a14="http://schemas.microsoft.com/office/drawing/2010/main"/>
              </a:ext>
            </a:extLst>
          </a:blip>
          <a:srcRect/>
          <a:stretch/>
        </p:blipFill>
        <p:spPr>
          <a:xfrm>
            <a:off x="4657725" y="488950"/>
            <a:ext cx="3794125" cy="3857625"/>
          </a:xfrm>
          <a:solidFill>
            <a:schemeClr val="tx1">
              <a:lumMod val="25000"/>
              <a:lumOff val="75000"/>
            </a:schemeClr>
          </a:solidFill>
        </p:spPr>
      </p:pic>
      <p:pic>
        <p:nvPicPr>
          <p:cNvPr id="7" name="Picture 6" descr="Automation-conveyor-belt.jpg"/>
          <p:cNvPicPr>
            <a:picLocks noChangeAspect="1"/>
          </p:cNvPicPr>
          <p:nvPr/>
        </p:nvPicPr>
        <p:blipFill rotWithShape="1">
          <a:blip r:embed="rId3">
            <a:extLst>
              <a:ext uri="{28A0092B-C50C-407E-A947-70E740481C1C}">
                <a14:useLocalDpi xmlns:a14="http://schemas.microsoft.com/office/drawing/2010/main" val="0"/>
              </a:ext>
            </a:extLst>
          </a:blip>
          <a:srcRect l="26118" r="8304"/>
          <a:stretch/>
        </p:blipFill>
        <p:spPr>
          <a:xfrm>
            <a:off x="4657725" y="488949"/>
            <a:ext cx="3794125" cy="3857625"/>
          </a:xfrm>
          <a:prstGeom prst="rect">
            <a:avLst/>
          </a:prstGeom>
        </p:spPr>
      </p:pic>
    </p:spTree>
    <p:extLst>
      <p:ext uri="{BB962C8B-B14F-4D97-AF65-F5344CB8AC3E}">
        <p14:creationId xmlns:p14="http://schemas.microsoft.com/office/powerpoint/2010/main" val="309218854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657774" y="488958"/>
            <a:ext cx="3794760" cy="388297"/>
          </a:xfrm>
        </p:spPr>
        <p:txBody>
          <a:bodyPr/>
          <a:lstStyle/>
          <a:p>
            <a:pPr lvl="0"/>
            <a:r>
              <a:rPr lang="en-IN" sz="2000" dirty="0" smtClean="0"/>
              <a:t>2. Prioritize </a:t>
            </a:r>
            <a:r>
              <a:rPr lang="en-IN" sz="2000" dirty="0"/>
              <a:t>S</a:t>
            </a:r>
            <a:r>
              <a:rPr lang="en-IN" sz="2000" dirty="0" smtClean="0"/>
              <a:t>pending </a:t>
            </a:r>
            <a:endParaRPr lang="en-IN" sz="1900" dirty="0"/>
          </a:p>
        </p:txBody>
      </p:sp>
      <p:sp>
        <p:nvSpPr>
          <p:cNvPr id="4" name="Content Placeholder 3"/>
          <p:cNvSpPr>
            <a:spLocks noGrp="1"/>
          </p:cNvSpPr>
          <p:nvPr>
            <p:ph sz="quarter" idx="15"/>
          </p:nvPr>
        </p:nvSpPr>
        <p:spPr>
          <a:xfrm>
            <a:off x="4657774" y="957967"/>
            <a:ext cx="3794760" cy="3388608"/>
          </a:xfrm>
        </p:spPr>
        <p:txBody>
          <a:bodyPr/>
          <a:lstStyle/>
          <a:p>
            <a:pPr lvl="0"/>
            <a:r>
              <a:rPr lang="en-IN" sz="1200" dirty="0"/>
              <a:t>Channel management has always been challenging when it comes to prioritization, because most organizations don’t have the granular data to really understand which partners are performing really well and why. While most companies have sales velocity data that shows which partners sell the most, very few have an understanding of which partners are most capable, why they are selling the most and how they are able to accelerate growth. This is where partner profiling</a:t>
            </a:r>
            <a:r>
              <a:rPr lang="en-IN" sz="1200" u="sng" dirty="0"/>
              <a:t> </a:t>
            </a:r>
            <a:r>
              <a:rPr lang="en-IN" sz="1200" dirty="0"/>
              <a:t>comes in. If you profile your channel and have an understanding of why some partners are able to sell better than others, now you have the means to focus your engagement. Instead of panicking when the recession hits, your organization is already aligned with the future. </a:t>
            </a:r>
          </a:p>
        </p:txBody>
      </p:sp>
      <p:pic>
        <p:nvPicPr>
          <p:cNvPr id="5" name="Content Placeholder 4" descr="83066204.jpg"/>
          <p:cNvPicPr>
            <a:picLocks noGrp="1" noChangeAspect="1"/>
          </p:cNvPicPr>
          <p:nvPr>
            <p:ph sz="quarter" idx="14"/>
          </p:nvPr>
        </p:nvPicPr>
        <p:blipFill rotWithShape="1">
          <a:blip r:embed="rId2" cstate="screen">
            <a:alphaModFix amt="0"/>
            <a:extLst>
              <a:ext uri="{28A0092B-C50C-407E-A947-70E740481C1C}">
                <a14:useLocalDpi xmlns:a14="http://schemas.microsoft.com/office/drawing/2010/main"/>
              </a:ext>
            </a:extLst>
          </a:blip>
          <a:srcRect/>
          <a:stretch/>
        </p:blipFill>
        <p:spPr>
          <a:xfrm>
            <a:off x="688975" y="488950"/>
            <a:ext cx="3794125" cy="3857625"/>
          </a:xfrm>
          <a:solidFill>
            <a:schemeClr val="tx1">
              <a:lumMod val="25000"/>
              <a:lumOff val="75000"/>
            </a:schemeClr>
          </a:solidFill>
        </p:spPr>
      </p:pic>
      <p:pic>
        <p:nvPicPr>
          <p:cNvPr id="3" name="Picture 2" descr="Readiness.jpg"/>
          <p:cNvPicPr>
            <a:picLocks noChangeAspect="1"/>
          </p:cNvPicPr>
          <p:nvPr/>
        </p:nvPicPr>
        <p:blipFill rotWithShape="1">
          <a:blip r:embed="rId3">
            <a:extLst>
              <a:ext uri="{28A0092B-C50C-407E-A947-70E740481C1C}">
                <a14:useLocalDpi xmlns:a14="http://schemas.microsoft.com/office/drawing/2010/main" val="0"/>
              </a:ext>
            </a:extLst>
          </a:blip>
          <a:srcRect l="25001" r="9223"/>
          <a:stretch/>
        </p:blipFill>
        <p:spPr>
          <a:xfrm>
            <a:off x="688974" y="487112"/>
            <a:ext cx="3794125" cy="3859463"/>
          </a:xfrm>
          <a:prstGeom prst="rect">
            <a:avLst/>
          </a:prstGeom>
        </p:spPr>
      </p:pic>
    </p:spTree>
    <p:extLst>
      <p:ext uri="{BB962C8B-B14F-4D97-AF65-F5344CB8AC3E}">
        <p14:creationId xmlns:p14="http://schemas.microsoft.com/office/powerpoint/2010/main" val="210384743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zinfi_powerpoint_template">
  <a:themeElements>
    <a:clrScheme name="Zinfi Brand">
      <a:dk1>
        <a:srgbClr val="333333"/>
      </a:dk1>
      <a:lt1>
        <a:sysClr val="window" lastClr="FFFFFF"/>
      </a:lt1>
      <a:dk2>
        <a:srgbClr val="807C78"/>
      </a:dk2>
      <a:lt2>
        <a:srgbClr val="E6E6E6"/>
      </a:lt2>
      <a:accent1>
        <a:srgbClr val="00ADFF"/>
      </a:accent1>
      <a:accent2>
        <a:srgbClr val="962AA6"/>
      </a:accent2>
      <a:accent3>
        <a:srgbClr val="8CA621"/>
      </a:accent3>
      <a:accent4>
        <a:srgbClr val="F27724"/>
      </a:accent4>
      <a:accent5>
        <a:srgbClr val="E84639"/>
      </a:accent5>
      <a:accent6>
        <a:srgbClr val="4D4A48"/>
      </a:accent6>
      <a:hlink>
        <a:srgbClr val="00ADFF"/>
      </a:hlink>
      <a:folHlink>
        <a:srgbClr val="00ADFF"/>
      </a:folHlink>
    </a:clrScheme>
    <a:fontScheme name="Zinfi">
      <a:majorFont>
        <a:latin typeface="Helvetica"/>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zinfi_powerpoint_template.thmx</Template>
  <TotalTime>68228</TotalTime>
  <Words>1134</Words>
  <Application>Microsoft Macintosh PowerPoint</Application>
  <PresentationFormat>On-screen Show (16:9)</PresentationFormat>
  <Paragraphs>40</Paragraphs>
  <Slides>14</Slides>
  <Notes>0</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zinfi_powerpoint_template</vt:lpstr>
      <vt:lpstr>Recession is Coming.  Is Your Channel Management Team Ready?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ZINFI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Bowden</dc:creator>
  <cp:lastModifiedBy>ZINFI Mac</cp:lastModifiedBy>
  <cp:revision>478</cp:revision>
  <cp:lastPrinted>2012-10-17T16:04:59Z</cp:lastPrinted>
  <dcterms:created xsi:type="dcterms:W3CDTF">2012-07-05T17:18:21Z</dcterms:created>
  <dcterms:modified xsi:type="dcterms:W3CDTF">2016-03-13T19:18:08Z</dcterms:modified>
</cp:coreProperties>
</file>