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14"/>
  </p:notesMasterIdLst>
  <p:handoutMasterIdLst>
    <p:handoutMasterId r:id="rId15"/>
  </p:handoutMasterIdLst>
  <p:sldIdLst>
    <p:sldId id="269" r:id="rId2"/>
    <p:sldId id="270" r:id="rId3"/>
    <p:sldId id="274" r:id="rId4"/>
    <p:sldId id="275" r:id="rId5"/>
    <p:sldId id="276" r:id="rId6"/>
    <p:sldId id="277" r:id="rId7"/>
    <p:sldId id="278" r:id="rId8"/>
    <p:sldId id="279" r:id="rId9"/>
    <p:sldId id="281" r:id="rId10"/>
    <p:sldId id="282" r:id="rId11"/>
    <p:sldId id="283" r:id="rId12"/>
    <p:sldId id="268"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09581B-3327-AB4E-817C-1FBC10EF2D35}">
          <p14:sldIdLst>
            <p14:sldId id="269"/>
            <p14:sldId id="270"/>
            <p14:sldId id="274"/>
            <p14:sldId id="275"/>
            <p14:sldId id="276"/>
            <p14:sldId id="277"/>
            <p14:sldId id="278"/>
            <p14:sldId id="279"/>
            <p14:sldId id="281"/>
            <p14:sldId id="282"/>
            <p14:sldId id="283"/>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4" autoAdjust="0"/>
    <p:restoredTop sz="94625" autoAdjust="0"/>
  </p:normalViewPr>
  <p:slideViewPr>
    <p:cSldViewPr snapToGrid="0" snapToObjects="1">
      <p:cViewPr varScale="1">
        <p:scale>
          <a:sx n="117" d="100"/>
          <a:sy n="117" d="100"/>
        </p:scale>
        <p:origin x="-744" y="-96"/>
      </p:cViewPr>
      <p:guideLst>
        <p:guide orient="horz" pos="356"/>
        <p:guide orient="horz" pos="2742"/>
        <p:guide pos="431"/>
        <p:guide pos="5326"/>
        <p:guide pos="2095"/>
        <p:guide pos="3770"/>
        <p:guide pos="2878"/>
        <p:guide pos="1987"/>
        <p:guide pos="3654"/>
      </p:guideLst>
    </p:cSldViewPr>
  </p:slideViewPr>
  <p:outlineViewPr>
    <p:cViewPr>
      <p:scale>
        <a:sx n="33" d="100"/>
        <a:sy n="33" d="100"/>
      </p:scale>
      <p:origin x="0" y="138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E5B362-3621-3C48-86F6-59B2869843EA}" type="datetimeFigureOut">
              <a:rPr lang="en-US" smtClean="0"/>
              <a:t>30/07/16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6CCB45-2132-B648-AD01-F22029B21FED}" type="slidenum">
              <a:rPr lang="en-US" smtClean="0"/>
              <a:t>‹#›</a:t>
            </a:fld>
            <a:endParaRPr lang="en-US"/>
          </a:p>
        </p:txBody>
      </p:sp>
    </p:spTree>
    <p:extLst>
      <p:ext uri="{BB962C8B-B14F-4D97-AF65-F5344CB8AC3E}">
        <p14:creationId xmlns:p14="http://schemas.microsoft.com/office/powerpoint/2010/main" val="1515437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6BCFE6-53E5-DF49-9BE1-2B2B7914296C}" type="datetimeFigureOut">
              <a:rPr lang="en-US" smtClean="0"/>
              <a:t>30/07/16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9EDEDA-5BAF-4C4E-9184-1FBC6E051B29}" type="slidenum">
              <a:rPr lang="en-US" smtClean="0"/>
              <a:t>‹#›</a:t>
            </a:fld>
            <a:endParaRPr lang="en-US"/>
          </a:p>
        </p:txBody>
      </p:sp>
    </p:spTree>
    <p:extLst>
      <p:ext uri="{BB962C8B-B14F-4D97-AF65-F5344CB8AC3E}">
        <p14:creationId xmlns:p14="http://schemas.microsoft.com/office/powerpoint/2010/main" val="14501375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775301"/>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2378336"/>
            <a:ext cx="5120640" cy="1314450"/>
          </a:xfrm>
        </p:spPr>
        <p:txBody>
          <a:bodyPr lIns="0" tIns="0" rIns="0" bIns="0">
            <a:noAutofit/>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46190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thirds headlin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873"/>
            <a:ext cx="7769226"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July 30, 2016</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5" y="946073"/>
            <a:ext cx="7772400" cy="3406852"/>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18593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thirds no headline">
    <p:spTree>
      <p:nvGrpSpPr>
        <p:cNvPr id="1" name=""/>
        <p:cNvGrpSpPr/>
        <p:nvPr/>
      </p:nvGrpSpPr>
      <p:grpSpPr>
        <a:xfrm>
          <a:off x="0" y="0"/>
          <a:ext cx="0" cy="0"/>
          <a:chOff x="0" y="0"/>
          <a:chExt cx="0" cy="0"/>
        </a:xfrm>
      </p:grpSpPr>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July 30, 2016</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5" y="576071"/>
            <a:ext cx="7772400" cy="3776472"/>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03598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third 1 third 1 third">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873"/>
            <a:ext cx="7769224"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July 30, 2016</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7"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6"/>
          </p:nvPr>
        </p:nvSpPr>
        <p:spPr>
          <a:xfrm>
            <a:off x="3337215"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quarter" idx="18"/>
          </p:nvPr>
        </p:nvSpPr>
        <p:spPr>
          <a:xfrm>
            <a:off x="5986144"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18462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11" name="Picture 10" descr="logo.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32533" y="2423025"/>
            <a:ext cx="1247775" cy="714375"/>
          </a:xfrm>
          <a:prstGeom prst="rect">
            <a:avLst/>
          </a:prstGeom>
        </p:spPr>
      </p:pic>
      <p:sp>
        <p:nvSpPr>
          <p:cNvPr id="12" name="Title 1"/>
          <p:cNvSpPr>
            <a:spLocks noGrp="1"/>
          </p:cNvSpPr>
          <p:nvPr>
            <p:ph type="ctrTitle" hasCustomPrompt="1"/>
          </p:nvPr>
        </p:nvSpPr>
        <p:spPr>
          <a:xfrm>
            <a:off x="685800" y="1143000"/>
            <a:ext cx="7772400" cy="775301"/>
          </a:xfrm>
        </p:spPr>
        <p:txBody>
          <a:bodyPr/>
          <a:lstStyle/>
          <a:p>
            <a:r>
              <a:rPr lang="en-US" dirty="0" smtClean="0"/>
              <a:t>Add a thank you here</a:t>
            </a:r>
            <a:endParaRPr lang="en-US" dirty="0"/>
          </a:p>
        </p:txBody>
      </p:sp>
      <p:sp>
        <p:nvSpPr>
          <p:cNvPr id="14" name="Text Placeholder 13"/>
          <p:cNvSpPr>
            <a:spLocks noGrp="1"/>
          </p:cNvSpPr>
          <p:nvPr>
            <p:ph type="body" sz="quarter" idx="10" hasCustomPrompt="1"/>
          </p:nvPr>
        </p:nvSpPr>
        <p:spPr>
          <a:xfrm>
            <a:off x="4830763" y="2114920"/>
            <a:ext cx="3532187" cy="1162050"/>
          </a:xfrm>
        </p:spPr>
        <p:txBody>
          <a:bodyPr anchor="ctr" anchorCtr="0"/>
          <a:lstStyle>
            <a:lvl1pPr>
              <a:defRPr sz="1200" b="0" baseline="0">
                <a:solidFill>
                  <a:schemeClr val="tx2"/>
                </a:solidFill>
              </a:defRPr>
            </a:lvl1pPr>
          </a:lstStyle>
          <a:p>
            <a:pPr lvl="0"/>
            <a:r>
              <a:rPr lang="en-US" dirty="0" smtClean="0"/>
              <a:t>Add local address and contact info</a:t>
            </a:r>
          </a:p>
        </p:txBody>
      </p:sp>
      <p:sp>
        <p:nvSpPr>
          <p:cNvPr id="15" name="TextBox 14"/>
          <p:cNvSpPr txBox="1"/>
          <p:nvPr userDrawn="1"/>
        </p:nvSpPr>
        <p:spPr>
          <a:xfrm>
            <a:off x="1984375" y="4667647"/>
            <a:ext cx="5175250" cy="307777"/>
          </a:xfrm>
          <a:prstGeom prst="rect">
            <a:avLst/>
          </a:prstGeom>
          <a:noFill/>
        </p:spPr>
        <p:txBody>
          <a:bodyPr wrap="square" lIns="0" tIns="0" rIns="0" bIns="0" rtlCol="0">
            <a:no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smtClean="0">
                <a:solidFill>
                  <a:schemeClr val="tx2"/>
                </a:solidFill>
              </a:rPr>
              <a:t>© ZINFI Technologies Inc. All Rights Reserved.</a:t>
            </a:r>
            <a:endParaRPr lang="en-US" sz="1000" dirty="0">
              <a:solidFill>
                <a:schemeClr val="tx2"/>
              </a:solidFill>
            </a:endParaRPr>
          </a:p>
        </p:txBody>
      </p:sp>
      <p:pic>
        <p:nvPicPr>
          <p:cNvPr id="2" name="Picture 1" descr="tag_line.gi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30763" y="3354093"/>
            <a:ext cx="2095500" cy="176213"/>
          </a:xfrm>
          <a:prstGeom prst="rect">
            <a:avLst/>
          </a:prstGeom>
        </p:spPr>
      </p:pic>
    </p:spTree>
    <p:extLst>
      <p:ext uri="{BB962C8B-B14F-4D97-AF65-F5344CB8AC3E}">
        <p14:creationId xmlns:p14="http://schemas.microsoft.com/office/powerpoint/2010/main" val="2753918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7" name="Text Placeholder 6"/>
          <p:cNvSpPr>
            <a:spLocks noGrp="1"/>
          </p:cNvSpPr>
          <p:nvPr>
            <p:ph type="body" sz="quarter" idx="10" hasCustomPrompt="1"/>
          </p:nvPr>
        </p:nvSpPr>
        <p:spPr>
          <a:xfrm>
            <a:off x="722312" y="2743200"/>
            <a:ext cx="7772400" cy="1181844"/>
          </a:xfrm>
        </p:spPr>
        <p:txBody>
          <a:bodyPr/>
          <a:lstStyle>
            <a:lvl1pPr>
              <a:spcAft>
                <a:spcPts val="0"/>
              </a:spcAft>
              <a:defRPr sz="3000" b="0" cap="all" baseline="0"/>
            </a:lvl1pPr>
            <a:lvl2pPr>
              <a:defRPr sz="2000" b="1" baseline="0">
                <a:solidFill>
                  <a:schemeClr val="tx2"/>
                </a:solidFill>
              </a:defRPr>
            </a:lvl2pPr>
          </a:lstStyle>
          <a:p>
            <a:pPr lvl="0"/>
            <a:r>
              <a:rPr lang="en-US" dirty="0" smtClean="0"/>
              <a:t>edit section headline</a:t>
            </a:r>
          </a:p>
          <a:p>
            <a:pPr lvl="1"/>
            <a:r>
              <a:rPr lang="en-US" dirty="0" smtClean="0"/>
              <a:t>Edit Section subhead</a:t>
            </a:r>
          </a:p>
        </p:txBody>
      </p:sp>
    </p:spTree>
    <p:extLst>
      <p:ext uri="{BB962C8B-B14F-4D97-AF65-F5344CB8AC3E}">
        <p14:creationId xmlns:p14="http://schemas.microsoft.com/office/powerpoint/2010/main" val="2947303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column centered">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2011680" y="488287"/>
            <a:ext cx="5120640" cy="388297"/>
          </a:xfrm>
        </p:spPr>
        <p:txBody>
          <a:bodyPr/>
          <a:lstStyle>
            <a:lvl2pPr>
              <a:defRPr baseline="0"/>
            </a:lvl2pPr>
            <a:lvl4pPr>
              <a:defRPr baseline="0"/>
            </a:lvl4pPr>
          </a:lstStyle>
          <a:p>
            <a:pPr lvl="0"/>
            <a:r>
              <a:rPr lang="en-US" dirty="0" smtClean="0"/>
              <a:t>Page Title</a:t>
            </a:r>
          </a:p>
        </p:txBody>
      </p:sp>
      <p:sp>
        <p:nvSpPr>
          <p:cNvPr id="3" name="Content Placeholder 2"/>
          <p:cNvSpPr>
            <a:spLocks noGrp="1"/>
          </p:cNvSpPr>
          <p:nvPr>
            <p:ph sz="quarter" idx="13"/>
          </p:nvPr>
        </p:nvSpPr>
        <p:spPr>
          <a:xfrm>
            <a:off x="2011681" y="945485"/>
            <a:ext cx="5120639" cy="3392424"/>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10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7" name="TextBox 6"/>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Tree>
    <p:extLst>
      <p:ext uri="{BB962C8B-B14F-4D97-AF65-F5344CB8AC3E}">
        <p14:creationId xmlns:p14="http://schemas.microsoft.com/office/powerpoint/2010/main" val="1707343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third 2 third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873"/>
            <a:ext cx="7766735"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3331896" y="946073"/>
            <a:ext cx="5120639"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7"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3384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third 2 thirds alt">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873"/>
            <a:ext cx="2471368"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3331896" y="562357"/>
            <a:ext cx="5120639" cy="3790568"/>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7" y="946073"/>
            <a:ext cx="2468880" cy="3406852"/>
          </a:xfrm>
        </p:spPr>
        <p:txBody>
          <a:bodyPr/>
          <a:lstStyle>
            <a:lvl1pPr>
              <a:spcBef>
                <a:spcPts val="400"/>
              </a:spcBef>
              <a:spcAft>
                <a:spcPts val="400"/>
              </a:spcAft>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59408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risty's slid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873"/>
            <a:ext cx="2471368"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July 30, 2016</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3331896" y="562357"/>
            <a:ext cx="5120639" cy="3790568"/>
          </a:xfrm>
        </p:spPr>
        <p:txBody>
          <a:bodyPr/>
          <a:lstStyle>
            <a:lvl1pPr marL="118872" indent="-118872">
              <a:spcBef>
                <a:spcPts val="0"/>
              </a:spcBef>
              <a:spcAft>
                <a:spcPts val="400"/>
              </a:spcAft>
              <a:buFont typeface="Arial"/>
              <a:buChar char="•"/>
              <a:defRPr lang="en-US" sz="1300" b="0" i="0" kern="1200" dirty="0" smtClean="0">
                <a:solidFill>
                  <a:schemeClr val="tx1"/>
                </a:solidFill>
                <a:latin typeface="+mn-lt"/>
                <a:ea typeface="+mn-ea"/>
                <a:cs typeface="+mn-cs"/>
              </a:defRPr>
            </a:lvl1pPr>
            <a:lvl2pPr marL="0" indent="0">
              <a:spcBef>
                <a:spcPts val="400"/>
              </a:spcBef>
              <a:spcAft>
                <a:spcPts val="400"/>
              </a:spcAft>
              <a:buFontTx/>
              <a:buNone/>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7" y="946073"/>
            <a:ext cx="2468880" cy="2286000"/>
          </a:xfrm>
        </p:spPr>
        <p:txBody>
          <a:bodyPr/>
          <a:lstStyle>
            <a:lvl1pPr marL="118872" indent="-118872">
              <a:spcBef>
                <a:spcPts val="0"/>
              </a:spcBef>
              <a:spcAft>
                <a:spcPts val="400"/>
              </a:spcAft>
              <a:buFont typeface="Arial"/>
              <a:buChar char="•"/>
              <a:defRPr lang="en-US" sz="1300" b="0" i="0" kern="1200" dirty="0" smtClean="0">
                <a:solidFill>
                  <a:schemeClr val="tx1"/>
                </a:solidFill>
                <a:latin typeface="+mn-lt"/>
                <a:ea typeface="+mn-ea"/>
                <a:cs typeface="+mn-cs"/>
              </a:defRPr>
            </a:lvl1pPr>
            <a:lvl2pPr marL="0" indent="0">
              <a:spcBef>
                <a:spcPts val="400"/>
              </a:spcBef>
              <a:spcAft>
                <a:spcPts val="400"/>
              </a:spcAft>
              <a:buFontTx/>
              <a:buNone/>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sz="quarter" idx="15"/>
          </p:nvPr>
        </p:nvSpPr>
        <p:spPr>
          <a:xfrm>
            <a:off x="688287" y="3414953"/>
            <a:ext cx="2468880" cy="937972"/>
          </a:xfrm>
        </p:spPr>
        <p:txBody>
          <a:bodyPr/>
          <a:lstStyle>
            <a:lvl1pPr marL="0" indent="0">
              <a:spcBef>
                <a:spcPts val="0"/>
              </a:spcBef>
              <a:spcAft>
                <a:spcPts val="400"/>
              </a:spcAft>
              <a:buFontTx/>
              <a:buNone/>
              <a:defRPr sz="1500" b="0" i="1">
                <a:solidFill>
                  <a:schemeClr val="accent4"/>
                </a:solidFill>
              </a:defRPr>
            </a:lvl1pPr>
            <a:lvl2pPr marL="0" indent="0">
              <a:spcBef>
                <a:spcPts val="400"/>
              </a:spcBef>
              <a:spcAft>
                <a:spcPts val="400"/>
              </a:spcAft>
              <a:buFontTx/>
              <a:buNone/>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685800" y="3335046"/>
            <a:ext cx="2471368" cy="0"/>
          </a:xfrm>
          <a:prstGeom prst="line">
            <a:avLst/>
          </a:prstGeom>
          <a:ln w="6350" cmpd="sng">
            <a:solidFill>
              <a:schemeClr val="tx2"/>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9328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thirds 1 third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873"/>
            <a:ext cx="5114926"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200" y="4709185"/>
            <a:ext cx="6444940"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a:t>
            </a:r>
            <a:fld id="{02160924-FF41-0244-925F-AD9E18600A6D}" type="datetime4">
              <a:rPr lang="en-US" sz="1000" smtClean="0">
                <a:solidFill>
                  <a:schemeClr val="tx1">
                    <a:lumMod val="50000"/>
                    <a:lumOff val="50000"/>
                  </a:schemeClr>
                </a:solidFill>
                <a:latin typeface="+mn-lt"/>
                <a:cs typeface="Helvetica"/>
              </a:rPr>
              <a:pPr marL="0" marR="0" indent="0" algn="l" defTabSz="457200" rtl="0" eaLnBrk="1" fontAlgn="auto" latinLnBrk="0" hangingPunct="1">
                <a:lnSpc>
                  <a:spcPct val="100000"/>
                </a:lnSpc>
                <a:spcBef>
                  <a:spcPts val="0"/>
                </a:spcBef>
                <a:spcAft>
                  <a:spcPts val="0"/>
                </a:spcAft>
                <a:buClrTx/>
                <a:buSzTx/>
                <a:buFontTx/>
                <a:buNone/>
                <a:tabLst/>
                <a:defRPr/>
              </a:pPr>
              <a:t>July 30, 2016</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3" name="Content Placeholder 2"/>
          <p:cNvSpPr>
            <a:spLocks noGrp="1"/>
          </p:cNvSpPr>
          <p:nvPr>
            <p:ph sz="quarter" idx="13"/>
          </p:nvPr>
        </p:nvSpPr>
        <p:spPr>
          <a:xfrm>
            <a:off x="5984875" y="562357"/>
            <a:ext cx="2467660" cy="3790568"/>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4"/>
          </p:nvPr>
        </p:nvSpPr>
        <p:spPr>
          <a:xfrm>
            <a:off x="688286" y="946073"/>
            <a:ext cx="5112439" cy="3406852"/>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07803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799" y="488958"/>
            <a:ext cx="7766735"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199" y="4709185"/>
            <a:ext cx="6557701"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7" y="946158"/>
            <a:ext cx="3794760" cy="3400833"/>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5"/>
          </p:nvPr>
        </p:nvSpPr>
        <p:spPr>
          <a:xfrm>
            <a:off x="4657774" y="946158"/>
            <a:ext cx="3794760" cy="3400833"/>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48544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s alt">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685800" y="488958"/>
            <a:ext cx="3797248" cy="388297"/>
          </a:xfrm>
        </p:spPr>
        <p:txBody>
          <a:bodyPr/>
          <a:lstStyle>
            <a:lvl2pPr>
              <a:defRPr baseline="0"/>
            </a:lvl2pPr>
            <a:lvl4pPr>
              <a:defRPr baseline="0"/>
            </a:lvl4pPr>
          </a:lstStyle>
          <a:p>
            <a:pPr lvl="0"/>
            <a:r>
              <a:rPr lang="en-US" dirty="0" smtClean="0"/>
              <a:t>Page Title</a:t>
            </a:r>
          </a:p>
        </p:txBody>
      </p:sp>
      <p:pic>
        <p:nvPicPr>
          <p:cNvPr id="9" name="Picture 8" descr="zinfi_logo_rgb.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32726" y="4557777"/>
            <a:ext cx="676611" cy="365736"/>
          </a:xfrm>
          <a:prstGeom prst="rect">
            <a:avLst/>
          </a:prstGeom>
        </p:spPr>
      </p:pic>
      <p:sp>
        <p:nvSpPr>
          <p:cNvPr id="10" name="TextBox 9"/>
          <p:cNvSpPr txBox="1"/>
          <p:nvPr userDrawn="1"/>
        </p:nvSpPr>
        <p:spPr>
          <a:xfrm>
            <a:off x="457199" y="4709185"/>
            <a:ext cx="6557701" cy="307777"/>
          </a:xfrm>
          <a:prstGeom prst="rect">
            <a:avLst/>
          </a:prstGeom>
          <a:noFill/>
        </p:spPr>
        <p:txBody>
          <a:bodyPr wrap="square" lIns="0" tIns="0" rIns="0" b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fld id="{CD23E897-AC2E-A24A-A9AD-88BBD1C02BAD}" type="slidenum">
              <a:rPr lang="en-US" sz="1000" smtClean="0">
                <a:solidFill>
                  <a:schemeClr val="tx2"/>
                </a:solidFill>
              </a:rPr>
              <a:pPr marL="0" marR="0" indent="0" algn="l" defTabSz="457200" rtl="0" eaLnBrk="1" fontAlgn="auto" latinLnBrk="0" hangingPunct="1">
                <a:lnSpc>
                  <a:spcPct val="100000"/>
                </a:lnSpc>
                <a:spcBef>
                  <a:spcPts val="0"/>
                </a:spcBef>
                <a:spcAft>
                  <a:spcPts val="0"/>
                </a:spcAft>
                <a:buClrTx/>
                <a:buSzTx/>
                <a:buFontTx/>
                <a:buNone/>
                <a:tabLst/>
                <a:defRPr/>
              </a:pPr>
              <a:t>‹#›</a:t>
            </a:fld>
            <a:r>
              <a:rPr lang="en-US" sz="1000" baseline="0" dirty="0" smtClean="0">
                <a:solidFill>
                  <a:schemeClr val="tx1">
                    <a:lumMod val="50000"/>
                    <a:lumOff val="50000"/>
                  </a:schemeClr>
                </a:solidFill>
                <a:latin typeface="+mn-lt"/>
                <a:cs typeface="Helvetica"/>
              </a:rPr>
              <a:t>      </a:t>
            </a:r>
            <a:r>
              <a:rPr lang="en-US" sz="1000" dirty="0" smtClean="0">
                <a:solidFill>
                  <a:schemeClr val="tx1">
                    <a:lumMod val="50000"/>
                    <a:lumOff val="50000"/>
                  </a:schemeClr>
                </a:solidFill>
                <a:latin typeface="+mn-lt"/>
                <a:cs typeface="Helvetica"/>
              </a:rPr>
              <a:t>|</a:t>
            </a:r>
            <a:r>
              <a:rPr lang="en-US" sz="1000" baseline="0" dirty="0" smtClean="0">
                <a:solidFill>
                  <a:schemeClr val="tx1">
                    <a:lumMod val="50000"/>
                    <a:lumOff val="50000"/>
                  </a:schemeClr>
                </a:solidFill>
                <a:latin typeface="+mn-lt"/>
                <a:cs typeface="Helvetica"/>
              </a:rPr>
              <a:t>      © 2014 ZINFI Technologies Inc. All Rights Reserved</a:t>
            </a:r>
            <a:endParaRPr lang="en-US" sz="1000" dirty="0">
              <a:solidFill>
                <a:schemeClr val="tx2"/>
              </a:solidFill>
            </a:endParaRPr>
          </a:p>
        </p:txBody>
      </p:sp>
      <p:sp>
        <p:nvSpPr>
          <p:cNvPr id="12" name="Content Placeholder 2"/>
          <p:cNvSpPr>
            <a:spLocks noGrp="1"/>
          </p:cNvSpPr>
          <p:nvPr>
            <p:ph sz="quarter" idx="14"/>
          </p:nvPr>
        </p:nvSpPr>
        <p:spPr>
          <a:xfrm>
            <a:off x="688287" y="946158"/>
            <a:ext cx="3794760" cy="3400833"/>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5"/>
          </p:nvPr>
        </p:nvSpPr>
        <p:spPr>
          <a:xfrm>
            <a:off x="4657774" y="559216"/>
            <a:ext cx="3794760" cy="3787775"/>
          </a:xfrm>
        </p:spPr>
        <p:txBody>
          <a:bodyPr/>
          <a:lstStyle>
            <a:lvl1pPr>
              <a:spcBef>
                <a:spcPts val="0"/>
              </a:spcBef>
              <a:defRPr sz="1300" b="0">
                <a:solidFill>
                  <a:schemeClr val="tx1"/>
                </a:solidFill>
              </a:defRPr>
            </a:lvl1pPr>
            <a:lvl2pPr marL="118872" indent="-118872">
              <a:spcAft>
                <a:spcPts val="400"/>
              </a:spcAft>
              <a:buFont typeface="Arial"/>
              <a:buChar char="•"/>
              <a:defRPr/>
            </a:lvl2pPr>
            <a:lvl3pPr marL="228600" indent="-118872">
              <a:buFont typeface="Courier New"/>
              <a:buChar char="o"/>
              <a:defRPr sz="1100" i="1"/>
            </a:lvl3pPr>
            <a:lvl4pPr marL="347472" indent="-118872">
              <a:buFont typeface="Lucida Grande"/>
              <a:buChar char="–"/>
              <a:defRPr sz="900"/>
            </a:lvl4pPr>
            <a:lvl5pPr marL="576072" indent="-118872">
              <a:spcBef>
                <a:spcPts val="0"/>
              </a:spcBef>
              <a:spcAft>
                <a:spcPts val="200"/>
              </a:spcAft>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50072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85800"/>
            <a:ext cx="7772400" cy="85725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0" y="1543049"/>
            <a:ext cx="7772400" cy="3051573"/>
          </a:xfrm>
          <a:prstGeom prst="rect">
            <a:avLst/>
          </a:prstGeom>
        </p:spPr>
        <p:txBody>
          <a:bodyPr vert="horz" lIns="0" tIns="0" rIns="0" bIns="0" rtlCol="0">
            <a:noAutofit/>
          </a:bodyPr>
          <a:lstStyle/>
          <a:p>
            <a:pPr lvl="0"/>
            <a:r>
              <a:rPr lang="en-US" dirty="0" smtClean="0"/>
              <a:t>Sub Head</a:t>
            </a:r>
          </a:p>
          <a:p>
            <a:pPr lvl="1"/>
            <a:r>
              <a:rPr lang="en-US" dirty="0" smtClean="0"/>
              <a:t>Body Copy</a:t>
            </a:r>
          </a:p>
          <a:p>
            <a:pPr lvl="2"/>
            <a:r>
              <a:rPr lang="en-US" dirty="0" smtClean="0"/>
              <a:t>bullets</a:t>
            </a:r>
          </a:p>
          <a:p>
            <a:pPr lvl="3"/>
            <a:r>
              <a:rPr lang="en-US" dirty="0" smtClean="0"/>
              <a:t>Secondary Bullet, use sparingly or not at all</a:t>
            </a:r>
          </a:p>
        </p:txBody>
      </p:sp>
    </p:spTree>
    <p:extLst>
      <p:ext uri="{BB962C8B-B14F-4D97-AF65-F5344CB8AC3E}">
        <p14:creationId xmlns:p14="http://schemas.microsoft.com/office/powerpoint/2010/main" val="1889195301"/>
      </p:ext>
    </p:extLst>
  </p:cSld>
  <p:clrMap bg1="lt1" tx1="dk1" bg2="lt2" tx2="dk2" accent1="accent1" accent2="accent2" accent3="accent3" accent4="accent4" accent5="accent5" accent6="accent6" hlink="hlink" folHlink="folHlink"/>
  <p:sldLayoutIdLst>
    <p:sldLayoutId id="2147483733" r:id="rId1"/>
    <p:sldLayoutId id="2147483753" r:id="rId2"/>
    <p:sldLayoutId id="2147483755" r:id="rId3"/>
    <p:sldLayoutId id="2147483744" r:id="rId4"/>
    <p:sldLayoutId id="2147483756" r:id="rId5"/>
    <p:sldLayoutId id="2147483757" r:id="rId6"/>
    <p:sldLayoutId id="2147483758" r:id="rId7"/>
    <p:sldLayoutId id="2147483754" r:id="rId8"/>
    <p:sldLayoutId id="2147483762" r:id="rId9"/>
    <p:sldLayoutId id="2147483759" r:id="rId10"/>
    <p:sldLayoutId id="2147483761" r:id="rId11"/>
    <p:sldLayoutId id="2147483760" r:id="rId12"/>
    <p:sldLayoutId id="2147483751" r:id="rId13"/>
  </p:sldLayoutIdLs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4400" kern="1200">
          <a:solidFill>
            <a:schemeClr val="accent1"/>
          </a:solidFill>
          <a:latin typeface="Helvetica"/>
          <a:ea typeface="+mj-ea"/>
          <a:cs typeface="Helvetica"/>
        </a:defRPr>
      </a:lvl1pPr>
    </p:titleStyle>
    <p:bodyStyle>
      <a:lvl1pPr marL="0" indent="0" algn="l" defTabSz="457200" rtl="0" eaLnBrk="1" latinLnBrk="0" hangingPunct="1">
        <a:spcBef>
          <a:spcPts val="200"/>
        </a:spcBef>
        <a:spcAft>
          <a:spcPts val="800"/>
        </a:spcAft>
        <a:buFontTx/>
        <a:buNone/>
        <a:defRPr sz="2200" b="1" i="0" kern="1200">
          <a:solidFill>
            <a:schemeClr val="accent4"/>
          </a:solidFill>
          <a:latin typeface="+mn-lt"/>
          <a:ea typeface="+mn-ea"/>
          <a:cs typeface="+mn-cs"/>
        </a:defRPr>
      </a:lvl1pPr>
      <a:lvl2pPr marL="0" indent="0" algn="l" defTabSz="457200" rtl="0" eaLnBrk="1" latinLnBrk="0" hangingPunct="1">
        <a:spcBef>
          <a:spcPts val="0"/>
        </a:spcBef>
        <a:spcAft>
          <a:spcPts val="1000"/>
        </a:spcAft>
        <a:buFontTx/>
        <a:buNone/>
        <a:defRPr sz="1300" kern="1200" baseline="0">
          <a:solidFill>
            <a:schemeClr val="tx1"/>
          </a:solidFill>
          <a:latin typeface="+mn-lt"/>
          <a:ea typeface="+mn-ea"/>
          <a:cs typeface="+mn-cs"/>
        </a:defRPr>
      </a:lvl2pPr>
      <a:lvl3pPr marL="118872" indent="-118872" algn="l" defTabSz="457200" rtl="0" eaLnBrk="1" latinLnBrk="0" hangingPunct="1">
        <a:spcBef>
          <a:spcPts val="0"/>
        </a:spcBef>
        <a:spcAft>
          <a:spcPts val="200"/>
        </a:spcAft>
        <a:buSzPct val="100000"/>
        <a:buFont typeface="Arial"/>
        <a:buChar char="•"/>
        <a:defRPr sz="1300" kern="1200">
          <a:solidFill>
            <a:schemeClr val="tx1"/>
          </a:solidFill>
          <a:latin typeface="+mn-lt"/>
          <a:ea typeface="+mn-ea"/>
          <a:cs typeface="+mn-cs"/>
        </a:defRPr>
      </a:lvl3pPr>
      <a:lvl4pPr marL="228600" indent="-118872" algn="l" defTabSz="457200" rtl="0" eaLnBrk="1" latinLnBrk="0" hangingPunct="1">
        <a:spcBef>
          <a:spcPts val="0"/>
        </a:spcBef>
        <a:spcAft>
          <a:spcPts val="200"/>
        </a:spcAft>
        <a:buFont typeface="Courier New"/>
        <a:buChar char="o"/>
        <a:defRPr sz="1100" b="0" i="1" kern="1200" baseline="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zinfi.com/" TargetMode="External"/><Relationship Id="rId3"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mailto:sales.noram@zinfitech.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eg"/><Relationship Id="rId3"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54232" y="703964"/>
            <a:ext cx="2609393" cy="2875663"/>
          </a:xfrm>
        </p:spPr>
        <p:txBody>
          <a:bodyPr anchor="ctr"/>
          <a:lstStyle/>
          <a:p>
            <a:r>
              <a:rPr lang="en-US" sz="2400" dirty="0"/>
              <a:t>Most Important Features of a Channel Marketing Software Platform</a:t>
            </a:r>
          </a:p>
        </p:txBody>
      </p:sp>
      <p:pic>
        <p:nvPicPr>
          <p:cNvPr id="9" name="Picture 8" descr="zinfi_logo_rgb.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66046" y="3404457"/>
            <a:ext cx="900569" cy="486795"/>
          </a:xfrm>
          <a:prstGeom prst="rect">
            <a:avLst/>
          </a:prstGeom>
        </p:spPr>
      </p:pic>
      <p:sp>
        <p:nvSpPr>
          <p:cNvPr id="6" name="Rectangle 5"/>
          <p:cNvSpPr/>
          <p:nvPr/>
        </p:nvSpPr>
        <p:spPr>
          <a:xfrm>
            <a:off x="688975" y="561976"/>
            <a:ext cx="5111750" cy="379095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channel-marketing-software-2.jpe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8975" y="561976"/>
            <a:ext cx="5111750" cy="3790950"/>
          </a:xfrm>
          <a:prstGeom prst="rect">
            <a:avLst/>
          </a:prstGeom>
        </p:spPr>
      </p:pic>
    </p:spTree>
    <p:extLst>
      <p:ext uri="{BB962C8B-B14F-4D97-AF65-F5344CB8AC3E}">
        <p14:creationId xmlns:p14="http://schemas.microsoft.com/office/powerpoint/2010/main" val="229131867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r>
              <a:rPr lang="en-US" dirty="0" smtClean="0">
                <a:solidFill>
                  <a:srgbClr val="F27724"/>
                </a:solidFill>
              </a:rPr>
              <a:t>10. </a:t>
            </a:r>
            <a:r>
              <a:rPr lang="en-US" dirty="0"/>
              <a:t>Deal </a:t>
            </a:r>
            <a:r>
              <a:rPr lang="en-US" dirty="0" smtClean="0"/>
              <a:t>Registration</a:t>
            </a:r>
            <a:endParaRPr lang="en-US" dirty="0">
              <a:solidFill>
                <a:srgbClr val="F27724"/>
              </a:solidFill>
            </a:endParaRPr>
          </a:p>
        </p:txBody>
      </p:sp>
      <p:sp>
        <p:nvSpPr>
          <p:cNvPr id="4" name="Content Placeholder 3"/>
          <p:cNvSpPr>
            <a:spLocks noGrp="1"/>
          </p:cNvSpPr>
          <p:nvPr>
            <p:ph sz="quarter" idx="15"/>
          </p:nvPr>
        </p:nvSpPr>
        <p:spPr/>
        <p:txBody>
          <a:bodyPr/>
          <a:lstStyle/>
          <a:p>
            <a:r>
              <a:rPr lang="en-US" sz="1200" dirty="0"/>
              <a:t>The platform should also have a CRM capability that allows partners to upload their list, run campaigns using the platform’s campaign tools and tactics, convert a lead into an opportunity and register it as a deal, and then report it back to the vendor. We’ve already talked about how the </a:t>
            </a:r>
            <a:r>
              <a:rPr lang="en-US" sz="1200" b="1" dirty="0"/>
              <a:t>channel marketing software</a:t>
            </a:r>
            <a:r>
              <a:rPr lang="en-US" sz="1200" dirty="0"/>
              <a:t> platform needs to be able to connect to existing infrastructure both through single sign-on and through CRM integration. In that deployment configuration, the data from the partner account in the </a:t>
            </a:r>
            <a:r>
              <a:rPr lang="en-US" sz="1200" b="1" dirty="0"/>
              <a:t>channel marketing software</a:t>
            </a:r>
            <a:r>
              <a:rPr lang="en-US" sz="1200" dirty="0"/>
              <a:t> platform should be able to flow back seamlessly to the vendor’s existing CRM system.</a:t>
            </a:r>
          </a:p>
        </p:txBody>
      </p:sp>
      <p:sp>
        <p:nvSpPr>
          <p:cNvPr id="7" name="Rectangle 6"/>
          <p:cNvSpPr/>
          <p:nvPr/>
        </p:nvSpPr>
        <p:spPr>
          <a:xfrm>
            <a:off x="688975" y="488950"/>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Deal-registration-1.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8975" y="488950"/>
            <a:ext cx="3794125" cy="3857616"/>
          </a:xfrm>
          <a:prstGeom prst="rect">
            <a:avLst/>
          </a:prstGeom>
        </p:spPr>
      </p:pic>
    </p:spTree>
    <p:extLst>
      <p:ext uri="{BB962C8B-B14F-4D97-AF65-F5344CB8AC3E}">
        <p14:creationId xmlns:p14="http://schemas.microsoft.com/office/powerpoint/2010/main" val="264090057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US" dirty="0" smtClean="0">
                <a:solidFill>
                  <a:srgbClr val="F27724"/>
                </a:solidFill>
              </a:rPr>
              <a:t>Summary</a:t>
            </a:r>
            <a:endParaRPr lang="en-US" dirty="0">
              <a:solidFill>
                <a:srgbClr val="F27724"/>
              </a:solidFill>
            </a:endParaRPr>
          </a:p>
        </p:txBody>
      </p:sp>
      <p:sp>
        <p:nvSpPr>
          <p:cNvPr id="3" name="Content Placeholder 2"/>
          <p:cNvSpPr>
            <a:spLocks noGrp="1"/>
          </p:cNvSpPr>
          <p:nvPr>
            <p:ph sz="quarter" idx="14"/>
          </p:nvPr>
        </p:nvSpPr>
        <p:spPr/>
        <p:txBody>
          <a:bodyPr/>
          <a:lstStyle/>
          <a:p>
            <a:r>
              <a:rPr lang="en-US" sz="1200" dirty="0"/>
              <a:t>As partner marketing has evolved over the last decade or so, and more vendors are consider </a:t>
            </a:r>
            <a:r>
              <a:rPr lang="en-US" sz="1200" dirty="0" smtClean="0"/>
              <a:t>providing </a:t>
            </a:r>
            <a:r>
              <a:rPr lang="en-US" sz="1200" b="1" dirty="0" smtClean="0"/>
              <a:t>channel </a:t>
            </a:r>
            <a:r>
              <a:rPr lang="en-US" sz="1200" b="1" dirty="0"/>
              <a:t>marketing software</a:t>
            </a:r>
            <a:r>
              <a:rPr lang="en-US" sz="1200" dirty="0"/>
              <a:t> to enable partners to effectively engage, increase awareness, and deploy successful campaigns and programs, it’s essential to make sure the channel marketing platform has a core set of features. Before you rush out to deploy, the best option would be to evaluate the top two or three vendors in this space, like </a:t>
            </a:r>
            <a:r>
              <a:rPr lang="en-US" sz="1200" u="sng" dirty="0">
                <a:hlinkClick r:id="rId2"/>
              </a:rPr>
              <a:t>ZINFI</a:t>
            </a:r>
            <a:r>
              <a:rPr lang="en-US" sz="1200" dirty="0"/>
              <a:t>, and then perform a side-by-side analysis to determine exactly what each vendor can offer in each of these key areas.</a:t>
            </a:r>
          </a:p>
        </p:txBody>
      </p:sp>
      <p:sp>
        <p:nvSpPr>
          <p:cNvPr id="6" name="Rectangle 5"/>
          <p:cNvSpPr/>
          <p:nvPr/>
        </p:nvSpPr>
        <p:spPr>
          <a:xfrm>
            <a:off x="4657725" y="488958"/>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Evaluate.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7725" y="484494"/>
            <a:ext cx="3794125" cy="3862081"/>
          </a:xfrm>
          <a:prstGeom prst="rect">
            <a:avLst/>
          </a:prstGeom>
        </p:spPr>
      </p:pic>
    </p:spTree>
    <p:extLst>
      <p:ext uri="{BB962C8B-B14F-4D97-AF65-F5344CB8AC3E}">
        <p14:creationId xmlns:p14="http://schemas.microsoft.com/office/powerpoint/2010/main" val="59209798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Text Placeholder 2"/>
          <p:cNvSpPr>
            <a:spLocks noGrp="1"/>
          </p:cNvSpPr>
          <p:nvPr>
            <p:ph type="body" sz="quarter" idx="10"/>
          </p:nvPr>
        </p:nvSpPr>
        <p:spPr/>
        <p:txBody>
          <a:bodyPr/>
          <a:lstStyle/>
          <a:p>
            <a:r>
              <a:rPr lang="en-US" b="1" dirty="0"/>
              <a:t>North American Marketing Operations Center</a:t>
            </a:r>
            <a:br>
              <a:rPr lang="en-US" b="1" dirty="0"/>
            </a:br>
            <a:r>
              <a:rPr lang="en-US" dirty="0"/>
              <a:t>ZINFI Technologies, Inc.</a:t>
            </a:r>
            <a:br>
              <a:rPr lang="en-US" dirty="0"/>
            </a:br>
            <a:r>
              <a:rPr lang="en-US" dirty="0"/>
              <a:t>6200 </a:t>
            </a:r>
            <a:r>
              <a:rPr lang="en-US" dirty="0" err="1"/>
              <a:t>Stoneridge</a:t>
            </a:r>
            <a:r>
              <a:rPr lang="en-US" dirty="0"/>
              <a:t> Mall Road, Suite 300</a:t>
            </a:r>
            <a:br>
              <a:rPr lang="en-US" dirty="0"/>
            </a:br>
            <a:r>
              <a:rPr lang="en-US" dirty="0"/>
              <a:t>Pleasanton, CA 94588</a:t>
            </a:r>
          </a:p>
          <a:p>
            <a:r>
              <a:rPr lang="en-US" b="1" dirty="0">
                <a:solidFill>
                  <a:srgbClr val="00ADFF"/>
                </a:solidFill>
              </a:rPr>
              <a:t>1.866.707.1944</a:t>
            </a:r>
            <a:r>
              <a:rPr lang="en-US" b="1" dirty="0"/>
              <a:t> </a:t>
            </a:r>
            <a:r>
              <a:rPr lang="en-US" dirty="0"/>
              <a:t>or </a:t>
            </a:r>
            <a:r>
              <a:rPr lang="en-US" b="1" dirty="0">
                <a:solidFill>
                  <a:schemeClr val="accent1"/>
                </a:solidFill>
                <a:hlinkClick r:id="rId2"/>
              </a:rPr>
              <a:t>sales.noram@zinfitech.com</a:t>
            </a:r>
            <a:endParaRPr lang="en-US" b="1" dirty="0">
              <a:solidFill>
                <a:schemeClr val="accent1"/>
              </a:solidFill>
            </a:endParaRPr>
          </a:p>
        </p:txBody>
      </p:sp>
    </p:spTree>
    <p:extLst>
      <p:ext uri="{BB962C8B-B14F-4D97-AF65-F5344CB8AC3E}">
        <p14:creationId xmlns:p14="http://schemas.microsoft.com/office/powerpoint/2010/main" val="21034283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57725" y="488958"/>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1"/>
          </p:nvPr>
        </p:nvSpPr>
        <p:spPr>
          <a:xfrm>
            <a:off x="685800" y="488958"/>
            <a:ext cx="3971926" cy="388297"/>
          </a:xfrm>
        </p:spPr>
        <p:txBody>
          <a:bodyPr/>
          <a:lstStyle/>
          <a:p>
            <a:r>
              <a:rPr lang="en-US" sz="2100" dirty="0" smtClean="0"/>
              <a:t>How to Get Partners Engaged to Channel Programs</a:t>
            </a:r>
            <a:endParaRPr lang="en-US" sz="2100" dirty="0"/>
          </a:p>
        </p:txBody>
      </p:sp>
      <p:sp>
        <p:nvSpPr>
          <p:cNvPr id="10" name="Content Placeholder 9"/>
          <p:cNvSpPr>
            <a:spLocks noGrp="1"/>
          </p:cNvSpPr>
          <p:nvPr>
            <p:ph sz="quarter" idx="14"/>
          </p:nvPr>
        </p:nvSpPr>
        <p:spPr>
          <a:xfrm>
            <a:off x="688287" y="1211777"/>
            <a:ext cx="3794760" cy="3135214"/>
          </a:xfrm>
        </p:spPr>
        <p:txBody>
          <a:bodyPr/>
          <a:lstStyle/>
          <a:p>
            <a:r>
              <a:rPr lang="en-US" sz="1200" dirty="0"/>
              <a:t>Many vendors today are deploying </a:t>
            </a:r>
            <a:r>
              <a:rPr lang="en-US" sz="1200" b="1" dirty="0"/>
              <a:t>channel marketing software</a:t>
            </a:r>
            <a:r>
              <a:rPr lang="en-US" sz="1200" dirty="0"/>
              <a:t> solutions to drive partner marketing activities. The goal for this class of software is to get partners actively engaged in various channel programs and enable them to drive demand generation activities. However, there are multiple options available in the market today from as many as 30 different vendors, which makes it very hard for an organization to determine the core set of features they should look for. This article will explore 10 critical features a channel marketing software platform must have.</a:t>
            </a:r>
          </a:p>
        </p:txBody>
      </p:sp>
      <p:pic>
        <p:nvPicPr>
          <p:cNvPr id="5" name="Picture 4" descr="Channel-Management-Challenges.jpe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57726" y="489374"/>
            <a:ext cx="3794124" cy="3857617"/>
          </a:xfrm>
          <a:prstGeom prst="rect">
            <a:avLst/>
          </a:prstGeom>
        </p:spPr>
      </p:pic>
    </p:spTree>
    <p:extLst>
      <p:ext uri="{BB962C8B-B14F-4D97-AF65-F5344CB8AC3E}">
        <p14:creationId xmlns:p14="http://schemas.microsoft.com/office/powerpoint/2010/main" val="12092620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8975" y="488950"/>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1"/>
          </p:nvPr>
        </p:nvSpPr>
        <p:spPr>
          <a:xfrm>
            <a:off x="4657774" y="488958"/>
            <a:ext cx="3794760" cy="388297"/>
          </a:xfrm>
        </p:spPr>
        <p:txBody>
          <a:bodyPr/>
          <a:lstStyle/>
          <a:p>
            <a:r>
              <a:rPr lang="en-US" sz="2000" dirty="0">
                <a:solidFill>
                  <a:srgbClr val="F27724"/>
                </a:solidFill>
              </a:rPr>
              <a:t>1</a:t>
            </a:r>
            <a:r>
              <a:rPr lang="en-US" sz="2000" dirty="0" smtClean="0">
                <a:solidFill>
                  <a:srgbClr val="F27724"/>
                </a:solidFill>
              </a:rPr>
              <a:t>. </a:t>
            </a:r>
            <a:r>
              <a:rPr lang="en-US" sz="2000" dirty="0"/>
              <a:t>Portal </a:t>
            </a:r>
            <a:r>
              <a:rPr lang="en-US" sz="2000" dirty="0" smtClean="0"/>
              <a:t>Content Management</a:t>
            </a:r>
            <a:endParaRPr lang="en-US" sz="2000" dirty="0">
              <a:solidFill>
                <a:srgbClr val="F27724"/>
              </a:solidFill>
            </a:endParaRPr>
          </a:p>
        </p:txBody>
      </p:sp>
      <p:sp>
        <p:nvSpPr>
          <p:cNvPr id="4" name="Content Placeholder 3"/>
          <p:cNvSpPr>
            <a:spLocks noGrp="1"/>
          </p:cNvSpPr>
          <p:nvPr>
            <p:ph sz="quarter" idx="15"/>
          </p:nvPr>
        </p:nvSpPr>
        <p:spPr/>
        <p:txBody>
          <a:bodyPr/>
          <a:lstStyle/>
          <a:p>
            <a:r>
              <a:rPr lang="en-US" sz="1200" dirty="0"/>
              <a:t>The goal for this capability is to allow an organization to set up a mobile-responsive, dynamic </a:t>
            </a:r>
            <a:r>
              <a:rPr lang="en-US" sz="1200" dirty="0" smtClean="0"/>
              <a:t>portal through </a:t>
            </a:r>
            <a:r>
              <a:rPr lang="en-US" sz="1200" dirty="0"/>
              <a:t>which various assets and information can be communicated to partners that are in the channel program. Without a platform that can be completely localized across multiple countries and used in a mobile-responsive environment, the potential of a </a:t>
            </a:r>
            <a:r>
              <a:rPr lang="en-US" sz="1200" b="1" dirty="0"/>
              <a:t>channel marketing software</a:t>
            </a:r>
            <a:r>
              <a:rPr lang="en-US" sz="1200" dirty="0"/>
              <a:t> platform is rarely realized. It is perhaps the most important feature a organization must look for.</a:t>
            </a:r>
          </a:p>
        </p:txBody>
      </p:sp>
      <p:pic>
        <p:nvPicPr>
          <p:cNvPr id="6" name="Picture 5" descr="Portal-Content-management.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5484" y="488951"/>
            <a:ext cx="3857616" cy="3857616"/>
          </a:xfrm>
          <a:prstGeom prst="rect">
            <a:avLst/>
          </a:prstGeom>
        </p:spPr>
      </p:pic>
      <p:pic>
        <p:nvPicPr>
          <p:cNvPr id="8" name="Picture 7" descr="Portal-Content-management.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1541" y="4054951"/>
            <a:ext cx="1154310" cy="235904"/>
          </a:xfrm>
          <a:prstGeom prst="rect">
            <a:avLst/>
          </a:prstGeom>
        </p:spPr>
      </p:pic>
    </p:spTree>
    <p:extLst>
      <p:ext uri="{BB962C8B-B14F-4D97-AF65-F5344CB8AC3E}">
        <p14:creationId xmlns:p14="http://schemas.microsoft.com/office/powerpoint/2010/main" val="67407072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US" sz="1900" dirty="0">
                <a:solidFill>
                  <a:srgbClr val="F27724"/>
                </a:solidFill>
              </a:rPr>
              <a:t>2. </a:t>
            </a:r>
            <a:r>
              <a:rPr lang="en-US" sz="1900" dirty="0"/>
              <a:t>Campaign </a:t>
            </a:r>
            <a:r>
              <a:rPr lang="en-US" sz="1900" dirty="0" smtClean="0"/>
              <a:t>Upload </a:t>
            </a:r>
            <a:r>
              <a:rPr lang="en-US" sz="1900" dirty="0"/>
              <a:t>and </a:t>
            </a:r>
            <a:r>
              <a:rPr lang="en-US" sz="1900" dirty="0" smtClean="0"/>
              <a:t>Setup</a:t>
            </a:r>
            <a:endParaRPr lang="en-US" sz="1900" dirty="0">
              <a:solidFill>
                <a:srgbClr val="F27724"/>
              </a:solidFill>
            </a:endParaRPr>
          </a:p>
        </p:txBody>
      </p:sp>
      <p:sp>
        <p:nvSpPr>
          <p:cNvPr id="3" name="Content Placeholder 2"/>
          <p:cNvSpPr>
            <a:spLocks noGrp="1"/>
          </p:cNvSpPr>
          <p:nvPr>
            <p:ph sz="quarter" idx="14"/>
          </p:nvPr>
        </p:nvSpPr>
        <p:spPr>
          <a:xfrm>
            <a:off x="688287" y="904968"/>
            <a:ext cx="3794760" cy="1335723"/>
          </a:xfrm>
        </p:spPr>
        <p:txBody>
          <a:bodyPr/>
          <a:lstStyle/>
          <a:p>
            <a:r>
              <a:rPr lang="en-US" sz="1200" dirty="0"/>
              <a:t>Once a dynamic portal has been set up, the next key area to focus on is the ability to upload campaign content that can allow the vendor to market to—as well as market through—their channel partners. Vendors considering an investment in a </a:t>
            </a:r>
            <a:r>
              <a:rPr lang="en-US" sz="1200" b="1" dirty="0"/>
              <a:t>channel marketing software</a:t>
            </a:r>
            <a:r>
              <a:rPr lang="en-US" sz="1200" dirty="0"/>
              <a:t> platform must ensure that any platform they evaluate has a dynamic content management system.</a:t>
            </a:r>
          </a:p>
        </p:txBody>
      </p:sp>
      <p:sp>
        <p:nvSpPr>
          <p:cNvPr id="6" name="Rectangle 5"/>
          <p:cNvSpPr/>
          <p:nvPr/>
        </p:nvSpPr>
        <p:spPr>
          <a:xfrm>
            <a:off x="4657725" y="488958"/>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688287" y="2421884"/>
            <a:ext cx="3797248" cy="388297"/>
          </a:xfrm>
          <a:prstGeom prst="rect">
            <a:avLst/>
          </a:prstGeom>
        </p:spPr>
        <p:txBody>
          <a:bodyPr vert="horz" lIns="0" tIns="0" rIns="0" bIns="0" rtlCol="0">
            <a:noAutofit/>
          </a:bodyPr>
          <a:lstStyle>
            <a:lvl1pPr marL="0" indent="0" algn="l" defTabSz="457200" rtl="0" eaLnBrk="1" latinLnBrk="0" hangingPunct="1">
              <a:spcBef>
                <a:spcPts val="200"/>
              </a:spcBef>
              <a:spcAft>
                <a:spcPts val="800"/>
              </a:spcAft>
              <a:buFontTx/>
              <a:buNone/>
              <a:defRPr sz="2200" b="1" i="0" kern="1200">
                <a:solidFill>
                  <a:schemeClr val="accent4"/>
                </a:solidFill>
                <a:latin typeface="+mn-lt"/>
                <a:ea typeface="+mn-ea"/>
                <a:cs typeface="+mn-cs"/>
              </a:defRPr>
            </a:lvl1pPr>
            <a:lvl2pPr marL="0" indent="0" algn="l" defTabSz="457200" rtl="0" eaLnBrk="1" latinLnBrk="0" hangingPunct="1">
              <a:spcBef>
                <a:spcPts val="0"/>
              </a:spcBef>
              <a:spcAft>
                <a:spcPts val="1000"/>
              </a:spcAft>
              <a:buFontTx/>
              <a:buNone/>
              <a:defRPr sz="1300" kern="1200" baseline="0">
                <a:solidFill>
                  <a:schemeClr val="tx1"/>
                </a:solidFill>
                <a:latin typeface="+mn-lt"/>
                <a:ea typeface="+mn-ea"/>
                <a:cs typeface="+mn-cs"/>
              </a:defRPr>
            </a:lvl2pPr>
            <a:lvl3pPr marL="118872" indent="-118872" algn="l" defTabSz="457200" rtl="0" eaLnBrk="1" latinLnBrk="0" hangingPunct="1">
              <a:spcBef>
                <a:spcPts val="0"/>
              </a:spcBef>
              <a:spcAft>
                <a:spcPts val="200"/>
              </a:spcAft>
              <a:buSzPct val="100000"/>
              <a:buFont typeface="Arial"/>
              <a:buChar char="•"/>
              <a:defRPr sz="1300" kern="1200">
                <a:solidFill>
                  <a:schemeClr val="tx1"/>
                </a:solidFill>
                <a:latin typeface="+mn-lt"/>
                <a:ea typeface="+mn-ea"/>
                <a:cs typeface="+mn-cs"/>
              </a:defRPr>
            </a:lvl3pPr>
            <a:lvl4pPr marL="228600" indent="-118872" algn="l" defTabSz="457200" rtl="0" eaLnBrk="1" latinLnBrk="0" hangingPunct="1">
              <a:spcBef>
                <a:spcPts val="0"/>
              </a:spcBef>
              <a:spcAft>
                <a:spcPts val="200"/>
              </a:spcAft>
              <a:buFont typeface="Courier New"/>
              <a:buChar char="o"/>
              <a:defRPr sz="1100" b="0" i="1" kern="1200" baseline="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900" dirty="0" smtClean="0">
                <a:solidFill>
                  <a:srgbClr val="F27724"/>
                </a:solidFill>
              </a:rPr>
              <a:t>3. </a:t>
            </a:r>
            <a:r>
              <a:rPr lang="en-US" sz="2000" dirty="0"/>
              <a:t>Single </a:t>
            </a:r>
            <a:r>
              <a:rPr lang="en-US" sz="2000" dirty="0" smtClean="0"/>
              <a:t>Sign-on</a:t>
            </a:r>
            <a:endParaRPr lang="en-US" sz="1900" dirty="0">
              <a:solidFill>
                <a:srgbClr val="F27724"/>
              </a:solidFill>
            </a:endParaRPr>
          </a:p>
        </p:txBody>
      </p:sp>
      <p:sp>
        <p:nvSpPr>
          <p:cNvPr id="7" name="Content Placeholder 2"/>
          <p:cNvSpPr>
            <a:spLocks noGrp="1"/>
          </p:cNvSpPr>
          <p:nvPr>
            <p:ph sz="quarter" idx="14"/>
          </p:nvPr>
        </p:nvSpPr>
        <p:spPr>
          <a:xfrm>
            <a:off x="690774" y="2837894"/>
            <a:ext cx="3794760" cy="1335723"/>
          </a:xfrm>
        </p:spPr>
        <p:txBody>
          <a:bodyPr/>
          <a:lstStyle/>
          <a:p>
            <a:r>
              <a:rPr lang="en-US" sz="1200" dirty="0"/>
              <a:t>A vendor may already have an existing infrastructure in place to which a current or new portal may need to connect, either temporarily or in the long term. Because of that, it is extremely important to provide unified access and a seamless user experience. The </a:t>
            </a:r>
            <a:r>
              <a:rPr lang="en-US" sz="1200" b="1" dirty="0"/>
              <a:t>channel marketing software</a:t>
            </a:r>
            <a:r>
              <a:rPr lang="en-US" sz="1200" dirty="0"/>
              <a:t> platform must be able to connect to existing infrastructure via a single sign-on mechanism.</a:t>
            </a:r>
          </a:p>
        </p:txBody>
      </p:sp>
      <p:pic>
        <p:nvPicPr>
          <p:cNvPr id="9" name="Picture 8" descr="campaign-upload.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89997" y="484722"/>
            <a:ext cx="3861853" cy="3861853"/>
          </a:xfrm>
          <a:prstGeom prst="rect">
            <a:avLst/>
          </a:prstGeom>
        </p:spPr>
      </p:pic>
    </p:spTree>
    <p:extLst>
      <p:ext uri="{BB962C8B-B14F-4D97-AF65-F5344CB8AC3E}">
        <p14:creationId xmlns:p14="http://schemas.microsoft.com/office/powerpoint/2010/main" val="241362998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r>
              <a:rPr lang="en-US" dirty="0" smtClean="0">
                <a:solidFill>
                  <a:srgbClr val="F27724"/>
                </a:solidFill>
              </a:rPr>
              <a:t>4. </a:t>
            </a:r>
            <a:r>
              <a:rPr lang="en-US" dirty="0"/>
              <a:t>CRM </a:t>
            </a:r>
            <a:r>
              <a:rPr lang="en-US" dirty="0" smtClean="0"/>
              <a:t>Integration</a:t>
            </a:r>
            <a:endParaRPr lang="en-US" dirty="0">
              <a:solidFill>
                <a:srgbClr val="F27724"/>
              </a:solidFill>
            </a:endParaRPr>
          </a:p>
        </p:txBody>
      </p:sp>
      <p:sp>
        <p:nvSpPr>
          <p:cNvPr id="4" name="Content Placeholder 3"/>
          <p:cNvSpPr>
            <a:spLocks noGrp="1"/>
          </p:cNvSpPr>
          <p:nvPr>
            <p:ph sz="quarter" idx="15"/>
          </p:nvPr>
        </p:nvSpPr>
        <p:spPr/>
        <p:txBody>
          <a:bodyPr/>
          <a:lstStyle/>
          <a:p>
            <a:r>
              <a:rPr lang="en-US" sz="1200" dirty="0"/>
              <a:t>Often an organization will have an existing enterprise resource planning (ERP) or customer relationship management (CRM) infrastructure in place, which could be based on Salesforce.com, NetSuite, Microsoft Dynamics, SAP or some other similar platform. </a:t>
            </a:r>
            <a:r>
              <a:rPr lang="en-US" sz="1200" dirty="0" smtClean="0"/>
              <a:t>The </a:t>
            </a:r>
            <a:r>
              <a:rPr lang="en-US" sz="1200" b="1" dirty="0" smtClean="0"/>
              <a:t>channel </a:t>
            </a:r>
            <a:r>
              <a:rPr lang="en-US" sz="1200" b="1" dirty="0"/>
              <a:t>marketing software</a:t>
            </a:r>
            <a:r>
              <a:rPr lang="en-US" sz="1200" dirty="0"/>
              <a:t> platform must be able to connect and integrate with any of these systems without a hitch. The data from the CRM system must be able to flow to the marketing software platform, and the </a:t>
            </a:r>
            <a:r>
              <a:rPr lang="en-US" sz="1200" dirty="0" smtClean="0"/>
              <a:t>activities being </a:t>
            </a:r>
            <a:r>
              <a:rPr lang="en-US" sz="1200" dirty="0"/>
              <a:t>carried out by the channel partners must in turn be tracked and reported back to existing CRM infrastructure. Seamless integration at every step is absolutely essential.</a:t>
            </a:r>
          </a:p>
        </p:txBody>
      </p:sp>
      <p:sp>
        <p:nvSpPr>
          <p:cNvPr id="7" name="Rectangle 6"/>
          <p:cNvSpPr/>
          <p:nvPr/>
        </p:nvSpPr>
        <p:spPr>
          <a:xfrm>
            <a:off x="688975" y="488950"/>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Connection.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8975" y="489374"/>
            <a:ext cx="3794125" cy="3857617"/>
          </a:xfrm>
          <a:prstGeom prst="rect">
            <a:avLst/>
          </a:prstGeom>
        </p:spPr>
      </p:pic>
    </p:spTree>
    <p:extLst>
      <p:ext uri="{BB962C8B-B14F-4D97-AF65-F5344CB8AC3E}">
        <p14:creationId xmlns:p14="http://schemas.microsoft.com/office/powerpoint/2010/main" val="135296530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US" dirty="0" smtClean="0">
                <a:solidFill>
                  <a:srgbClr val="F27724"/>
                </a:solidFill>
              </a:rPr>
              <a:t>5. </a:t>
            </a:r>
            <a:r>
              <a:rPr lang="en-US" dirty="0"/>
              <a:t>Email </a:t>
            </a:r>
            <a:r>
              <a:rPr lang="en-US" dirty="0" smtClean="0"/>
              <a:t>Marketing</a:t>
            </a:r>
            <a:endParaRPr lang="en-US" dirty="0">
              <a:solidFill>
                <a:srgbClr val="F27724"/>
              </a:solidFill>
            </a:endParaRPr>
          </a:p>
        </p:txBody>
      </p:sp>
      <p:sp>
        <p:nvSpPr>
          <p:cNvPr id="3" name="Content Placeholder 2"/>
          <p:cNvSpPr>
            <a:spLocks noGrp="1"/>
          </p:cNvSpPr>
          <p:nvPr>
            <p:ph sz="quarter" idx="14"/>
          </p:nvPr>
        </p:nvSpPr>
        <p:spPr/>
        <p:txBody>
          <a:bodyPr/>
          <a:lstStyle/>
          <a:p>
            <a:r>
              <a:rPr lang="en-US" sz="1200" dirty="0"/>
              <a:t>When a vendor is trying to enable a group of partners with a set of channel marketing tools, one of the most important capabilities the </a:t>
            </a:r>
            <a:r>
              <a:rPr lang="en-US" sz="1200" b="1" dirty="0"/>
              <a:t>channel marketing </a:t>
            </a:r>
            <a:r>
              <a:rPr lang="en-US" sz="1200" b="1" dirty="0" smtClean="0"/>
              <a:t>software</a:t>
            </a:r>
            <a:r>
              <a:rPr lang="en-US" sz="1200" dirty="0"/>
              <a:t> </a:t>
            </a:r>
            <a:r>
              <a:rPr lang="en-US" sz="1200" dirty="0" smtClean="0"/>
              <a:t>must </a:t>
            </a:r>
            <a:r>
              <a:rPr lang="en-US" sz="1200" dirty="0"/>
              <a:t>have is a multi-touch email </a:t>
            </a:r>
            <a:r>
              <a:rPr lang="en-US" sz="1200" dirty="0" smtClean="0"/>
              <a:t>marketing and nurturing feature</a:t>
            </a:r>
            <a:r>
              <a:rPr lang="en-US" sz="1200" dirty="0"/>
              <a:t>. The email marketing engine should be configurable as a multi-touch tool, so when a prospect comes to a partner website and engages in some way, the system should be able to automatically send a follow-up email based specifically on the prospect’s activities. The email engine should also accommodate complete, dynamic co-branding capabilities so that a partner can easily edit existing content provided by the vendor and send out customized emails to prospects and the customer base in a few clicks.</a:t>
            </a:r>
          </a:p>
        </p:txBody>
      </p:sp>
      <p:sp>
        <p:nvSpPr>
          <p:cNvPr id="6" name="Rectangle 5"/>
          <p:cNvSpPr/>
          <p:nvPr/>
        </p:nvSpPr>
        <p:spPr>
          <a:xfrm>
            <a:off x="4657725" y="488958"/>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Email-marketing-4.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57724" y="488958"/>
            <a:ext cx="3794125" cy="3858033"/>
          </a:xfrm>
          <a:prstGeom prst="rect">
            <a:avLst/>
          </a:prstGeom>
        </p:spPr>
      </p:pic>
    </p:spTree>
    <p:extLst>
      <p:ext uri="{BB962C8B-B14F-4D97-AF65-F5344CB8AC3E}">
        <p14:creationId xmlns:p14="http://schemas.microsoft.com/office/powerpoint/2010/main" val="286371145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r>
              <a:rPr lang="en-US" dirty="0" smtClean="0">
                <a:solidFill>
                  <a:srgbClr val="F27724"/>
                </a:solidFill>
              </a:rPr>
              <a:t>6. </a:t>
            </a:r>
            <a:r>
              <a:rPr lang="en-US" dirty="0"/>
              <a:t>Event </a:t>
            </a:r>
            <a:r>
              <a:rPr lang="en-US" dirty="0" smtClean="0"/>
              <a:t>Marketing</a:t>
            </a:r>
            <a:endParaRPr lang="en-US" dirty="0">
              <a:solidFill>
                <a:srgbClr val="F27724"/>
              </a:solidFill>
            </a:endParaRPr>
          </a:p>
        </p:txBody>
      </p:sp>
      <p:sp>
        <p:nvSpPr>
          <p:cNvPr id="4" name="Content Placeholder 3"/>
          <p:cNvSpPr>
            <a:spLocks noGrp="1"/>
          </p:cNvSpPr>
          <p:nvPr>
            <p:ph sz="quarter" idx="15"/>
          </p:nvPr>
        </p:nvSpPr>
        <p:spPr/>
        <p:txBody>
          <a:bodyPr/>
          <a:lstStyle/>
          <a:p>
            <a:pPr lvl="0"/>
            <a:r>
              <a:rPr lang="en-US" sz="1200" dirty="0"/>
              <a:t>Most partners today—particularly those selling in the B2B area, but also those selling in the B2C </a:t>
            </a:r>
            <a:r>
              <a:rPr lang="en-US" sz="1200" dirty="0" smtClean="0"/>
              <a:t>marketplace — put </a:t>
            </a:r>
            <a:r>
              <a:rPr lang="en-US" sz="1200" dirty="0"/>
              <a:t>on events to market products and services. They may be small events in a lunch-and-learn format, or they may take the form of much larger consumer events like award shows and ceremonies, where the entire event needs to be dynamically managed. In the latter case especially, the partner may end up using all the vendor’s campaign assets, but it can be difficult for the partner to co-brand that material and customize the launch and event, as well as manage it successfully in an integrated way. Good </a:t>
            </a:r>
            <a:r>
              <a:rPr lang="en-US" sz="1200" b="1" dirty="0"/>
              <a:t>channel marketing </a:t>
            </a:r>
            <a:r>
              <a:rPr lang="en-US" sz="1200" b="1" dirty="0" smtClean="0"/>
              <a:t>software</a:t>
            </a:r>
            <a:r>
              <a:rPr lang="en-US" sz="1200" dirty="0"/>
              <a:t> </a:t>
            </a:r>
            <a:r>
              <a:rPr lang="en-US" sz="1200" dirty="0" smtClean="0"/>
              <a:t>can </a:t>
            </a:r>
            <a:r>
              <a:rPr lang="en-US" sz="1200" dirty="0"/>
              <a:t>do this, but the platform must be designed to </a:t>
            </a:r>
            <a:r>
              <a:rPr lang="en-US" sz="1200" dirty="0" smtClean="0"/>
              <a:t>provide a </a:t>
            </a:r>
            <a:r>
              <a:rPr lang="en-US" sz="1200" dirty="0"/>
              <a:t>seamless, end-to-end event </a:t>
            </a:r>
            <a:r>
              <a:rPr lang="en-US" sz="1200" dirty="0" smtClean="0"/>
              <a:t>management capability </a:t>
            </a:r>
            <a:r>
              <a:rPr lang="en-US" sz="1200" dirty="0"/>
              <a:t>whereby the partner can take the campaign assets provided by the vendor and easily co-brand them and manage a multi-touch event campaign.</a:t>
            </a:r>
          </a:p>
        </p:txBody>
      </p:sp>
      <p:sp>
        <p:nvSpPr>
          <p:cNvPr id="6" name="Rectangle 5"/>
          <p:cNvSpPr/>
          <p:nvPr/>
        </p:nvSpPr>
        <p:spPr>
          <a:xfrm>
            <a:off x="688975" y="488950"/>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Event-marketing.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8975" y="488950"/>
            <a:ext cx="3794125" cy="3857617"/>
          </a:xfrm>
          <a:prstGeom prst="rect">
            <a:avLst/>
          </a:prstGeom>
        </p:spPr>
      </p:pic>
    </p:spTree>
    <p:extLst>
      <p:ext uri="{BB962C8B-B14F-4D97-AF65-F5344CB8AC3E}">
        <p14:creationId xmlns:p14="http://schemas.microsoft.com/office/powerpoint/2010/main" val="152661697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5800" y="488958"/>
            <a:ext cx="3797248" cy="388297"/>
          </a:xfrm>
        </p:spPr>
        <p:txBody>
          <a:bodyPr/>
          <a:lstStyle/>
          <a:p>
            <a:r>
              <a:rPr lang="en-US" sz="1900" dirty="0" smtClean="0">
                <a:solidFill>
                  <a:srgbClr val="F27724"/>
                </a:solidFill>
              </a:rPr>
              <a:t>7. </a:t>
            </a:r>
            <a:r>
              <a:rPr lang="en-US" sz="1900" dirty="0"/>
              <a:t>Search and </a:t>
            </a:r>
            <a:r>
              <a:rPr lang="en-US" sz="1900" dirty="0" smtClean="0"/>
              <a:t>Social </a:t>
            </a:r>
            <a:r>
              <a:rPr lang="en-US" sz="1900" dirty="0"/>
              <a:t>M</a:t>
            </a:r>
            <a:r>
              <a:rPr lang="en-US" sz="1900" dirty="0" smtClean="0"/>
              <a:t>arketing</a:t>
            </a:r>
            <a:endParaRPr lang="en-US" sz="1900" dirty="0">
              <a:solidFill>
                <a:srgbClr val="F27724"/>
              </a:solidFill>
            </a:endParaRPr>
          </a:p>
        </p:txBody>
      </p:sp>
      <p:sp>
        <p:nvSpPr>
          <p:cNvPr id="3" name="Content Placeholder 2"/>
          <p:cNvSpPr>
            <a:spLocks noGrp="1"/>
          </p:cNvSpPr>
          <p:nvPr>
            <p:ph sz="quarter" idx="14"/>
          </p:nvPr>
        </p:nvSpPr>
        <p:spPr>
          <a:xfrm>
            <a:off x="688287" y="877255"/>
            <a:ext cx="3794760" cy="1742377"/>
          </a:xfrm>
        </p:spPr>
        <p:txBody>
          <a:bodyPr/>
          <a:lstStyle/>
          <a:p>
            <a:r>
              <a:rPr lang="en-US" sz="1200" dirty="0"/>
              <a:t>With social media now proliferating through every phase of the customer engagement cycle, it is very important for vendors to provide their partners with social </a:t>
            </a:r>
            <a:r>
              <a:rPr lang="en-US" sz="1200" dirty="0" smtClean="0"/>
              <a:t>marketing capabilities</a:t>
            </a:r>
            <a:r>
              <a:rPr lang="en-US" sz="1200" dirty="0"/>
              <a:t>. The </a:t>
            </a:r>
            <a:r>
              <a:rPr lang="en-US" sz="1200" b="1" dirty="0"/>
              <a:t>channel marketing </a:t>
            </a:r>
            <a:r>
              <a:rPr lang="en-US" sz="1200" b="1" dirty="0" smtClean="0"/>
              <a:t>software </a:t>
            </a:r>
            <a:r>
              <a:rPr lang="en-US" sz="1200" dirty="0" smtClean="0"/>
              <a:t>platform </a:t>
            </a:r>
            <a:r>
              <a:rPr lang="en-US" sz="1200" dirty="0"/>
              <a:t>must have those capabilities. In addition, the platform should also be able to connect to existing Google </a:t>
            </a:r>
            <a:r>
              <a:rPr lang="en-US" sz="1200" dirty="0" err="1"/>
              <a:t>AdWords</a:t>
            </a:r>
            <a:r>
              <a:rPr lang="en-US" sz="1200" dirty="0"/>
              <a:t> or other social media advertising mechanisms in which integrated search marketing campaigns can be carried out.</a:t>
            </a:r>
          </a:p>
        </p:txBody>
      </p:sp>
      <p:sp>
        <p:nvSpPr>
          <p:cNvPr id="6" name="Rectangle 5"/>
          <p:cNvSpPr/>
          <p:nvPr/>
        </p:nvSpPr>
        <p:spPr>
          <a:xfrm>
            <a:off x="4657725" y="488958"/>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
          <p:cNvSpPr txBox="1">
            <a:spLocks/>
          </p:cNvSpPr>
          <p:nvPr/>
        </p:nvSpPr>
        <p:spPr>
          <a:xfrm>
            <a:off x="688287" y="2692579"/>
            <a:ext cx="3797248" cy="388297"/>
          </a:xfrm>
          <a:prstGeom prst="rect">
            <a:avLst/>
          </a:prstGeom>
        </p:spPr>
        <p:txBody>
          <a:bodyPr vert="horz" lIns="0" tIns="0" rIns="0" bIns="0" rtlCol="0">
            <a:noAutofit/>
          </a:bodyPr>
          <a:lstStyle>
            <a:lvl1pPr marL="0" indent="0" algn="l" defTabSz="457200" rtl="0" eaLnBrk="1" latinLnBrk="0" hangingPunct="1">
              <a:spcBef>
                <a:spcPts val="200"/>
              </a:spcBef>
              <a:spcAft>
                <a:spcPts val="800"/>
              </a:spcAft>
              <a:buFontTx/>
              <a:buNone/>
              <a:defRPr sz="2200" b="1" i="0" kern="1200">
                <a:solidFill>
                  <a:schemeClr val="accent4"/>
                </a:solidFill>
                <a:latin typeface="+mn-lt"/>
                <a:ea typeface="+mn-ea"/>
                <a:cs typeface="+mn-cs"/>
              </a:defRPr>
            </a:lvl1pPr>
            <a:lvl2pPr marL="0" indent="0" algn="l" defTabSz="457200" rtl="0" eaLnBrk="1" latinLnBrk="0" hangingPunct="1">
              <a:spcBef>
                <a:spcPts val="0"/>
              </a:spcBef>
              <a:spcAft>
                <a:spcPts val="1000"/>
              </a:spcAft>
              <a:buFontTx/>
              <a:buNone/>
              <a:defRPr sz="1300" kern="1200" baseline="0">
                <a:solidFill>
                  <a:schemeClr val="tx1"/>
                </a:solidFill>
                <a:latin typeface="+mn-lt"/>
                <a:ea typeface="+mn-ea"/>
                <a:cs typeface="+mn-cs"/>
              </a:defRPr>
            </a:lvl2pPr>
            <a:lvl3pPr marL="118872" indent="-118872" algn="l" defTabSz="457200" rtl="0" eaLnBrk="1" latinLnBrk="0" hangingPunct="1">
              <a:spcBef>
                <a:spcPts val="0"/>
              </a:spcBef>
              <a:spcAft>
                <a:spcPts val="200"/>
              </a:spcAft>
              <a:buSzPct val="100000"/>
              <a:buFont typeface="Arial"/>
              <a:buChar char="•"/>
              <a:defRPr sz="1300" kern="1200">
                <a:solidFill>
                  <a:schemeClr val="tx1"/>
                </a:solidFill>
                <a:latin typeface="+mn-lt"/>
                <a:ea typeface="+mn-ea"/>
                <a:cs typeface="+mn-cs"/>
              </a:defRPr>
            </a:lvl3pPr>
            <a:lvl4pPr marL="228600" indent="-118872" algn="l" defTabSz="457200" rtl="0" eaLnBrk="1" latinLnBrk="0" hangingPunct="1">
              <a:spcBef>
                <a:spcPts val="0"/>
              </a:spcBef>
              <a:spcAft>
                <a:spcPts val="200"/>
              </a:spcAft>
              <a:buFont typeface="Courier New"/>
              <a:buChar char="o"/>
              <a:defRPr sz="1100" b="0" i="1" kern="1200" baseline="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900" dirty="0" smtClean="0">
                <a:solidFill>
                  <a:srgbClr val="F27724"/>
                </a:solidFill>
              </a:rPr>
              <a:t>8. </a:t>
            </a:r>
            <a:r>
              <a:rPr lang="en-US" sz="2000" dirty="0"/>
              <a:t>Rewards and </a:t>
            </a:r>
            <a:r>
              <a:rPr lang="en-US" sz="2000" dirty="0" smtClean="0"/>
              <a:t>Rebates</a:t>
            </a:r>
            <a:endParaRPr lang="en-US" sz="1900" dirty="0">
              <a:solidFill>
                <a:srgbClr val="F27724"/>
              </a:solidFill>
            </a:endParaRPr>
          </a:p>
        </p:txBody>
      </p:sp>
      <p:sp>
        <p:nvSpPr>
          <p:cNvPr id="7" name="Content Placeholder 2"/>
          <p:cNvSpPr>
            <a:spLocks noGrp="1"/>
          </p:cNvSpPr>
          <p:nvPr>
            <p:ph sz="quarter" idx="14"/>
          </p:nvPr>
        </p:nvSpPr>
        <p:spPr>
          <a:xfrm>
            <a:off x="690774" y="3080876"/>
            <a:ext cx="3794760" cy="1013329"/>
          </a:xfrm>
        </p:spPr>
        <p:txBody>
          <a:bodyPr/>
          <a:lstStyle/>
          <a:p>
            <a:r>
              <a:rPr lang="en-US" sz="1200" dirty="0"/>
              <a:t>Even though this function is technically in the domain of partner relationship management (an area where unified channel management is also evolving), some basic tools for providing rewards and rebates through the channel marketing platform can be very helpful.</a:t>
            </a:r>
          </a:p>
        </p:txBody>
      </p:sp>
      <p:pic>
        <p:nvPicPr>
          <p:cNvPr id="4" name="Picture 3" descr="Social_Selling.jpe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57725" y="488501"/>
            <a:ext cx="3794125" cy="3858074"/>
          </a:xfrm>
          <a:prstGeom prst="rect">
            <a:avLst/>
          </a:prstGeom>
        </p:spPr>
      </p:pic>
    </p:spTree>
    <p:extLst>
      <p:ext uri="{BB962C8B-B14F-4D97-AF65-F5344CB8AC3E}">
        <p14:creationId xmlns:p14="http://schemas.microsoft.com/office/powerpoint/2010/main" val="109327425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57774" y="488958"/>
            <a:ext cx="3794760" cy="388297"/>
          </a:xfrm>
        </p:spPr>
        <p:txBody>
          <a:bodyPr/>
          <a:lstStyle/>
          <a:p>
            <a:r>
              <a:rPr lang="en-US" dirty="0" smtClean="0">
                <a:solidFill>
                  <a:srgbClr val="F27724"/>
                </a:solidFill>
              </a:rPr>
              <a:t>9. </a:t>
            </a:r>
            <a:r>
              <a:rPr lang="en-US" dirty="0"/>
              <a:t>Content </a:t>
            </a:r>
            <a:r>
              <a:rPr lang="en-US" dirty="0" smtClean="0"/>
              <a:t>Syndication</a:t>
            </a:r>
            <a:endParaRPr lang="en-US" dirty="0">
              <a:solidFill>
                <a:srgbClr val="F27724"/>
              </a:solidFill>
            </a:endParaRPr>
          </a:p>
        </p:txBody>
      </p:sp>
      <p:sp>
        <p:nvSpPr>
          <p:cNvPr id="4" name="Content Placeholder 3"/>
          <p:cNvSpPr>
            <a:spLocks noGrp="1"/>
          </p:cNvSpPr>
          <p:nvPr>
            <p:ph sz="quarter" idx="15"/>
          </p:nvPr>
        </p:nvSpPr>
        <p:spPr/>
        <p:txBody>
          <a:bodyPr/>
          <a:lstStyle/>
          <a:p>
            <a:pPr lvl="0"/>
            <a:r>
              <a:rPr lang="en-US" sz="1200" dirty="0"/>
              <a:t>The next most important feature for a </a:t>
            </a:r>
            <a:r>
              <a:rPr lang="en-US" sz="1200" b="1" dirty="0"/>
              <a:t>channel </a:t>
            </a:r>
            <a:r>
              <a:rPr lang="en-US" sz="1200" b="1" dirty="0" smtClean="0"/>
              <a:t>marketing software</a:t>
            </a:r>
            <a:r>
              <a:rPr lang="en-US" sz="1200" dirty="0"/>
              <a:t> platform is the capability for a vendor to provide content—whether it’s product showcasing</a:t>
            </a:r>
            <a:r>
              <a:rPr lang="en-US" sz="1200" dirty="0" smtClean="0"/>
              <a:t>, news</a:t>
            </a:r>
            <a:r>
              <a:rPr lang="en-US" sz="1200" dirty="0"/>
              <a:t>, events, release announcements or blog content—into a continuous stream that the partner can syndicate content through their own website with a few clicks. The ability to provide meaningful content to partner websites allows the vendor to leverage a large network of partners and reach out to hundreds of thousands of end users, extending their the reach and their branding capabilities.</a:t>
            </a:r>
          </a:p>
        </p:txBody>
      </p:sp>
      <p:sp>
        <p:nvSpPr>
          <p:cNvPr id="6" name="Rectangle 5"/>
          <p:cNvSpPr/>
          <p:nvPr/>
        </p:nvSpPr>
        <p:spPr>
          <a:xfrm>
            <a:off x="688975" y="488950"/>
            <a:ext cx="3794125" cy="385761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Content-Marketing-Channel-Marketing-Automation.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8975" y="488958"/>
            <a:ext cx="3794125" cy="3857609"/>
          </a:xfrm>
          <a:prstGeom prst="rect">
            <a:avLst/>
          </a:prstGeom>
        </p:spPr>
      </p:pic>
    </p:spTree>
    <p:extLst>
      <p:ext uri="{BB962C8B-B14F-4D97-AF65-F5344CB8AC3E}">
        <p14:creationId xmlns:p14="http://schemas.microsoft.com/office/powerpoint/2010/main" val="187251106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zinfi_powerpoint_template">
  <a:themeElements>
    <a:clrScheme name="Zinfi Brand">
      <a:dk1>
        <a:srgbClr val="333333"/>
      </a:dk1>
      <a:lt1>
        <a:sysClr val="window" lastClr="FFFFFF"/>
      </a:lt1>
      <a:dk2>
        <a:srgbClr val="807C78"/>
      </a:dk2>
      <a:lt2>
        <a:srgbClr val="E6E6E6"/>
      </a:lt2>
      <a:accent1>
        <a:srgbClr val="00ADFF"/>
      </a:accent1>
      <a:accent2>
        <a:srgbClr val="962AA6"/>
      </a:accent2>
      <a:accent3>
        <a:srgbClr val="8CA621"/>
      </a:accent3>
      <a:accent4>
        <a:srgbClr val="F27724"/>
      </a:accent4>
      <a:accent5>
        <a:srgbClr val="E84639"/>
      </a:accent5>
      <a:accent6>
        <a:srgbClr val="4D4A48"/>
      </a:accent6>
      <a:hlink>
        <a:srgbClr val="00ADFF"/>
      </a:hlink>
      <a:folHlink>
        <a:srgbClr val="00ADFF"/>
      </a:folHlink>
    </a:clrScheme>
    <a:fontScheme name="Zinfi">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zinfi_powerpoint_template.thmx</Template>
  <TotalTime>43758</TotalTime>
  <Words>508</Words>
  <Application>Microsoft Macintosh PowerPoint</Application>
  <PresentationFormat>On-screen Show (16:9)</PresentationFormat>
  <Paragraphs>28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zinfi_powerpoint_template</vt:lpstr>
      <vt:lpstr>Most Important Features of a Channel Marketing Software Platform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ZINFI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Bowden</dc:creator>
  <cp:lastModifiedBy>ZINFI Mac</cp:lastModifiedBy>
  <cp:revision>326</cp:revision>
  <cp:lastPrinted>2012-10-17T16:04:59Z</cp:lastPrinted>
  <dcterms:created xsi:type="dcterms:W3CDTF">2012-07-05T17:18:21Z</dcterms:created>
  <dcterms:modified xsi:type="dcterms:W3CDTF">2016-07-29T19:47:43Z</dcterms:modified>
</cp:coreProperties>
</file>