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6"/>
  </p:notesMasterIdLst>
  <p:handoutMasterIdLst>
    <p:handoutMasterId r:id="rId17"/>
  </p:handoutMasterIdLst>
  <p:sldIdLst>
    <p:sldId id="269" r:id="rId2"/>
    <p:sldId id="270" r:id="rId3"/>
    <p:sldId id="274" r:id="rId4"/>
    <p:sldId id="275" r:id="rId5"/>
    <p:sldId id="276" r:id="rId6"/>
    <p:sldId id="277" r:id="rId7"/>
    <p:sldId id="278" r:id="rId8"/>
    <p:sldId id="279" r:id="rId9"/>
    <p:sldId id="281" r:id="rId10"/>
    <p:sldId id="282" r:id="rId11"/>
    <p:sldId id="283" r:id="rId12"/>
    <p:sldId id="284" r:id="rId13"/>
    <p:sldId id="285" r:id="rId14"/>
    <p:sldId id="268"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9581B-3327-AB4E-817C-1FBC10EF2D35}">
          <p14:sldIdLst>
            <p14:sldId id="269"/>
            <p14:sldId id="270"/>
            <p14:sldId id="274"/>
            <p14:sldId id="275"/>
            <p14:sldId id="276"/>
            <p14:sldId id="277"/>
            <p14:sldId id="278"/>
            <p14:sldId id="279"/>
            <p14:sldId id="281"/>
            <p14:sldId id="282"/>
            <p14:sldId id="283"/>
            <p14:sldId id="284"/>
            <p14:sldId id="285"/>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4625" autoAdjust="0"/>
  </p:normalViewPr>
  <p:slideViewPr>
    <p:cSldViewPr snapToGrid="0" snapToObjects="1">
      <p:cViewPr varScale="1">
        <p:scale>
          <a:sx n="108" d="100"/>
          <a:sy n="108" d="100"/>
        </p:scale>
        <p:origin x="-696" y="-104"/>
      </p:cViewPr>
      <p:guideLst>
        <p:guide orient="horz" pos="356"/>
        <p:guide orient="horz" pos="2742"/>
        <p:guide pos="431"/>
        <p:guide pos="5326"/>
        <p:guide pos="2095"/>
        <p:guide pos="3770"/>
        <p:guide pos="2878"/>
        <p:guide pos="1987"/>
        <p:guide pos="3654"/>
      </p:guideLst>
    </p:cSldViewPr>
  </p:slideViewPr>
  <p:outlineViewPr>
    <p:cViewPr>
      <p:scale>
        <a:sx n="33" d="100"/>
        <a:sy n="33" d="100"/>
      </p:scale>
      <p:origin x="0" y="13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E5B362-3621-3C48-86F6-59B2869843EA}" type="datetimeFigureOut">
              <a:rPr lang="en-US" smtClean="0"/>
              <a:t>29/08/16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6CCB45-2132-B648-AD01-F22029B21FED}" type="slidenum">
              <a:rPr lang="en-US" smtClean="0"/>
              <a:t>‹#›</a:t>
            </a:fld>
            <a:endParaRPr lang="en-US"/>
          </a:p>
        </p:txBody>
      </p:sp>
    </p:spTree>
    <p:extLst>
      <p:ext uri="{BB962C8B-B14F-4D97-AF65-F5344CB8AC3E}">
        <p14:creationId xmlns:p14="http://schemas.microsoft.com/office/powerpoint/2010/main" val="15154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BCFE6-53E5-DF49-9BE1-2B2B7914296C}" type="datetimeFigureOut">
              <a:rPr lang="en-US" smtClean="0"/>
              <a:t>29/08/16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EDEDA-5BAF-4C4E-9184-1FBC6E051B29}" type="slidenum">
              <a:rPr lang="en-US" smtClean="0"/>
              <a:t>‹#›</a:t>
            </a:fld>
            <a:endParaRPr lang="en-US"/>
          </a:p>
        </p:txBody>
      </p:sp>
    </p:spTree>
    <p:extLst>
      <p:ext uri="{BB962C8B-B14F-4D97-AF65-F5344CB8AC3E}">
        <p14:creationId xmlns:p14="http://schemas.microsoft.com/office/powerpoint/2010/main" val="14501375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77530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378336"/>
            <a:ext cx="5120640" cy="1314450"/>
          </a:xfrm>
        </p:spPr>
        <p:txBody>
          <a:bodyPr lIns="0" tIns="0" rIns="0" bIns="0">
            <a:no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4619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thirds headlin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92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August 29,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946073"/>
            <a:ext cx="7772400"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859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thirds no headline">
    <p:spTree>
      <p:nvGrpSpPr>
        <p:cNvPr id="1" name=""/>
        <p:cNvGrpSpPr/>
        <p:nvPr/>
      </p:nvGrpSpPr>
      <p:grpSpPr>
        <a:xfrm>
          <a:off x="0" y="0"/>
          <a:ext cx="0" cy="0"/>
          <a:chOff x="0" y="0"/>
          <a:chExt cx="0" cy="0"/>
        </a:xfrm>
      </p:grpSpPr>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August 29,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576071"/>
            <a:ext cx="7772400" cy="377647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3598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third 1 third 1 thir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7769224"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August 29,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6"/>
          </p:nvPr>
        </p:nvSpPr>
        <p:spPr>
          <a:xfrm>
            <a:off x="3337215"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18"/>
          </p:nvPr>
        </p:nvSpPr>
        <p:spPr>
          <a:xfrm>
            <a:off x="5986144"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8462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11" name="Picture 10" descr="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32533" y="2423025"/>
            <a:ext cx="1247775" cy="714375"/>
          </a:xfrm>
          <a:prstGeom prst="rect">
            <a:avLst/>
          </a:prstGeom>
        </p:spPr>
      </p:pic>
      <p:sp>
        <p:nvSpPr>
          <p:cNvPr id="12" name="Title 1"/>
          <p:cNvSpPr>
            <a:spLocks noGrp="1"/>
          </p:cNvSpPr>
          <p:nvPr>
            <p:ph type="ctrTitle" hasCustomPrompt="1"/>
          </p:nvPr>
        </p:nvSpPr>
        <p:spPr>
          <a:xfrm>
            <a:off x="685800" y="1143000"/>
            <a:ext cx="7772400" cy="775301"/>
          </a:xfrm>
        </p:spPr>
        <p:txBody>
          <a:bodyPr/>
          <a:lstStyle/>
          <a:p>
            <a:r>
              <a:rPr lang="en-US" dirty="0" smtClean="0"/>
              <a:t>Add a thank you here</a:t>
            </a:r>
            <a:endParaRPr lang="en-US" dirty="0"/>
          </a:p>
        </p:txBody>
      </p:sp>
      <p:sp>
        <p:nvSpPr>
          <p:cNvPr id="14" name="Text Placeholder 13"/>
          <p:cNvSpPr>
            <a:spLocks noGrp="1"/>
          </p:cNvSpPr>
          <p:nvPr>
            <p:ph type="body" sz="quarter" idx="10" hasCustomPrompt="1"/>
          </p:nvPr>
        </p:nvSpPr>
        <p:spPr>
          <a:xfrm>
            <a:off x="4830763" y="2114920"/>
            <a:ext cx="3532187" cy="1162050"/>
          </a:xfrm>
        </p:spPr>
        <p:txBody>
          <a:bodyPr anchor="ctr" anchorCtr="0"/>
          <a:lstStyle>
            <a:lvl1pPr>
              <a:defRPr sz="1200" b="0" baseline="0">
                <a:solidFill>
                  <a:schemeClr val="tx2"/>
                </a:solidFill>
              </a:defRPr>
            </a:lvl1pPr>
          </a:lstStyle>
          <a:p>
            <a:pPr lvl="0"/>
            <a:r>
              <a:rPr lang="en-US" dirty="0" smtClean="0"/>
              <a:t>Add local address and contact info</a:t>
            </a:r>
          </a:p>
        </p:txBody>
      </p:sp>
      <p:sp>
        <p:nvSpPr>
          <p:cNvPr id="15" name="TextBox 14"/>
          <p:cNvSpPr txBox="1"/>
          <p:nvPr userDrawn="1"/>
        </p:nvSpPr>
        <p:spPr>
          <a:xfrm>
            <a:off x="1984375" y="4667647"/>
            <a:ext cx="5175250" cy="307777"/>
          </a:xfrm>
          <a:prstGeom prst="rect">
            <a:avLst/>
          </a:prstGeom>
          <a:noFill/>
        </p:spPr>
        <p:txBody>
          <a:bodyPr wrap="square" lIns="0" tIns="0" rIns="0" bIns="0" rtlCol="0">
            <a:no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2"/>
                </a:solidFill>
              </a:rPr>
              <a:t>© ZINFI Technologies Inc. All Rights Reserved.</a:t>
            </a:r>
            <a:endParaRPr lang="en-US" sz="1000" dirty="0">
              <a:solidFill>
                <a:schemeClr val="tx2"/>
              </a:solidFill>
            </a:endParaRPr>
          </a:p>
        </p:txBody>
      </p:sp>
      <p:pic>
        <p:nvPicPr>
          <p:cNvPr id="2" name="Picture 1" descr="tag_line.gi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30763" y="3354093"/>
            <a:ext cx="2095500" cy="176213"/>
          </a:xfrm>
          <a:prstGeom prst="rect">
            <a:avLst/>
          </a:prstGeom>
        </p:spPr>
      </p:pic>
    </p:spTree>
    <p:extLst>
      <p:ext uri="{BB962C8B-B14F-4D97-AF65-F5344CB8AC3E}">
        <p14:creationId xmlns:p14="http://schemas.microsoft.com/office/powerpoint/2010/main" val="275391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 Placeholder 6"/>
          <p:cNvSpPr>
            <a:spLocks noGrp="1"/>
          </p:cNvSpPr>
          <p:nvPr>
            <p:ph type="body" sz="quarter" idx="10" hasCustomPrompt="1"/>
          </p:nvPr>
        </p:nvSpPr>
        <p:spPr>
          <a:xfrm>
            <a:off x="722312" y="2743200"/>
            <a:ext cx="7772400" cy="1181844"/>
          </a:xfrm>
        </p:spPr>
        <p:txBody>
          <a:bodyPr/>
          <a:lstStyle>
            <a:lvl1pPr>
              <a:spcAft>
                <a:spcPts val="0"/>
              </a:spcAft>
              <a:defRPr sz="3000" b="0" cap="all" baseline="0"/>
            </a:lvl1pPr>
            <a:lvl2pPr>
              <a:defRPr sz="2000" b="1" baseline="0">
                <a:solidFill>
                  <a:schemeClr val="tx2"/>
                </a:solidFill>
              </a:defRPr>
            </a:lvl2pPr>
          </a:lstStyle>
          <a:p>
            <a:pPr lvl="0"/>
            <a:r>
              <a:rPr lang="en-US" dirty="0" smtClean="0"/>
              <a:t>edit section headline</a:t>
            </a:r>
          </a:p>
          <a:p>
            <a:pPr lvl="1"/>
            <a:r>
              <a:rPr lang="en-US" dirty="0" smtClean="0"/>
              <a:t>Edit Section subhead</a:t>
            </a:r>
          </a:p>
        </p:txBody>
      </p:sp>
    </p:spTree>
    <p:extLst>
      <p:ext uri="{BB962C8B-B14F-4D97-AF65-F5344CB8AC3E}">
        <p14:creationId xmlns:p14="http://schemas.microsoft.com/office/powerpoint/2010/main" val="294730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centere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011680" y="488287"/>
            <a:ext cx="5120640" cy="388297"/>
          </a:xfrm>
        </p:spPr>
        <p:txBody>
          <a:bodyPr/>
          <a:lstStyle>
            <a:lvl2pPr>
              <a:defRPr baseline="0"/>
            </a:lvl2pPr>
            <a:lvl4pPr>
              <a:defRPr baseline="0"/>
            </a:lvl4pPr>
          </a:lstStyle>
          <a:p>
            <a:pPr lvl="0"/>
            <a:r>
              <a:rPr lang="en-US" dirty="0" smtClean="0"/>
              <a:t>Page Title</a:t>
            </a:r>
          </a:p>
        </p:txBody>
      </p:sp>
      <p:sp>
        <p:nvSpPr>
          <p:cNvPr id="3" name="Content Placeholder 2"/>
          <p:cNvSpPr>
            <a:spLocks noGrp="1"/>
          </p:cNvSpPr>
          <p:nvPr>
            <p:ph sz="quarter" idx="13"/>
          </p:nvPr>
        </p:nvSpPr>
        <p:spPr>
          <a:xfrm>
            <a:off x="2011681" y="945485"/>
            <a:ext cx="5120639" cy="3392424"/>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10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Box 6"/>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Tree>
    <p:extLst>
      <p:ext uri="{BB962C8B-B14F-4D97-AF65-F5344CB8AC3E}">
        <p14:creationId xmlns:p14="http://schemas.microsoft.com/office/powerpoint/2010/main" val="170734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hird 2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946073"/>
            <a:ext cx="5120639"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338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hird 2 third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940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risty's sl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August 29,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2286000"/>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quarter" idx="15"/>
          </p:nvPr>
        </p:nvSpPr>
        <p:spPr>
          <a:xfrm>
            <a:off x="688287" y="3414953"/>
            <a:ext cx="2468880" cy="937972"/>
          </a:xfrm>
        </p:spPr>
        <p:txBody>
          <a:bodyPr/>
          <a:lstStyle>
            <a:lvl1pPr marL="0" indent="0">
              <a:spcBef>
                <a:spcPts val="0"/>
              </a:spcBef>
              <a:spcAft>
                <a:spcPts val="400"/>
              </a:spcAft>
              <a:buFontTx/>
              <a:buNone/>
              <a:defRPr sz="1500" b="0" i="1">
                <a:solidFill>
                  <a:schemeClr val="accent4"/>
                </a:solidFill>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685800" y="3335046"/>
            <a:ext cx="2471368" cy="0"/>
          </a:xfrm>
          <a:prstGeom prst="line">
            <a:avLst/>
          </a:prstGeom>
          <a:ln w="635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32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hirds 1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51149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August 29,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5984875" y="562357"/>
            <a:ext cx="2467660" cy="3790568"/>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6" y="946073"/>
            <a:ext cx="5112439"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780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958"/>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854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958"/>
            <a:ext cx="379724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559216"/>
            <a:ext cx="3794760" cy="3787775"/>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0072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85800"/>
            <a:ext cx="7772400" cy="85725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543049"/>
            <a:ext cx="7772400" cy="3051573"/>
          </a:xfrm>
          <a:prstGeom prst="rect">
            <a:avLst/>
          </a:prstGeom>
        </p:spPr>
        <p:txBody>
          <a:bodyPr vert="horz" lIns="0" tIns="0" rIns="0" bIns="0" rtlCol="0">
            <a:noAutofit/>
          </a:bodyPr>
          <a:lstStyle/>
          <a:p>
            <a:pPr lvl="0"/>
            <a:r>
              <a:rPr lang="en-US" dirty="0" smtClean="0"/>
              <a:t>Sub Head</a:t>
            </a:r>
          </a:p>
          <a:p>
            <a:pPr lvl="1"/>
            <a:r>
              <a:rPr lang="en-US" dirty="0" smtClean="0"/>
              <a:t>Body Copy</a:t>
            </a:r>
          </a:p>
          <a:p>
            <a:pPr lvl="2"/>
            <a:r>
              <a:rPr lang="en-US" dirty="0" smtClean="0"/>
              <a:t>bullets</a:t>
            </a:r>
          </a:p>
          <a:p>
            <a:pPr lvl="3"/>
            <a:r>
              <a:rPr lang="en-US" dirty="0" smtClean="0"/>
              <a:t>Secondary Bullet, use sparingly or not at all</a:t>
            </a:r>
          </a:p>
        </p:txBody>
      </p:sp>
    </p:spTree>
    <p:extLst>
      <p:ext uri="{BB962C8B-B14F-4D97-AF65-F5344CB8AC3E}">
        <p14:creationId xmlns:p14="http://schemas.microsoft.com/office/powerpoint/2010/main" val="1889195301"/>
      </p:ext>
    </p:extLst>
  </p:cSld>
  <p:clrMap bg1="lt1" tx1="dk1" bg2="lt2" tx2="dk2" accent1="accent1" accent2="accent2" accent3="accent3" accent4="accent4" accent5="accent5" accent6="accent6" hlink="hlink" folHlink="folHlink"/>
  <p:sldLayoutIdLst>
    <p:sldLayoutId id="2147483733" r:id="rId1"/>
    <p:sldLayoutId id="2147483753" r:id="rId2"/>
    <p:sldLayoutId id="2147483755" r:id="rId3"/>
    <p:sldLayoutId id="2147483744" r:id="rId4"/>
    <p:sldLayoutId id="2147483756" r:id="rId5"/>
    <p:sldLayoutId id="2147483757" r:id="rId6"/>
    <p:sldLayoutId id="2147483758" r:id="rId7"/>
    <p:sldLayoutId id="2147483754" r:id="rId8"/>
    <p:sldLayoutId id="2147483762" r:id="rId9"/>
    <p:sldLayoutId id="2147483759" r:id="rId10"/>
    <p:sldLayoutId id="2147483761" r:id="rId11"/>
    <p:sldLayoutId id="2147483760" r:id="rId12"/>
    <p:sldLayoutId id="2147483751" r:id="rId13"/>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4400" kern="1200">
          <a:solidFill>
            <a:schemeClr val="accent1"/>
          </a:solidFill>
          <a:latin typeface="Helvetica"/>
          <a:ea typeface="+mj-ea"/>
          <a:cs typeface="Helvetica"/>
        </a:defRPr>
      </a:lvl1pPr>
    </p:titleStyle>
    <p:body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mailto:sales.noram@zinfitech.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4232" y="703964"/>
            <a:ext cx="2709251" cy="2875663"/>
          </a:xfrm>
        </p:spPr>
        <p:txBody>
          <a:bodyPr anchor="ctr"/>
          <a:lstStyle/>
          <a:p>
            <a:r>
              <a:rPr lang="en-IN" sz="2400" dirty="0"/>
              <a:t>Skyrocket Your B2B Lead Generation Results with Amazing Content and Social Media</a:t>
            </a:r>
          </a:p>
        </p:txBody>
      </p:sp>
      <p:pic>
        <p:nvPicPr>
          <p:cNvPr id="9" name="Picture 8" descr="zinfi_logo_rgb.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66046" y="3404457"/>
            <a:ext cx="900569" cy="486795"/>
          </a:xfrm>
          <a:prstGeom prst="rect">
            <a:avLst/>
          </a:prstGeom>
        </p:spPr>
      </p:pic>
      <p:sp>
        <p:nvSpPr>
          <p:cNvPr id="6" name="Rectangle 5"/>
          <p:cNvSpPr/>
          <p:nvPr/>
        </p:nvSpPr>
        <p:spPr>
          <a:xfrm>
            <a:off x="688975" y="561976"/>
            <a:ext cx="5111750" cy="379095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lead-generation-with-amazing-content-marketing-social-media.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5" y="561976"/>
            <a:ext cx="5111749" cy="3790950"/>
          </a:xfrm>
          <a:prstGeom prst="rect">
            <a:avLst/>
          </a:prstGeom>
        </p:spPr>
      </p:pic>
    </p:spTree>
    <p:extLst>
      <p:ext uri="{BB962C8B-B14F-4D97-AF65-F5344CB8AC3E}">
        <p14:creationId xmlns:p14="http://schemas.microsoft.com/office/powerpoint/2010/main" val="22913186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smtClean="0">
                <a:solidFill>
                  <a:srgbClr val="F27724"/>
                </a:solidFill>
              </a:rPr>
              <a:t>5. </a:t>
            </a:r>
            <a:r>
              <a:rPr lang="en-IN" dirty="0"/>
              <a:t>Publish </a:t>
            </a:r>
            <a:r>
              <a:rPr lang="en-IN" dirty="0" smtClean="0"/>
              <a:t>Surveys </a:t>
            </a:r>
            <a:r>
              <a:rPr lang="en-IN" dirty="0"/>
              <a:t>A</a:t>
            </a:r>
            <a:r>
              <a:rPr lang="en-IN" dirty="0" smtClean="0"/>
              <a:t>nd </a:t>
            </a:r>
            <a:r>
              <a:rPr lang="en-IN" dirty="0"/>
              <a:t>R</a:t>
            </a:r>
            <a:r>
              <a:rPr lang="en-IN" dirty="0" smtClean="0"/>
              <a:t>esearch </a:t>
            </a:r>
            <a:r>
              <a:rPr lang="en-IN" dirty="0"/>
              <a:t>R</a:t>
            </a:r>
            <a:r>
              <a:rPr lang="en-IN" dirty="0" smtClean="0"/>
              <a:t>eports </a:t>
            </a:r>
            <a:endParaRPr lang="en-US" dirty="0">
              <a:solidFill>
                <a:srgbClr val="F27724"/>
              </a:solidFill>
            </a:endParaRPr>
          </a:p>
        </p:txBody>
      </p:sp>
      <p:sp>
        <p:nvSpPr>
          <p:cNvPr id="3" name="Content Placeholder 2"/>
          <p:cNvSpPr>
            <a:spLocks noGrp="1"/>
          </p:cNvSpPr>
          <p:nvPr>
            <p:ph sz="quarter" idx="14"/>
          </p:nvPr>
        </p:nvSpPr>
        <p:spPr>
          <a:xfrm>
            <a:off x="688287" y="1235081"/>
            <a:ext cx="3794760" cy="3111910"/>
          </a:xfrm>
        </p:spPr>
        <p:txBody>
          <a:bodyPr/>
          <a:lstStyle/>
          <a:p>
            <a:r>
              <a:rPr lang="en-IN" sz="1200" b="1" dirty="0"/>
              <a:t>Take” the Lead: Tips for Attractive Content Marketing</a:t>
            </a:r>
            <a:endParaRPr lang="en-IN" sz="1200" dirty="0"/>
          </a:p>
          <a:p>
            <a:r>
              <a:rPr lang="en-IN" sz="1200" dirty="0"/>
              <a:t>Properly presented content will be your best weapon in conquering the </a:t>
            </a:r>
            <a:r>
              <a:rPr lang="en-IN" sz="1200" b="1" dirty="0"/>
              <a:t>B2B lead generation</a:t>
            </a:r>
            <a:r>
              <a:rPr lang="en-IN" sz="1200" dirty="0"/>
              <a:t> castle by storm…</a:t>
            </a:r>
            <a:r>
              <a:rPr lang="en-IN" sz="1200" dirty="0" smtClean="0"/>
              <a:t>.</a:t>
            </a:r>
          </a:p>
          <a:p>
            <a:r>
              <a:rPr lang="en-IN" sz="1200" dirty="0"/>
              <a:t>EBooks are great, although many marketers are opting to call them “handbooks” or “guides” to avoid confusion with paid eBooks on sites like Amazon, and blog articles are informative and fantastic for SEO placement. However, nothing packs a value punch like putting out a survey or report. These are the best vehicles for thought leadership, as they are generated from facts-based data and actionable metrics rather than opinions or conjecture on the part of the author. </a:t>
            </a:r>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urvey-research-report.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7725" y="488959"/>
            <a:ext cx="3794125" cy="3857616"/>
          </a:xfrm>
          <a:prstGeom prst="rect">
            <a:avLst/>
          </a:prstGeom>
        </p:spPr>
      </p:pic>
    </p:spTree>
    <p:extLst>
      <p:ext uri="{BB962C8B-B14F-4D97-AF65-F5344CB8AC3E}">
        <p14:creationId xmlns:p14="http://schemas.microsoft.com/office/powerpoint/2010/main" val="29595438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6. </a:t>
            </a:r>
            <a:r>
              <a:rPr lang="en-IN" dirty="0"/>
              <a:t>Provide </a:t>
            </a:r>
            <a:r>
              <a:rPr lang="en-IN" dirty="0" smtClean="0"/>
              <a:t>Educational </a:t>
            </a:r>
            <a:r>
              <a:rPr lang="en-IN" dirty="0"/>
              <a:t>or </a:t>
            </a:r>
            <a:r>
              <a:rPr lang="en-IN" dirty="0" smtClean="0"/>
              <a:t>Resource</a:t>
            </a:r>
            <a:r>
              <a:rPr lang="en-IN" dirty="0"/>
              <a:t>-rich </a:t>
            </a:r>
            <a:r>
              <a:rPr lang="en-IN" dirty="0" smtClean="0"/>
              <a:t>Content </a:t>
            </a:r>
            <a:endParaRPr lang="en-US" dirty="0">
              <a:solidFill>
                <a:srgbClr val="F27724"/>
              </a:solidFill>
            </a:endParaRPr>
          </a:p>
        </p:txBody>
      </p:sp>
      <p:sp>
        <p:nvSpPr>
          <p:cNvPr id="4" name="Content Placeholder 3"/>
          <p:cNvSpPr>
            <a:spLocks noGrp="1"/>
          </p:cNvSpPr>
          <p:nvPr>
            <p:ph sz="quarter" idx="15"/>
          </p:nvPr>
        </p:nvSpPr>
        <p:spPr>
          <a:xfrm>
            <a:off x="4657774" y="1235914"/>
            <a:ext cx="3794760" cy="3111077"/>
          </a:xfrm>
        </p:spPr>
        <p:txBody>
          <a:bodyPr/>
          <a:lstStyle/>
          <a:p>
            <a:r>
              <a:rPr lang="en-IN" sz="1200" dirty="0"/>
              <a:t>Make sure all your content —whether blog articles, videos or PowerPoint decks via SlideShare—is positioned to speak on trending topics, pain points and issues relevant to your target industry. Instead of serving up diatribe, be educational and deliver solutions. The more value you add in becoming a resource in your content area, the more your </a:t>
            </a:r>
            <a:r>
              <a:rPr lang="en-IN" sz="1200" b="1" dirty="0"/>
              <a:t>B2B lead </a:t>
            </a:r>
            <a:r>
              <a:rPr lang="en-IN" sz="1200" b="1" dirty="0" smtClean="0"/>
              <a:t>generation</a:t>
            </a:r>
            <a:r>
              <a:rPr lang="en-IN" sz="1200" dirty="0"/>
              <a:t> </a:t>
            </a:r>
            <a:r>
              <a:rPr lang="en-IN" sz="1200" dirty="0" smtClean="0"/>
              <a:t>conduit </a:t>
            </a:r>
            <a:r>
              <a:rPr lang="en-IN" sz="1200" dirty="0"/>
              <a:t>will open up to prospects who see your product as a solution and want to review your site for more information. </a:t>
            </a:r>
            <a:endParaRPr lang="en-US" sz="1200" dirty="0"/>
          </a:p>
        </p:txBody>
      </p:sp>
      <p:sp>
        <p:nvSpPr>
          <p:cNvPr id="6" name="Rectangle 5"/>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educational-content.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5" y="489382"/>
            <a:ext cx="3794125" cy="3857609"/>
          </a:xfrm>
          <a:prstGeom prst="rect">
            <a:avLst/>
          </a:prstGeom>
        </p:spPr>
      </p:pic>
    </p:spTree>
    <p:extLst>
      <p:ext uri="{BB962C8B-B14F-4D97-AF65-F5344CB8AC3E}">
        <p14:creationId xmlns:p14="http://schemas.microsoft.com/office/powerpoint/2010/main" val="9428820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smtClean="0">
                <a:solidFill>
                  <a:srgbClr val="F27724"/>
                </a:solidFill>
              </a:rPr>
              <a:t>7. </a:t>
            </a:r>
            <a:r>
              <a:rPr lang="en-IN" dirty="0"/>
              <a:t>Stay </a:t>
            </a:r>
            <a:r>
              <a:rPr lang="en-IN" dirty="0" smtClean="0"/>
              <a:t>Visual </a:t>
            </a:r>
            <a:r>
              <a:rPr lang="en-IN" dirty="0"/>
              <a:t>W</a:t>
            </a:r>
            <a:r>
              <a:rPr lang="en-IN" dirty="0" smtClean="0"/>
              <a:t>hen </a:t>
            </a:r>
            <a:br>
              <a:rPr lang="en-IN" dirty="0" smtClean="0"/>
            </a:br>
            <a:r>
              <a:rPr lang="en-IN" dirty="0" smtClean="0"/>
              <a:t>You </a:t>
            </a:r>
            <a:r>
              <a:rPr lang="en-IN" dirty="0"/>
              <a:t>C</a:t>
            </a:r>
            <a:r>
              <a:rPr lang="en-IN" dirty="0" smtClean="0"/>
              <a:t>an </a:t>
            </a:r>
            <a:endParaRPr lang="en-US" dirty="0">
              <a:solidFill>
                <a:srgbClr val="F27724"/>
              </a:solidFill>
            </a:endParaRPr>
          </a:p>
        </p:txBody>
      </p:sp>
      <p:sp>
        <p:nvSpPr>
          <p:cNvPr id="3" name="Content Placeholder 2"/>
          <p:cNvSpPr>
            <a:spLocks noGrp="1"/>
          </p:cNvSpPr>
          <p:nvPr>
            <p:ph sz="quarter" idx="14"/>
          </p:nvPr>
        </p:nvSpPr>
        <p:spPr>
          <a:xfrm>
            <a:off x="688287" y="1235081"/>
            <a:ext cx="3794760" cy="3111910"/>
          </a:xfrm>
        </p:spPr>
        <p:txBody>
          <a:bodyPr/>
          <a:lstStyle/>
          <a:p>
            <a:pPr lvl="0"/>
            <a:r>
              <a:rPr lang="en-IN" sz="1200" dirty="0"/>
              <a:t>As great as eBooks, reports, white papers and the like are, and as informative as they can be, nothing captures attention like an effective visual. Why put out a dry white paper chock full of charts and percentages when you can create a fun infographic? Why include a lined chart of numbers in your PowerPoint deck when you can create an iconographic representation? Pictures paint a thousand words, and people will respond to them more readily. Pictures are immediately and easily absorbable, whereas pages of text take too long to digest. Sell to the fast food culture we live in and watch your </a:t>
            </a:r>
            <a:r>
              <a:rPr lang="en-IN" sz="1200" b="1" dirty="0"/>
              <a:t>B2B lead generation</a:t>
            </a:r>
            <a:r>
              <a:rPr lang="en-IN" sz="1200" dirty="0"/>
              <a:t> efforts yield more prospects!</a:t>
            </a:r>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zinfi-barco-partner-portal.jpe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7725" y="488957"/>
            <a:ext cx="3794125" cy="3857617"/>
          </a:xfrm>
          <a:prstGeom prst="rect">
            <a:avLst/>
          </a:prstGeom>
        </p:spPr>
      </p:pic>
    </p:spTree>
    <p:extLst>
      <p:ext uri="{BB962C8B-B14F-4D97-AF65-F5344CB8AC3E}">
        <p14:creationId xmlns:p14="http://schemas.microsoft.com/office/powerpoint/2010/main" val="24813057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09006" y="488958"/>
            <a:ext cx="3043527" cy="388297"/>
          </a:xfrm>
        </p:spPr>
        <p:txBody>
          <a:bodyPr/>
          <a:lstStyle/>
          <a:p>
            <a:r>
              <a:rPr lang="en-US" dirty="0" smtClean="0">
                <a:solidFill>
                  <a:srgbClr val="F27724"/>
                </a:solidFill>
              </a:rPr>
              <a:t>Hitting the Right Notes</a:t>
            </a:r>
            <a:endParaRPr lang="en-US" dirty="0">
              <a:solidFill>
                <a:srgbClr val="F27724"/>
              </a:solidFill>
            </a:endParaRPr>
          </a:p>
        </p:txBody>
      </p:sp>
      <p:sp>
        <p:nvSpPr>
          <p:cNvPr id="4" name="Content Placeholder 3"/>
          <p:cNvSpPr>
            <a:spLocks noGrp="1"/>
          </p:cNvSpPr>
          <p:nvPr>
            <p:ph sz="quarter" idx="15"/>
          </p:nvPr>
        </p:nvSpPr>
        <p:spPr>
          <a:xfrm>
            <a:off x="5409006" y="963786"/>
            <a:ext cx="3043528" cy="3383205"/>
          </a:xfrm>
        </p:spPr>
        <p:txBody>
          <a:bodyPr/>
          <a:lstStyle/>
          <a:p>
            <a:r>
              <a:rPr lang="en-IN" sz="1200" dirty="0"/>
              <a:t>When it comes to </a:t>
            </a:r>
            <a:r>
              <a:rPr lang="en-IN" sz="1200" b="1" dirty="0"/>
              <a:t>B2B lead generation</a:t>
            </a:r>
            <a:r>
              <a:rPr lang="en-IN" sz="1200" dirty="0"/>
              <a:t>, remember to stay alive, stay relevant, stay focused, chose the right channels and let your solutions be seen with compelling visual imagery. By putting the right message in front of the right people in the right way, you can capture much more effective traffic. I would rather have 10 genuine hot leads visit my site every day than 1,000 looky-loos who have wandered in through some vague digital marketing pitch. </a:t>
            </a:r>
            <a:r>
              <a:rPr lang="en-IN" sz="1200" b="1" dirty="0"/>
              <a:t>B2B lead </a:t>
            </a:r>
            <a:r>
              <a:rPr lang="en-IN" sz="1200" b="1" dirty="0" smtClean="0"/>
              <a:t>generation</a:t>
            </a:r>
            <a:r>
              <a:rPr lang="en-IN" sz="1200" dirty="0"/>
              <a:t> </a:t>
            </a:r>
            <a:r>
              <a:rPr lang="en-IN" sz="1200" dirty="0" smtClean="0"/>
              <a:t>that </a:t>
            </a:r>
            <a:r>
              <a:rPr lang="en-IN" sz="1200" dirty="0"/>
              <a:t>is about speaking to targeted industry audiences—in small, interesting ways—is much more powerful than spreading a message across the universe that falls on mostly deaf ears.</a:t>
            </a:r>
          </a:p>
        </p:txBody>
      </p:sp>
      <p:sp>
        <p:nvSpPr>
          <p:cNvPr id="6" name="Rectangle 5"/>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Focu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4" y="488950"/>
            <a:ext cx="4549938" cy="3857617"/>
          </a:xfrm>
          <a:prstGeom prst="rect">
            <a:avLst/>
          </a:prstGeom>
        </p:spPr>
      </p:pic>
    </p:spTree>
    <p:extLst>
      <p:ext uri="{BB962C8B-B14F-4D97-AF65-F5344CB8AC3E}">
        <p14:creationId xmlns:p14="http://schemas.microsoft.com/office/powerpoint/2010/main" val="37078601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p:txBody>
          <a:bodyPr/>
          <a:lstStyle/>
          <a:p>
            <a:r>
              <a:rPr lang="en-US" b="1" dirty="0"/>
              <a:t>North American Marketing Operations Center</a:t>
            </a:r>
            <a:br>
              <a:rPr lang="en-US" b="1" dirty="0"/>
            </a:br>
            <a:r>
              <a:rPr lang="en-US" dirty="0"/>
              <a:t>ZINFI Technologies, Inc.</a:t>
            </a:r>
            <a:br>
              <a:rPr lang="en-US" dirty="0"/>
            </a:br>
            <a:r>
              <a:rPr lang="en-US" dirty="0"/>
              <a:t>6200 </a:t>
            </a:r>
            <a:r>
              <a:rPr lang="en-US" dirty="0" err="1"/>
              <a:t>Stoneridge</a:t>
            </a:r>
            <a:r>
              <a:rPr lang="en-US" dirty="0"/>
              <a:t> Mall Road, Suite 300</a:t>
            </a:r>
            <a:br>
              <a:rPr lang="en-US" dirty="0"/>
            </a:br>
            <a:r>
              <a:rPr lang="en-US" dirty="0"/>
              <a:t>Pleasanton, CA 94588</a:t>
            </a:r>
          </a:p>
          <a:p>
            <a:r>
              <a:rPr lang="en-US" b="1" dirty="0">
                <a:solidFill>
                  <a:srgbClr val="00ADFF"/>
                </a:solidFill>
              </a:rPr>
              <a:t>1.866.707.1944</a:t>
            </a:r>
            <a:r>
              <a:rPr lang="en-US" b="1" dirty="0"/>
              <a:t> </a:t>
            </a:r>
            <a:r>
              <a:rPr lang="en-US" dirty="0"/>
              <a:t>or </a:t>
            </a:r>
            <a:r>
              <a:rPr lang="en-US" b="1" dirty="0">
                <a:solidFill>
                  <a:schemeClr val="accent1"/>
                </a:solidFill>
                <a:hlinkClick r:id="rId2"/>
              </a:rPr>
              <a:t>sales.noram@zinfitech.com</a:t>
            </a:r>
            <a:endParaRPr lang="en-US" b="1" dirty="0">
              <a:solidFill>
                <a:schemeClr val="accent1"/>
              </a:solidFill>
            </a:endParaRPr>
          </a:p>
        </p:txBody>
      </p:sp>
    </p:spTree>
    <p:extLst>
      <p:ext uri="{BB962C8B-B14F-4D97-AF65-F5344CB8AC3E}">
        <p14:creationId xmlns:p14="http://schemas.microsoft.com/office/powerpoint/2010/main" val="21034283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1"/>
          </p:nvPr>
        </p:nvSpPr>
        <p:spPr>
          <a:xfrm>
            <a:off x="685800" y="488958"/>
            <a:ext cx="3971926" cy="388297"/>
          </a:xfrm>
        </p:spPr>
        <p:txBody>
          <a:bodyPr/>
          <a:lstStyle/>
          <a:p>
            <a:r>
              <a:rPr lang="en-US" dirty="0" smtClean="0"/>
              <a:t>Business Developers’ Primary Focus</a:t>
            </a:r>
            <a:endParaRPr lang="en-US" dirty="0"/>
          </a:p>
        </p:txBody>
      </p:sp>
      <p:sp>
        <p:nvSpPr>
          <p:cNvPr id="10" name="Content Placeholder 9"/>
          <p:cNvSpPr>
            <a:spLocks noGrp="1"/>
          </p:cNvSpPr>
          <p:nvPr>
            <p:ph sz="quarter" idx="14"/>
          </p:nvPr>
        </p:nvSpPr>
        <p:spPr>
          <a:xfrm>
            <a:off x="688287" y="1211777"/>
            <a:ext cx="3794760" cy="3135214"/>
          </a:xfrm>
        </p:spPr>
        <p:txBody>
          <a:bodyPr/>
          <a:lstStyle/>
          <a:p>
            <a:r>
              <a:rPr lang="en-IN" sz="1200" dirty="0"/>
              <a:t>What is the most important part of your job as a B2B marketer or business development professional in the tech space today? Generating leads! They are the lifeblood of your business model and the food that feeds your revenue pipeline. It’s a lot like a restaurant: Marketers get the public to take notice and walk through the front door, business development gets them to sit at the table and sales takes their order and serves them their dinner. But if the marketers can’t find potential customers with an appetite, there will be no sales.</a:t>
            </a:r>
          </a:p>
        </p:txBody>
      </p:sp>
      <p:pic>
        <p:nvPicPr>
          <p:cNvPr id="5" name="Picture 4" descr="Lead-Management-Channel-Management.jpe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7727" y="488958"/>
            <a:ext cx="3879222" cy="3858033"/>
          </a:xfrm>
          <a:prstGeom prst="rect">
            <a:avLst/>
          </a:prstGeom>
        </p:spPr>
      </p:pic>
    </p:spTree>
    <p:extLst>
      <p:ext uri="{BB962C8B-B14F-4D97-AF65-F5344CB8AC3E}">
        <p14:creationId xmlns:p14="http://schemas.microsoft.com/office/powerpoint/2010/main" val="12092620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It’s All About Lead</a:t>
            </a:r>
            <a:endParaRPr lang="en-US" dirty="0"/>
          </a:p>
        </p:txBody>
      </p:sp>
      <p:sp>
        <p:nvSpPr>
          <p:cNvPr id="4" name="Content Placeholder 3"/>
          <p:cNvSpPr>
            <a:spLocks noGrp="1"/>
          </p:cNvSpPr>
          <p:nvPr>
            <p:ph sz="quarter" idx="15"/>
          </p:nvPr>
        </p:nvSpPr>
        <p:spPr/>
        <p:txBody>
          <a:bodyPr/>
          <a:lstStyle/>
          <a:p>
            <a:r>
              <a:rPr lang="en-IN" sz="1200" b="1" dirty="0"/>
              <a:t>B2B lead generation</a:t>
            </a:r>
            <a:r>
              <a:rPr lang="en-IN" sz="1200" dirty="0"/>
              <a:t> is dependent on good digital marketing strategies. Inbound marketing has the staying power of unlimited presence and searchability on the web, whereas outbound marketing is usually time-restricted, expiring when the budgeted funds run out. That’s why you need a </a:t>
            </a:r>
            <a:r>
              <a:rPr lang="en-IN" sz="1200" dirty="0" smtClean="0"/>
              <a:t>good strategy</a:t>
            </a:r>
            <a:r>
              <a:rPr lang="en-IN" sz="1200" dirty="0"/>
              <a:t> that helps you find the best prospects. If done right, your digital marketing can net you targeted audiences and response to conversion. Here are some tips to follow when deciding how to structure your </a:t>
            </a:r>
            <a:r>
              <a:rPr lang="en-IN" sz="1200" b="1" dirty="0"/>
              <a:t>B2B lead </a:t>
            </a:r>
            <a:r>
              <a:rPr lang="en-IN" sz="1200" b="1" dirty="0" smtClean="0"/>
              <a:t>generation</a:t>
            </a:r>
            <a:r>
              <a:rPr lang="en-IN" sz="1200" dirty="0"/>
              <a:t> </a:t>
            </a:r>
            <a:r>
              <a:rPr lang="en-IN" sz="1200" dirty="0" smtClean="0"/>
              <a:t>approaches</a:t>
            </a:r>
            <a:r>
              <a:rPr lang="en-IN" sz="1200" dirty="0"/>
              <a:t>: </a:t>
            </a:r>
            <a:endParaRPr lang="en-IN" sz="1200" dirty="0" smtClean="0"/>
          </a:p>
          <a:p>
            <a:r>
              <a:rPr lang="en-IN" sz="1200" b="1" dirty="0"/>
              <a:t>Be a Social Media Wizard!</a:t>
            </a:r>
            <a:endParaRPr lang="en-IN" sz="1200" dirty="0"/>
          </a:p>
          <a:p>
            <a:r>
              <a:rPr lang="en-IN" sz="1200" dirty="0"/>
              <a:t>Social marketing can be a powerful tool, if done correctly and if platforms are chosen wisely….</a:t>
            </a:r>
          </a:p>
          <a:p>
            <a:endParaRPr lang="en-US" sz="1200" dirty="0"/>
          </a:p>
        </p:txBody>
      </p:sp>
      <p:pic>
        <p:nvPicPr>
          <p:cNvPr id="6" name="Picture 5" descr="B2B-lead-generation-strategie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5" y="488951"/>
            <a:ext cx="3794125" cy="3857616"/>
          </a:xfrm>
          <a:prstGeom prst="rect">
            <a:avLst/>
          </a:prstGeom>
        </p:spPr>
      </p:pic>
    </p:spTree>
    <p:extLst>
      <p:ext uri="{BB962C8B-B14F-4D97-AF65-F5344CB8AC3E}">
        <p14:creationId xmlns:p14="http://schemas.microsoft.com/office/powerpoint/2010/main" val="6740707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smtClean="0">
                <a:solidFill>
                  <a:srgbClr val="F27724"/>
                </a:solidFill>
              </a:rPr>
              <a:t>1. </a:t>
            </a:r>
            <a:r>
              <a:rPr lang="en-IN" dirty="0"/>
              <a:t>Choose an E</a:t>
            </a:r>
            <a:r>
              <a:rPr lang="en-IN" dirty="0" smtClean="0"/>
              <a:t>ffective </a:t>
            </a:r>
            <a:r>
              <a:rPr lang="en-IN" dirty="0"/>
              <a:t>S</a:t>
            </a:r>
            <a:r>
              <a:rPr lang="en-IN" dirty="0" smtClean="0"/>
              <a:t>ocial </a:t>
            </a:r>
            <a:r>
              <a:rPr lang="en-IN" dirty="0"/>
              <a:t>P</a:t>
            </a:r>
            <a:r>
              <a:rPr lang="en-IN" dirty="0" smtClean="0"/>
              <a:t>latform </a:t>
            </a:r>
            <a:endParaRPr lang="en-US" dirty="0">
              <a:solidFill>
                <a:srgbClr val="F27724"/>
              </a:solidFill>
            </a:endParaRPr>
          </a:p>
        </p:txBody>
      </p:sp>
      <p:sp>
        <p:nvSpPr>
          <p:cNvPr id="3" name="Content Placeholder 2"/>
          <p:cNvSpPr>
            <a:spLocks noGrp="1"/>
          </p:cNvSpPr>
          <p:nvPr>
            <p:ph sz="quarter" idx="14"/>
          </p:nvPr>
        </p:nvSpPr>
        <p:spPr>
          <a:xfrm>
            <a:off x="688287" y="1190559"/>
            <a:ext cx="3969438" cy="3156432"/>
          </a:xfrm>
        </p:spPr>
        <p:txBody>
          <a:bodyPr/>
          <a:lstStyle/>
          <a:p>
            <a:pPr lvl="0"/>
            <a:r>
              <a:rPr lang="en-IN" sz="1100" dirty="0"/>
              <a:t>Social media is a sea of potential. There have been many studies done in the B2B space about the effectiveness of social media in</a:t>
            </a:r>
            <a:r>
              <a:rPr lang="en-IN" sz="1100" b="1" dirty="0"/>
              <a:t>B2B lead generation</a:t>
            </a:r>
            <a:r>
              <a:rPr lang="en-IN" sz="1100" dirty="0"/>
              <a:t>. Some reports proclaim excellent lead conversion on sites </a:t>
            </a:r>
            <a:r>
              <a:rPr lang="en-IN" sz="1100" dirty="0" smtClean="0"/>
              <a:t>like Facebook</a:t>
            </a:r>
            <a:r>
              <a:rPr lang="en-IN" sz="1100" dirty="0"/>
              <a:t> and Twitter, and some warn against the waste of advertising dollars on these platforms due to non-targeted click-throughs and inflated analytics. The overwhelming consensus is that social media is an excellent medium for outreach, generating much discussion and brand awareness—but very few actionable leads. Out of all the social platforms</a:t>
            </a:r>
            <a:r>
              <a:rPr lang="en-IN" sz="1100" dirty="0" smtClean="0"/>
              <a:t>, LinkedIn</a:t>
            </a:r>
            <a:r>
              <a:rPr lang="en-IN" sz="1100" dirty="0"/>
              <a:t> </a:t>
            </a:r>
            <a:r>
              <a:rPr lang="en-IN" sz="1100" dirty="0" smtClean="0"/>
              <a:t>is </a:t>
            </a:r>
            <a:r>
              <a:rPr lang="en-IN" sz="1100" dirty="0"/>
              <a:t>far and away the best for </a:t>
            </a:r>
            <a:r>
              <a:rPr lang="en-IN" sz="1100" b="1" dirty="0"/>
              <a:t>B2B lead generation</a:t>
            </a:r>
            <a:r>
              <a:rPr lang="en-IN" sz="1100" dirty="0"/>
              <a:t>. It’s the site where you should focus your digital marketing efforts. Although there is plenty of casual social chatter and personal posting bubbling up on LinkedIn these days, it has remained very focused on B2B connections and communications. The percentage of external non-business content represents only a small fraction of the cat pictures and infernal “I’m at Starbucks!” selfies on Twitter and Facebook. LinkedIn remains a viable source of genuine lead-generation potential. Two tips to using it correctly:</a:t>
            </a:r>
          </a:p>
        </p:txBody>
      </p:sp>
      <p:sp>
        <p:nvSpPr>
          <p:cNvPr id="6" name="Rectangle 5"/>
          <p:cNvSpPr/>
          <p:nvPr/>
        </p:nvSpPr>
        <p:spPr>
          <a:xfrm>
            <a:off x="4830685" y="488958"/>
            <a:ext cx="362116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Content-Marketing-Channel-Marketing-Automati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30685" y="488959"/>
            <a:ext cx="3621165" cy="3857616"/>
          </a:xfrm>
          <a:prstGeom prst="rect">
            <a:avLst/>
          </a:prstGeom>
        </p:spPr>
      </p:pic>
    </p:spTree>
    <p:extLst>
      <p:ext uri="{BB962C8B-B14F-4D97-AF65-F5344CB8AC3E}">
        <p14:creationId xmlns:p14="http://schemas.microsoft.com/office/powerpoint/2010/main" val="24136299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Be Active</a:t>
            </a:r>
            <a:endParaRPr lang="en-US" dirty="0">
              <a:solidFill>
                <a:srgbClr val="F27724"/>
              </a:solidFill>
            </a:endParaRPr>
          </a:p>
        </p:txBody>
      </p:sp>
      <p:sp>
        <p:nvSpPr>
          <p:cNvPr id="4" name="Content Placeholder 3"/>
          <p:cNvSpPr>
            <a:spLocks noGrp="1"/>
          </p:cNvSpPr>
          <p:nvPr>
            <p:ph sz="quarter" idx="15"/>
          </p:nvPr>
        </p:nvSpPr>
        <p:spPr/>
        <p:txBody>
          <a:bodyPr/>
          <a:lstStyle/>
          <a:p>
            <a:r>
              <a:rPr lang="en-IN" sz="1200" dirty="0"/>
              <a:t>Once you establish a presence on LinkedIn (whether through your personal profile as a thought leader or through your company page) remain active and engaging. Post articles to Pulse, share articles written by others that you find relevant and can tie back to your own content, and comment on related postings and articles. Engage in conversation. Make sure you don’t let several days or weeks go by without making some kind of a mark. Inconsistency will only cause you to be overshadowed and pushed down the page by those who post regular writings and commentary. </a:t>
            </a:r>
            <a:endParaRPr lang="en-US" sz="1200" dirty="0"/>
          </a:p>
        </p:txBody>
      </p:sp>
      <p:sp>
        <p:nvSpPr>
          <p:cNvPr id="7" name="Rectangle 6"/>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be-active.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5" y="488950"/>
            <a:ext cx="3794126" cy="3857617"/>
          </a:xfrm>
          <a:prstGeom prst="rect">
            <a:avLst/>
          </a:prstGeom>
        </p:spPr>
      </p:pic>
    </p:spTree>
    <p:extLst>
      <p:ext uri="{BB962C8B-B14F-4D97-AF65-F5344CB8AC3E}">
        <p14:creationId xmlns:p14="http://schemas.microsoft.com/office/powerpoint/2010/main" val="13529653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smtClean="0">
                <a:solidFill>
                  <a:srgbClr val="F27724"/>
                </a:solidFill>
              </a:rPr>
              <a:t>Join Groups</a:t>
            </a:r>
            <a:endParaRPr lang="en-US" dirty="0">
              <a:solidFill>
                <a:srgbClr val="F27724"/>
              </a:solidFill>
            </a:endParaRPr>
          </a:p>
        </p:txBody>
      </p:sp>
      <p:sp>
        <p:nvSpPr>
          <p:cNvPr id="3" name="Content Placeholder 2"/>
          <p:cNvSpPr>
            <a:spLocks noGrp="1"/>
          </p:cNvSpPr>
          <p:nvPr>
            <p:ph sz="quarter" idx="14"/>
          </p:nvPr>
        </p:nvSpPr>
        <p:spPr/>
        <p:txBody>
          <a:bodyPr/>
          <a:lstStyle/>
          <a:p>
            <a:r>
              <a:rPr lang="en-IN" sz="1200" dirty="0"/>
              <a:t>The best, and quickest, way to find a target audience is to research and join discussion groups that are formed around central topics pertinent to the content you are creating and sharing. This puts you in a more intimate space of communication and engagement, and can be an excellent form of </a:t>
            </a:r>
            <a:r>
              <a:rPr lang="en-IN" sz="1200" b="1" dirty="0"/>
              <a:t>B2B lead generation</a:t>
            </a:r>
            <a:r>
              <a:rPr lang="en-IN" sz="1200" dirty="0"/>
              <a:t> by attracting interest from a) potential prospects or b) influencers whose ear you might catch and who can help get you additional attention by commenting on your behalf. </a:t>
            </a:r>
            <a:endParaRPr lang="en-US" sz="1200" dirty="0"/>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Three-Reasons-Why-Social-Marketing-Is-the-New-Word-of-Mouth-Referral.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7725" y="488958"/>
            <a:ext cx="3794125" cy="3860736"/>
          </a:xfrm>
          <a:prstGeom prst="rect">
            <a:avLst/>
          </a:prstGeom>
        </p:spPr>
      </p:pic>
    </p:spTree>
    <p:extLst>
      <p:ext uri="{BB962C8B-B14F-4D97-AF65-F5344CB8AC3E}">
        <p14:creationId xmlns:p14="http://schemas.microsoft.com/office/powerpoint/2010/main" val="28637114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sz="2000" dirty="0" smtClean="0">
                <a:solidFill>
                  <a:srgbClr val="F27724"/>
                </a:solidFill>
              </a:rPr>
              <a:t>2. </a:t>
            </a:r>
            <a:r>
              <a:rPr lang="en-IN" sz="2000" dirty="0"/>
              <a:t>Allow </a:t>
            </a:r>
            <a:r>
              <a:rPr lang="en-IN" sz="2000" dirty="0" smtClean="0"/>
              <a:t>Newsletter </a:t>
            </a:r>
            <a:r>
              <a:rPr lang="en-IN" sz="2000" dirty="0"/>
              <a:t>S</a:t>
            </a:r>
            <a:r>
              <a:rPr lang="en-IN" sz="2000" dirty="0" smtClean="0"/>
              <a:t>ignups </a:t>
            </a:r>
            <a:r>
              <a:rPr lang="en-IN" sz="2000" dirty="0"/>
              <a:t>via </a:t>
            </a:r>
            <a:r>
              <a:rPr lang="en-IN" sz="2000" dirty="0" smtClean="0"/>
              <a:t>Your </a:t>
            </a:r>
            <a:r>
              <a:rPr lang="en-IN" sz="2000" dirty="0"/>
              <a:t>S</a:t>
            </a:r>
            <a:r>
              <a:rPr lang="en-IN" sz="2000" dirty="0" smtClean="0"/>
              <a:t>ocial </a:t>
            </a:r>
            <a:r>
              <a:rPr lang="en-IN" sz="2000" dirty="0"/>
              <a:t>M</a:t>
            </a:r>
            <a:r>
              <a:rPr lang="en-IN" sz="2000" dirty="0" smtClean="0"/>
              <a:t>edia </a:t>
            </a:r>
            <a:r>
              <a:rPr lang="en-IN" sz="2000" dirty="0"/>
              <a:t>P</a:t>
            </a:r>
            <a:r>
              <a:rPr lang="en-IN" sz="2000" dirty="0" smtClean="0"/>
              <a:t>resence </a:t>
            </a:r>
            <a:endParaRPr lang="en-US" sz="2000" dirty="0">
              <a:solidFill>
                <a:srgbClr val="F27724"/>
              </a:solidFill>
            </a:endParaRPr>
          </a:p>
        </p:txBody>
      </p:sp>
      <p:sp>
        <p:nvSpPr>
          <p:cNvPr id="4" name="Content Placeholder 3"/>
          <p:cNvSpPr>
            <a:spLocks noGrp="1"/>
          </p:cNvSpPr>
          <p:nvPr>
            <p:ph sz="quarter" idx="15"/>
          </p:nvPr>
        </p:nvSpPr>
        <p:spPr>
          <a:xfrm>
            <a:off x="4657774" y="1201898"/>
            <a:ext cx="3794760" cy="3145093"/>
          </a:xfrm>
        </p:spPr>
        <p:txBody>
          <a:bodyPr/>
          <a:lstStyle/>
          <a:p>
            <a:r>
              <a:rPr lang="en-IN" sz="1200" dirty="0"/>
              <a:t>Newsletters have always been an effective method of</a:t>
            </a:r>
            <a:r>
              <a:rPr lang="en-IN" sz="1200" b="1" dirty="0"/>
              <a:t> B2B lead generation</a:t>
            </a:r>
            <a:r>
              <a:rPr lang="en-IN" sz="1200" dirty="0"/>
              <a:t>, but finding engaged subscribers has been a bit of a struggle. Why add scraped contacts from database queries and add them “cold” to your newsletter distribution when you can have “warm” recipients actively opt in via social media registrations and collect leads that are ready to talk to you? </a:t>
            </a:r>
            <a:endParaRPr lang="en-US" sz="1200" dirty="0"/>
          </a:p>
        </p:txBody>
      </p:sp>
      <p:sp>
        <p:nvSpPr>
          <p:cNvPr id="6" name="Rectangle 5"/>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newsletter-signup.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5" y="488958"/>
            <a:ext cx="3794125" cy="3881784"/>
          </a:xfrm>
          <a:prstGeom prst="rect">
            <a:avLst/>
          </a:prstGeom>
        </p:spPr>
      </p:pic>
    </p:spTree>
    <p:extLst>
      <p:ext uri="{BB962C8B-B14F-4D97-AF65-F5344CB8AC3E}">
        <p14:creationId xmlns:p14="http://schemas.microsoft.com/office/powerpoint/2010/main" val="15266169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smtClean="0">
                <a:solidFill>
                  <a:srgbClr val="F27724"/>
                </a:solidFill>
              </a:rPr>
              <a:t>3. </a:t>
            </a:r>
            <a:r>
              <a:rPr lang="en-IN" dirty="0"/>
              <a:t>Distribute </a:t>
            </a:r>
            <a:r>
              <a:rPr lang="en-IN" dirty="0" smtClean="0"/>
              <a:t>Video </a:t>
            </a:r>
            <a:r>
              <a:rPr lang="en-IN" dirty="0"/>
              <a:t>C</a:t>
            </a:r>
            <a:r>
              <a:rPr lang="en-IN" dirty="0" smtClean="0"/>
              <a:t>ontent </a:t>
            </a:r>
            <a:r>
              <a:rPr lang="en-IN" dirty="0"/>
              <a:t>A</a:t>
            </a:r>
            <a:r>
              <a:rPr lang="en-IN" dirty="0" smtClean="0"/>
              <a:t>s </a:t>
            </a:r>
            <a:r>
              <a:rPr lang="en-IN" dirty="0"/>
              <a:t>T</a:t>
            </a:r>
            <a:r>
              <a:rPr lang="en-IN" dirty="0" smtClean="0"/>
              <a:t>ech </a:t>
            </a:r>
            <a:r>
              <a:rPr lang="en-IN" dirty="0"/>
              <a:t>T</a:t>
            </a:r>
            <a:r>
              <a:rPr lang="en-IN" dirty="0" smtClean="0"/>
              <a:t>alks </a:t>
            </a:r>
            <a:endParaRPr lang="en-US" dirty="0">
              <a:solidFill>
                <a:srgbClr val="F27724"/>
              </a:solidFill>
            </a:endParaRPr>
          </a:p>
        </p:txBody>
      </p:sp>
      <p:sp>
        <p:nvSpPr>
          <p:cNvPr id="3" name="Content Placeholder 2"/>
          <p:cNvSpPr>
            <a:spLocks noGrp="1"/>
          </p:cNvSpPr>
          <p:nvPr>
            <p:ph sz="quarter" idx="14"/>
          </p:nvPr>
        </p:nvSpPr>
        <p:spPr>
          <a:xfrm>
            <a:off x="688287" y="1235081"/>
            <a:ext cx="3794760" cy="3111910"/>
          </a:xfrm>
        </p:spPr>
        <p:txBody>
          <a:bodyPr/>
          <a:lstStyle/>
          <a:p>
            <a:pPr lvl="0"/>
            <a:r>
              <a:rPr lang="en-IN" sz="1200" dirty="0"/>
              <a:t>YouTube, with over 1 billion viewers, is a heavy hitter in video distribution, and many businesses have created channels of thought leadership video media to convert viewers to their websites. The problem is that the YouTube platform has become noisy—diluted by skateboarding antics and top ten lists of who is more famous than whom. I urge you to explore Vimeo (170 million viewers, a fifth of the audience of YouTube), which has a much higher percentage of business-minded viewers and more of a collaborative audience who view Vimeo as a thought leadership syndication platform. </a:t>
            </a:r>
            <a:r>
              <a:rPr lang="en-IN" sz="1200" b="1" dirty="0"/>
              <a:t>B2B lead generation </a:t>
            </a:r>
            <a:r>
              <a:rPr lang="en-IN" sz="1200" dirty="0"/>
              <a:t>is likely to be much more effective on Vimeo. The channel categories remain cleaner and content is more focused on in-depth tech talks and industry dialoguing.</a:t>
            </a:r>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video-content-distributi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7725" y="488958"/>
            <a:ext cx="3794125" cy="3857617"/>
          </a:xfrm>
          <a:prstGeom prst="rect">
            <a:avLst/>
          </a:prstGeom>
        </p:spPr>
      </p:pic>
    </p:spTree>
    <p:extLst>
      <p:ext uri="{BB962C8B-B14F-4D97-AF65-F5344CB8AC3E}">
        <p14:creationId xmlns:p14="http://schemas.microsoft.com/office/powerpoint/2010/main" val="10932742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4. </a:t>
            </a:r>
            <a:r>
              <a:rPr lang="en-IN" dirty="0"/>
              <a:t>Funnel </a:t>
            </a:r>
            <a:r>
              <a:rPr lang="en-IN" dirty="0" smtClean="0"/>
              <a:t>Back </a:t>
            </a:r>
            <a:r>
              <a:rPr lang="en-IN" dirty="0"/>
              <a:t>to </a:t>
            </a:r>
            <a:r>
              <a:rPr lang="en-IN" dirty="0" smtClean="0"/>
              <a:t>Your </a:t>
            </a:r>
            <a:r>
              <a:rPr lang="en-IN" dirty="0"/>
              <a:t>W</a:t>
            </a:r>
            <a:r>
              <a:rPr lang="en-IN" dirty="0" smtClean="0"/>
              <a:t>ebsite </a:t>
            </a:r>
            <a:endParaRPr lang="en-US" dirty="0">
              <a:solidFill>
                <a:srgbClr val="F27724"/>
              </a:solidFill>
            </a:endParaRPr>
          </a:p>
        </p:txBody>
      </p:sp>
      <p:sp>
        <p:nvSpPr>
          <p:cNvPr id="4" name="Content Placeholder 3"/>
          <p:cNvSpPr>
            <a:spLocks noGrp="1"/>
          </p:cNvSpPr>
          <p:nvPr>
            <p:ph sz="quarter" idx="15"/>
          </p:nvPr>
        </p:nvSpPr>
        <p:spPr>
          <a:xfrm>
            <a:off x="4657774" y="1235914"/>
            <a:ext cx="3794760" cy="3111077"/>
          </a:xfrm>
        </p:spPr>
        <p:txBody>
          <a:bodyPr/>
          <a:lstStyle/>
          <a:p>
            <a:r>
              <a:rPr lang="en-IN" sz="1200" dirty="0"/>
              <a:t>Of utmost importance in your </a:t>
            </a:r>
            <a:r>
              <a:rPr lang="en-IN" sz="1200" b="1" dirty="0"/>
              <a:t>B2B lead </a:t>
            </a:r>
            <a:r>
              <a:rPr lang="en-IN" sz="1200" b="1" dirty="0" smtClean="0"/>
              <a:t>generation </a:t>
            </a:r>
            <a:r>
              <a:rPr lang="en-IN" sz="1200" dirty="0" smtClean="0"/>
              <a:t>strategy </a:t>
            </a:r>
            <a:r>
              <a:rPr lang="en-IN" sz="1200" dirty="0"/>
              <a:t>is to remember that every bit of syndicate content you push out through any of these social channels and platforms must have links and references to drive people back to your website. The social media presence you create will not generate your leads alone, they will only stir up interest—it is your website that is the final destination to convert leads and be your best salesperson. Make sure that everything out there generates interest and funnels people back to the site as the great closer! </a:t>
            </a:r>
            <a:endParaRPr lang="en-US" sz="1200" dirty="0"/>
          </a:p>
        </p:txBody>
      </p:sp>
      <p:sp>
        <p:nvSpPr>
          <p:cNvPr id="6" name="Rectangle 5"/>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lead-funnel-website.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5" y="488958"/>
            <a:ext cx="3794125" cy="3857201"/>
          </a:xfrm>
          <a:prstGeom prst="rect">
            <a:avLst/>
          </a:prstGeom>
        </p:spPr>
      </p:pic>
    </p:spTree>
    <p:extLst>
      <p:ext uri="{BB962C8B-B14F-4D97-AF65-F5344CB8AC3E}">
        <p14:creationId xmlns:p14="http://schemas.microsoft.com/office/powerpoint/2010/main" val="18725110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zinfi_powerpoint_template">
  <a:themeElements>
    <a:clrScheme name="Zinfi Brand">
      <a:dk1>
        <a:srgbClr val="333333"/>
      </a:dk1>
      <a:lt1>
        <a:sysClr val="window" lastClr="FFFFFF"/>
      </a:lt1>
      <a:dk2>
        <a:srgbClr val="807C78"/>
      </a:dk2>
      <a:lt2>
        <a:srgbClr val="E6E6E6"/>
      </a:lt2>
      <a:accent1>
        <a:srgbClr val="00ADFF"/>
      </a:accent1>
      <a:accent2>
        <a:srgbClr val="962AA6"/>
      </a:accent2>
      <a:accent3>
        <a:srgbClr val="8CA621"/>
      </a:accent3>
      <a:accent4>
        <a:srgbClr val="F27724"/>
      </a:accent4>
      <a:accent5>
        <a:srgbClr val="E84639"/>
      </a:accent5>
      <a:accent6>
        <a:srgbClr val="4D4A48"/>
      </a:accent6>
      <a:hlink>
        <a:srgbClr val="00ADFF"/>
      </a:hlink>
      <a:folHlink>
        <a:srgbClr val="00ADFF"/>
      </a:folHlink>
    </a:clrScheme>
    <a:fontScheme name="Zinfi">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zinfi_powerpoint_template.thmx</Template>
  <TotalTime>43390</TotalTime>
  <Words>640</Words>
  <Application>Microsoft Macintosh PowerPoint</Application>
  <PresentationFormat>On-screen Show (16:9)</PresentationFormat>
  <Paragraphs>32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zinfi_powerpoint_template</vt:lpstr>
      <vt:lpstr>Skyrocket Your B2B Lead Generation Results with Amazing Content and Social Media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ZINFI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Bowden</dc:creator>
  <cp:lastModifiedBy>ZINFI Mac</cp:lastModifiedBy>
  <cp:revision>328</cp:revision>
  <cp:lastPrinted>2012-10-17T16:04:59Z</cp:lastPrinted>
  <dcterms:created xsi:type="dcterms:W3CDTF">2012-07-05T17:18:21Z</dcterms:created>
  <dcterms:modified xsi:type="dcterms:W3CDTF">2016-08-29T18:23:43Z</dcterms:modified>
</cp:coreProperties>
</file>