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15"/>
  </p:notesMasterIdLst>
  <p:handoutMasterIdLst>
    <p:handoutMasterId r:id="rId16"/>
  </p:handoutMasterIdLst>
  <p:sldIdLst>
    <p:sldId id="269" r:id="rId2"/>
    <p:sldId id="270" r:id="rId3"/>
    <p:sldId id="274" r:id="rId4"/>
    <p:sldId id="275" r:id="rId5"/>
    <p:sldId id="276" r:id="rId6"/>
    <p:sldId id="277" r:id="rId7"/>
    <p:sldId id="278" r:id="rId8"/>
    <p:sldId id="279" r:id="rId9"/>
    <p:sldId id="281" r:id="rId10"/>
    <p:sldId id="282" r:id="rId11"/>
    <p:sldId id="283" r:id="rId12"/>
    <p:sldId id="284" r:id="rId13"/>
    <p:sldId id="268"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E09581B-3327-AB4E-817C-1FBC10EF2D35}">
          <p14:sldIdLst>
            <p14:sldId id="269"/>
            <p14:sldId id="270"/>
            <p14:sldId id="274"/>
            <p14:sldId id="275"/>
            <p14:sldId id="276"/>
            <p14:sldId id="277"/>
            <p14:sldId id="278"/>
            <p14:sldId id="279"/>
            <p14:sldId id="281"/>
            <p14:sldId id="282"/>
            <p14:sldId id="283"/>
            <p14:sldId id="284"/>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4" autoAdjust="0"/>
    <p:restoredTop sz="94625" autoAdjust="0"/>
  </p:normalViewPr>
  <p:slideViewPr>
    <p:cSldViewPr snapToGrid="0" snapToObjects="1">
      <p:cViewPr varScale="1">
        <p:scale>
          <a:sx n="108" d="100"/>
          <a:sy n="108" d="100"/>
        </p:scale>
        <p:origin x="-560" y="-112"/>
      </p:cViewPr>
      <p:guideLst>
        <p:guide orient="horz" pos="356"/>
        <p:guide orient="horz" pos="2742"/>
        <p:guide pos="431"/>
        <p:guide pos="5326"/>
        <p:guide pos="2095"/>
        <p:guide pos="3770"/>
        <p:guide pos="2878"/>
        <p:guide pos="1987"/>
        <p:guide pos="3654"/>
      </p:guideLst>
    </p:cSldViewPr>
  </p:slideViewPr>
  <p:outlineViewPr>
    <p:cViewPr>
      <p:scale>
        <a:sx n="33" d="100"/>
        <a:sy n="33" d="100"/>
      </p:scale>
      <p:origin x="0" y="138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3E5B362-3621-3C48-86F6-59B2869843EA}" type="datetimeFigureOut">
              <a:rPr lang="en-US" smtClean="0"/>
              <a:t>15/11/16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86CCB45-2132-B648-AD01-F22029B21FED}" type="slidenum">
              <a:rPr lang="en-US" smtClean="0"/>
              <a:t>‹#›</a:t>
            </a:fld>
            <a:endParaRPr lang="en-US"/>
          </a:p>
        </p:txBody>
      </p:sp>
    </p:spTree>
    <p:extLst>
      <p:ext uri="{BB962C8B-B14F-4D97-AF65-F5344CB8AC3E}">
        <p14:creationId xmlns:p14="http://schemas.microsoft.com/office/powerpoint/2010/main" val="1515437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6BCFE6-53E5-DF49-9BE1-2B2B7914296C}" type="datetimeFigureOut">
              <a:rPr lang="en-US" smtClean="0"/>
              <a:t>15/11/16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9EDEDA-5BAF-4C4E-9184-1FBC6E051B29}" type="slidenum">
              <a:rPr lang="en-US" smtClean="0"/>
              <a:t>‹#›</a:t>
            </a:fld>
            <a:endParaRPr lang="en-US"/>
          </a:p>
        </p:txBody>
      </p:sp>
    </p:spTree>
    <p:extLst>
      <p:ext uri="{BB962C8B-B14F-4D97-AF65-F5344CB8AC3E}">
        <p14:creationId xmlns:p14="http://schemas.microsoft.com/office/powerpoint/2010/main" val="14501375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775301"/>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685800" y="2378336"/>
            <a:ext cx="5120640" cy="1314450"/>
          </a:xfrm>
        </p:spPr>
        <p:txBody>
          <a:bodyPr lIns="0" tIns="0" rIns="0" bIns="0">
            <a:noAutofit/>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246190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thirds headline">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799" y="488873"/>
            <a:ext cx="7769226"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November 15,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5" y="946073"/>
            <a:ext cx="7772400" cy="3406852"/>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18593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thirds no headline">
    <p:spTree>
      <p:nvGrpSpPr>
        <p:cNvPr id="1" name=""/>
        <p:cNvGrpSpPr/>
        <p:nvPr/>
      </p:nvGrpSpPr>
      <p:grpSpPr>
        <a:xfrm>
          <a:off x="0" y="0"/>
          <a:ext cx="0" cy="0"/>
          <a:chOff x="0" y="0"/>
          <a:chExt cx="0" cy="0"/>
        </a:xfrm>
      </p:grpSpPr>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November 15,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5" y="576071"/>
            <a:ext cx="7772400" cy="3776472"/>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03598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third 1 third 1 third">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800" y="488873"/>
            <a:ext cx="7769224"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November 15,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7"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quarter" idx="16"/>
          </p:nvPr>
        </p:nvSpPr>
        <p:spPr>
          <a:xfrm>
            <a:off x="3337215"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sz="quarter" idx="18"/>
          </p:nvPr>
        </p:nvSpPr>
        <p:spPr>
          <a:xfrm>
            <a:off x="5986144"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18462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pic>
        <p:nvPicPr>
          <p:cNvPr id="11" name="Picture 10" descr="logo.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332533" y="2423025"/>
            <a:ext cx="1247775" cy="714375"/>
          </a:xfrm>
          <a:prstGeom prst="rect">
            <a:avLst/>
          </a:prstGeom>
        </p:spPr>
      </p:pic>
      <p:sp>
        <p:nvSpPr>
          <p:cNvPr id="12" name="Title 1"/>
          <p:cNvSpPr>
            <a:spLocks noGrp="1"/>
          </p:cNvSpPr>
          <p:nvPr>
            <p:ph type="ctrTitle" hasCustomPrompt="1"/>
          </p:nvPr>
        </p:nvSpPr>
        <p:spPr>
          <a:xfrm>
            <a:off x="685800" y="1143000"/>
            <a:ext cx="7772400" cy="775301"/>
          </a:xfrm>
        </p:spPr>
        <p:txBody>
          <a:bodyPr/>
          <a:lstStyle/>
          <a:p>
            <a:r>
              <a:rPr lang="en-US" dirty="0" smtClean="0"/>
              <a:t>Add a thank you here</a:t>
            </a:r>
            <a:endParaRPr lang="en-US" dirty="0"/>
          </a:p>
        </p:txBody>
      </p:sp>
      <p:sp>
        <p:nvSpPr>
          <p:cNvPr id="14" name="Text Placeholder 13"/>
          <p:cNvSpPr>
            <a:spLocks noGrp="1"/>
          </p:cNvSpPr>
          <p:nvPr>
            <p:ph type="body" sz="quarter" idx="10" hasCustomPrompt="1"/>
          </p:nvPr>
        </p:nvSpPr>
        <p:spPr>
          <a:xfrm>
            <a:off x="4830763" y="2114920"/>
            <a:ext cx="3532187" cy="1162050"/>
          </a:xfrm>
        </p:spPr>
        <p:txBody>
          <a:bodyPr anchor="ctr" anchorCtr="0"/>
          <a:lstStyle>
            <a:lvl1pPr>
              <a:defRPr sz="1200" b="0" baseline="0">
                <a:solidFill>
                  <a:schemeClr val="tx2"/>
                </a:solidFill>
              </a:defRPr>
            </a:lvl1pPr>
          </a:lstStyle>
          <a:p>
            <a:pPr lvl="0"/>
            <a:r>
              <a:rPr lang="en-US" dirty="0" smtClean="0"/>
              <a:t>Add local address and contact info</a:t>
            </a:r>
          </a:p>
        </p:txBody>
      </p:sp>
      <p:sp>
        <p:nvSpPr>
          <p:cNvPr id="15" name="TextBox 14"/>
          <p:cNvSpPr txBox="1"/>
          <p:nvPr userDrawn="1"/>
        </p:nvSpPr>
        <p:spPr>
          <a:xfrm>
            <a:off x="1984375" y="4667647"/>
            <a:ext cx="5175250" cy="307777"/>
          </a:xfrm>
          <a:prstGeom prst="rect">
            <a:avLst/>
          </a:prstGeom>
          <a:noFill/>
        </p:spPr>
        <p:txBody>
          <a:bodyPr wrap="square" lIns="0" tIns="0" rIns="0" bIns="0" rtlCol="0">
            <a:noAutofit/>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00" dirty="0" smtClean="0">
                <a:solidFill>
                  <a:schemeClr val="tx2"/>
                </a:solidFill>
              </a:rPr>
              <a:t>© ZINFI Technologies Inc. All Rights Reserved.</a:t>
            </a:r>
            <a:endParaRPr lang="en-US" sz="1000" dirty="0">
              <a:solidFill>
                <a:schemeClr val="tx2"/>
              </a:solidFill>
            </a:endParaRPr>
          </a:p>
        </p:txBody>
      </p:sp>
      <p:pic>
        <p:nvPicPr>
          <p:cNvPr id="2" name="Picture 1" descr="tag_line.gif"/>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830763" y="3354093"/>
            <a:ext cx="2095500" cy="176213"/>
          </a:xfrm>
          <a:prstGeom prst="rect">
            <a:avLst/>
          </a:prstGeom>
        </p:spPr>
      </p:pic>
    </p:spTree>
    <p:extLst>
      <p:ext uri="{BB962C8B-B14F-4D97-AF65-F5344CB8AC3E}">
        <p14:creationId xmlns:p14="http://schemas.microsoft.com/office/powerpoint/2010/main" val="2753918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7" name="Text Placeholder 6"/>
          <p:cNvSpPr>
            <a:spLocks noGrp="1"/>
          </p:cNvSpPr>
          <p:nvPr>
            <p:ph type="body" sz="quarter" idx="10" hasCustomPrompt="1"/>
          </p:nvPr>
        </p:nvSpPr>
        <p:spPr>
          <a:xfrm>
            <a:off x="722312" y="2743200"/>
            <a:ext cx="7772400" cy="1181844"/>
          </a:xfrm>
        </p:spPr>
        <p:txBody>
          <a:bodyPr/>
          <a:lstStyle>
            <a:lvl1pPr>
              <a:spcAft>
                <a:spcPts val="0"/>
              </a:spcAft>
              <a:defRPr sz="3000" b="0" cap="all" baseline="0"/>
            </a:lvl1pPr>
            <a:lvl2pPr>
              <a:defRPr sz="2000" b="1" baseline="0">
                <a:solidFill>
                  <a:schemeClr val="tx2"/>
                </a:solidFill>
              </a:defRPr>
            </a:lvl2pPr>
          </a:lstStyle>
          <a:p>
            <a:pPr lvl="0"/>
            <a:r>
              <a:rPr lang="en-US" dirty="0" smtClean="0"/>
              <a:t>edit section headline</a:t>
            </a:r>
          </a:p>
          <a:p>
            <a:pPr lvl="1"/>
            <a:r>
              <a:rPr lang="en-US" dirty="0" smtClean="0"/>
              <a:t>Edit Section subhead</a:t>
            </a:r>
          </a:p>
        </p:txBody>
      </p:sp>
    </p:spTree>
    <p:extLst>
      <p:ext uri="{BB962C8B-B14F-4D97-AF65-F5344CB8AC3E}">
        <p14:creationId xmlns:p14="http://schemas.microsoft.com/office/powerpoint/2010/main" val="2947303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column centered">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2011680" y="488287"/>
            <a:ext cx="5120640" cy="388297"/>
          </a:xfrm>
        </p:spPr>
        <p:txBody>
          <a:bodyPr/>
          <a:lstStyle>
            <a:lvl2pPr>
              <a:defRPr baseline="0"/>
            </a:lvl2pPr>
            <a:lvl4pPr>
              <a:defRPr baseline="0"/>
            </a:lvl4pPr>
          </a:lstStyle>
          <a:p>
            <a:pPr lvl="0"/>
            <a:r>
              <a:rPr lang="en-US" dirty="0" smtClean="0"/>
              <a:t>Page Title</a:t>
            </a:r>
          </a:p>
        </p:txBody>
      </p:sp>
      <p:sp>
        <p:nvSpPr>
          <p:cNvPr id="3" name="Content Placeholder 2"/>
          <p:cNvSpPr>
            <a:spLocks noGrp="1"/>
          </p:cNvSpPr>
          <p:nvPr>
            <p:ph sz="quarter" idx="13"/>
          </p:nvPr>
        </p:nvSpPr>
        <p:spPr>
          <a:xfrm>
            <a:off x="2011681" y="945485"/>
            <a:ext cx="5120639" cy="3392424"/>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10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6" name="Picture 5"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7" name="TextBox 6"/>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ZINFI Technologies Inc. All Rights Reserved</a:t>
            </a:r>
            <a:endParaRPr lang="en-US" sz="1000" dirty="0">
              <a:solidFill>
                <a:schemeClr val="tx2"/>
              </a:solidFill>
            </a:endParaRPr>
          </a:p>
        </p:txBody>
      </p:sp>
    </p:spTree>
    <p:extLst>
      <p:ext uri="{BB962C8B-B14F-4D97-AF65-F5344CB8AC3E}">
        <p14:creationId xmlns:p14="http://schemas.microsoft.com/office/powerpoint/2010/main" val="1707343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hird 2 thirds">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799" y="488873"/>
            <a:ext cx="7766735"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ZINFI Technologies Inc. All Rights Reserved</a:t>
            </a:r>
            <a:endParaRPr lang="en-US" sz="1000" dirty="0">
              <a:solidFill>
                <a:schemeClr val="tx2"/>
              </a:solidFill>
            </a:endParaRPr>
          </a:p>
        </p:txBody>
      </p:sp>
      <p:sp>
        <p:nvSpPr>
          <p:cNvPr id="3" name="Content Placeholder 2"/>
          <p:cNvSpPr>
            <a:spLocks noGrp="1"/>
          </p:cNvSpPr>
          <p:nvPr>
            <p:ph sz="quarter" idx="13"/>
          </p:nvPr>
        </p:nvSpPr>
        <p:spPr>
          <a:xfrm>
            <a:off x="3331896" y="946073"/>
            <a:ext cx="5120639"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sz="quarter" idx="14"/>
          </p:nvPr>
        </p:nvSpPr>
        <p:spPr>
          <a:xfrm>
            <a:off x="688287"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93384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third 2 thirds alt">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800" y="488873"/>
            <a:ext cx="2471368"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ZINFI Technologies Inc. All Rights Reserved</a:t>
            </a:r>
            <a:endParaRPr lang="en-US" sz="1000" dirty="0">
              <a:solidFill>
                <a:schemeClr val="tx2"/>
              </a:solidFill>
            </a:endParaRPr>
          </a:p>
        </p:txBody>
      </p:sp>
      <p:sp>
        <p:nvSpPr>
          <p:cNvPr id="3" name="Content Placeholder 2"/>
          <p:cNvSpPr>
            <a:spLocks noGrp="1"/>
          </p:cNvSpPr>
          <p:nvPr>
            <p:ph sz="quarter" idx="13"/>
          </p:nvPr>
        </p:nvSpPr>
        <p:spPr>
          <a:xfrm>
            <a:off x="3331896" y="562357"/>
            <a:ext cx="5120639" cy="3790568"/>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sz="quarter" idx="14"/>
          </p:nvPr>
        </p:nvSpPr>
        <p:spPr>
          <a:xfrm>
            <a:off x="688287"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59408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risty's slide">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800" y="488873"/>
            <a:ext cx="2471368"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November 15,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3" name="Content Placeholder 2"/>
          <p:cNvSpPr>
            <a:spLocks noGrp="1"/>
          </p:cNvSpPr>
          <p:nvPr>
            <p:ph sz="quarter" idx="13"/>
          </p:nvPr>
        </p:nvSpPr>
        <p:spPr>
          <a:xfrm>
            <a:off x="3331896" y="562357"/>
            <a:ext cx="5120639" cy="3790568"/>
          </a:xfrm>
        </p:spPr>
        <p:txBody>
          <a:bodyPr/>
          <a:lstStyle>
            <a:lvl1pPr marL="118872" indent="-118872">
              <a:spcBef>
                <a:spcPts val="0"/>
              </a:spcBef>
              <a:spcAft>
                <a:spcPts val="400"/>
              </a:spcAft>
              <a:buFont typeface="Arial"/>
              <a:buChar char="•"/>
              <a:defRPr lang="en-US" sz="1300" b="0" i="0" kern="1200" dirty="0" smtClean="0">
                <a:solidFill>
                  <a:schemeClr val="tx1"/>
                </a:solidFill>
                <a:latin typeface="+mn-lt"/>
                <a:ea typeface="+mn-ea"/>
                <a:cs typeface="+mn-cs"/>
              </a:defRPr>
            </a:lvl1pPr>
            <a:lvl2pPr marL="0" indent="0">
              <a:spcBef>
                <a:spcPts val="400"/>
              </a:spcBef>
              <a:spcAft>
                <a:spcPts val="400"/>
              </a:spcAft>
              <a:buFontTx/>
              <a:buNone/>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sz="quarter" idx="14"/>
          </p:nvPr>
        </p:nvSpPr>
        <p:spPr>
          <a:xfrm>
            <a:off x="688287" y="946073"/>
            <a:ext cx="2468880" cy="2286000"/>
          </a:xfrm>
        </p:spPr>
        <p:txBody>
          <a:bodyPr/>
          <a:lstStyle>
            <a:lvl1pPr marL="118872" indent="-118872">
              <a:spcBef>
                <a:spcPts val="0"/>
              </a:spcBef>
              <a:spcAft>
                <a:spcPts val="400"/>
              </a:spcAft>
              <a:buFont typeface="Arial"/>
              <a:buChar char="•"/>
              <a:defRPr lang="en-US" sz="1300" b="0" i="0" kern="1200" dirty="0" smtClean="0">
                <a:solidFill>
                  <a:schemeClr val="tx1"/>
                </a:solidFill>
                <a:latin typeface="+mn-lt"/>
                <a:ea typeface="+mn-ea"/>
                <a:cs typeface="+mn-cs"/>
              </a:defRPr>
            </a:lvl1pPr>
            <a:lvl2pPr marL="0" indent="0">
              <a:spcBef>
                <a:spcPts val="400"/>
              </a:spcBef>
              <a:spcAft>
                <a:spcPts val="400"/>
              </a:spcAft>
              <a:buFontTx/>
              <a:buNone/>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sz="quarter" idx="15"/>
          </p:nvPr>
        </p:nvSpPr>
        <p:spPr>
          <a:xfrm>
            <a:off x="688287" y="3414953"/>
            <a:ext cx="2468880" cy="937972"/>
          </a:xfrm>
        </p:spPr>
        <p:txBody>
          <a:bodyPr/>
          <a:lstStyle>
            <a:lvl1pPr marL="0" indent="0">
              <a:spcBef>
                <a:spcPts val="0"/>
              </a:spcBef>
              <a:spcAft>
                <a:spcPts val="400"/>
              </a:spcAft>
              <a:buFontTx/>
              <a:buNone/>
              <a:defRPr sz="1500" b="0" i="1">
                <a:solidFill>
                  <a:schemeClr val="accent4"/>
                </a:solidFill>
              </a:defRPr>
            </a:lvl1pPr>
            <a:lvl2pPr marL="0" indent="0">
              <a:spcBef>
                <a:spcPts val="400"/>
              </a:spcBef>
              <a:spcAft>
                <a:spcPts val="400"/>
              </a:spcAft>
              <a:buFontTx/>
              <a:buNone/>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4" name="Straight Connector 3"/>
          <p:cNvCxnSpPr/>
          <p:nvPr userDrawn="1"/>
        </p:nvCxnSpPr>
        <p:spPr>
          <a:xfrm>
            <a:off x="685800" y="3335046"/>
            <a:ext cx="2471368" cy="0"/>
          </a:xfrm>
          <a:prstGeom prst="line">
            <a:avLst/>
          </a:prstGeom>
          <a:ln w="6350" cmpd="sng">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89328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thirds 1 thirds">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799" y="488873"/>
            <a:ext cx="5114926"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November 15,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3" name="Content Placeholder 2"/>
          <p:cNvSpPr>
            <a:spLocks noGrp="1"/>
          </p:cNvSpPr>
          <p:nvPr>
            <p:ph sz="quarter" idx="13"/>
          </p:nvPr>
        </p:nvSpPr>
        <p:spPr>
          <a:xfrm>
            <a:off x="5984875" y="562357"/>
            <a:ext cx="2467660" cy="3790568"/>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sz="quarter" idx="14"/>
          </p:nvPr>
        </p:nvSpPr>
        <p:spPr>
          <a:xfrm>
            <a:off x="688286" y="946073"/>
            <a:ext cx="5112439" cy="3406852"/>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07803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799" y="488958"/>
            <a:ext cx="7766735"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199" y="4709185"/>
            <a:ext cx="6557701"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7" y="946158"/>
            <a:ext cx="3794760" cy="3400833"/>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quarter" idx="15"/>
          </p:nvPr>
        </p:nvSpPr>
        <p:spPr>
          <a:xfrm>
            <a:off x="4657774" y="946158"/>
            <a:ext cx="3794760" cy="3400833"/>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48544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s alt">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800" y="488958"/>
            <a:ext cx="3797248"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199" y="4709185"/>
            <a:ext cx="6557701"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7" y="946158"/>
            <a:ext cx="3794760" cy="3400833"/>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quarter" idx="15"/>
          </p:nvPr>
        </p:nvSpPr>
        <p:spPr>
          <a:xfrm>
            <a:off x="4657774" y="559216"/>
            <a:ext cx="3794760" cy="3787775"/>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50072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685800"/>
            <a:ext cx="7772400" cy="857250"/>
          </a:xfrm>
          <a:prstGeom prst="rect">
            <a:avLst/>
          </a:prstGeom>
        </p:spPr>
        <p:txBody>
          <a:bodyPr vert="horz" lIns="0" tIns="0" rIns="0" bIns="0" rtlCol="0" anchor="t"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543049"/>
            <a:ext cx="7772400" cy="3051573"/>
          </a:xfrm>
          <a:prstGeom prst="rect">
            <a:avLst/>
          </a:prstGeom>
        </p:spPr>
        <p:txBody>
          <a:bodyPr vert="horz" lIns="0" tIns="0" rIns="0" bIns="0" rtlCol="0">
            <a:noAutofit/>
          </a:bodyPr>
          <a:lstStyle/>
          <a:p>
            <a:pPr lvl="0"/>
            <a:r>
              <a:rPr lang="en-US" dirty="0" smtClean="0"/>
              <a:t>Sub Head</a:t>
            </a:r>
          </a:p>
          <a:p>
            <a:pPr lvl="1"/>
            <a:r>
              <a:rPr lang="en-US" dirty="0" smtClean="0"/>
              <a:t>Body Copy</a:t>
            </a:r>
          </a:p>
          <a:p>
            <a:pPr lvl="2"/>
            <a:r>
              <a:rPr lang="en-US" dirty="0" smtClean="0"/>
              <a:t>bullets</a:t>
            </a:r>
          </a:p>
          <a:p>
            <a:pPr lvl="3"/>
            <a:r>
              <a:rPr lang="en-US" dirty="0" smtClean="0"/>
              <a:t>Secondary Bullet, use sparingly or not at all</a:t>
            </a:r>
          </a:p>
        </p:txBody>
      </p:sp>
    </p:spTree>
    <p:extLst>
      <p:ext uri="{BB962C8B-B14F-4D97-AF65-F5344CB8AC3E}">
        <p14:creationId xmlns:p14="http://schemas.microsoft.com/office/powerpoint/2010/main" val="1889195301"/>
      </p:ext>
    </p:extLst>
  </p:cSld>
  <p:clrMap bg1="lt1" tx1="dk1" bg2="lt2" tx2="dk2" accent1="accent1" accent2="accent2" accent3="accent3" accent4="accent4" accent5="accent5" accent6="accent6" hlink="hlink" folHlink="folHlink"/>
  <p:sldLayoutIdLst>
    <p:sldLayoutId id="2147483733" r:id="rId1"/>
    <p:sldLayoutId id="2147483753" r:id="rId2"/>
    <p:sldLayoutId id="2147483755" r:id="rId3"/>
    <p:sldLayoutId id="2147483744" r:id="rId4"/>
    <p:sldLayoutId id="2147483756" r:id="rId5"/>
    <p:sldLayoutId id="2147483757" r:id="rId6"/>
    <p:sldLayoutId id="2147483758" r:id="rId7"/>
    <p:sldLayoutId id="2147483754" r:id="rId8"/>
    <p:sldLayoutId id="2147483762" r:id="rId9"/>
    <p:sldLayoutId id="2147483759" r:id="rId10"/>
    <p:sldLayoutId id="2147483761" r:id="rId11"/>
    <p:sldLayoutId id="2147483760" r:id="rId12"/>
    <p:sldLayoutId id="2147483751" r:id="rId13"/>
  </p:sldLayoutIdLst>
  <p:timing>
    <p:tnLst>
      <p:par>
        <p:cTn xmlns:p14="http://schemas.microsoft.com/office/powerpoint/2010/main" id="1" dur="indefinite" restart="never" nodeType="tmRoot"/>
      </p:par>
    </p:tnLst>
  </p:timing>
  <p:txStyles>
    <p:titleStyle>
      <a:lvl1pPr algn="l" defTabSz="457200" rtl="0" eaLnBrk="1" latinLnBrk="0" hangingPunct="1">
        <a:spcBef>
          <a:spcPct val="0"/>
        </a:spcBef>
        <a:buNone/>
        <a:defRPr sz="4400" kern="1200">
          <a:solidFill>
            <a:schemeClr val="accent1"/>
          </a:solidFill>
          <a:latin typeface="Helvetica"/>
          <a:ea typeface="+mj-ea"/>
          <a:cs typeface="Helvetica"/>
        </a:defRPr>
      </a:lvl1pPr>
    </p:titleStyle>
    <p:bodyStyle>
      <a:lvl1pPr marL="0" indent="0" algn="l" defTabSz="457200" rtl="0" eaLnBrk="1" latinLnBrk="0" hangingPunct="1">
        <a:spcBef>
          <a:spcPts val="200"/>
        </a:spcBef>
        <a:spcAft>
          <a:spcPts val="800"/>
        </a:spcAft>
        <a:buFontTx/>
        <a:buNone/>
        <a:defRPr sz="2200" b="1" i="0" kern="1200">
          <a:solidFill>
            <a:schemeClr val="accent4"/>
          </a:solidFill>
          <a:latin typeface="+mn-lt"/>
          <a:ea typeface="+mn-ea"/>
          <a:cs typeface="+mn-cs"/>
        </a:defRPr>
      </a:lvl1pPr>
      <a:lvl2pPr marL="0" indent="0" algn="l" defTabSz="457200" rtl="0" eaLnBrk="1" latinLnBrk="0" hangingPunct="1">
        <a:spcBef>
          <a:spcPts val="0"/>
        </a:spcBef>
        <a:spcAft>
          <a:spcPts val="1000"/>
        </a:spcAft>
        <a:buFontTx/>
        <a:buNone/>
        <a:defRPr sz="1300" kern="1200" baseline="0">
          <a:solidFill>
            <a:schemeClr val="tx1"/>
          </a:solidFill>
          <a:latin typeface="+mn-lt"/>
          <a:ea typeface="+mn-ea"/>
          <a:cs typeface="+mn-cs"/>
        </a:defRPr>
      </a:lvl2pPr>
      <a:lvl3pPr marL="118872" indent="-118872" algn="l" defTabSz="457200" rtl="0" eaLnBrk="1" latinLnBrk="0" hangingPunct="1">
        <a:spcBef>
          <a:spcPts val="0"/>
        </a:spcBef>
        <a:spcAft>
          <a:spcPts val="200"/>
        </a:spcAft>
        <a:buSzPct val="100000"/>
        <a:buFont typeface="Arial"/>
        <a:buChar char="•"/>
        <a:defRPr sz="1300" kern="1200">
          <a:solidFill>
            <a:schemeClr val="tx1"/>
          </a:solidFill>
          <a:latin typeface="+mn-lt"/>
          <a:ea typeface="+mn-ea"/>
          <a:cs typeface="+mn-cs"/>
        </a:defRPr>
      </a:lvl3pPr>
      <a:lvl4pPr marL="228600" indent="-118872" algn="l" defTabSz="457200" rtl="0" eaLnBrk="1" latinLnBrk="0" hangingPunct="1">
        <a:spcBef>
          <a:spcPts val="0"/>
        </a:spcBef>
        <a:spcAft>
          <a:spcPts val="200"/>
        </a:spcAft>
        <a:buFont typeface="Courier New"/>
        <a:buChar char="o"/>
        <a:defRPr sz="1100" b="0" i="1" kern="1200" baseline="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mailto:sales.noram@zinfitech.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54232" y="703964"/>
            <a:ext cx="2609393" cy="2875663"/>
          </a:xfrm>
        </p:spPr>
        <p:txBody>
          <a:bodyPr anchor="ctr"/>
          <a:lstStyle/>
          <a:p>
            <a:r>
              <a:rPr lang="en-IN" sz="2400" dirty="0"/>
              <a:t>10 Ways To Make The Leap To Video Social Marketing</a:t>
            </a:r>
          </a:p>
        </p:txBody>
      </p:sp>
      <p:pic>
        <p:nvPicPr>
          <p:cNvPr id="9" name="Picture 8" descr="zinfi_logo_rgb.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966046" y="3404457"/>
            <a:ext cx="900569" cy="486795"/>
          </a:xfrm>
          <a:prstGeom prst="rect">
            <a:avLst/>
          </a:prstGeom>
        </p:spPr>
      </p:pic>
      <p:sp>
        <p:nvSpPr>
          <p:cNvPr id="6" name="Rectangle 5"/>
          <p:cNvSpPr/>
          <p:nvPr/>
        </p:nvSpPr>
        <p:spPr>
          <a:xfrm>
            <a:off x="688975" y="561976"/>
            <a:ext cx="5111750" cy="379095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social-marketing-ready-to-make-the-leap-to-video.jpg"/>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88975" y="561975"/>
            <a:ext cx="5111750" cy="3790951"/>
          </a:xfrm>
          <a:prstGeom prst="rect">
            <a:avLst/>
          </a:prstGeom>
        </p:spPr>
      </p:pic>
    </p:spTree>
    <p:extLst>
      <p:ext uri="{BB962C8B-B14F-4D97-AF65-F5344CB8AC3E}">
        <p14:creationId xmlns:p14="http://schemas.microsoft.com/office/powerpoint/2010/main" val="229131867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85800" y="488958"/>
            <a:ext cx="3797248" cy="388297"/>
          </a:xfrm>
        </p:spPr>
        <p:txBody>
          <a:bodyPr/>
          <a:lstStyle/>
          <a:p>
            <a:r>
              <a:rPr lang="en-US" dirty="0" smtClean="0">
                <a:solidFill>
                  <a:srgbClr val="F27724"/>
                </a:solidFill>
              </a:rPr>
              <a:t>8. </a:t>
            </a:r>
            <a:r>
              <a:rPr lang="en-IN" dirty="0"/>
              <a:t>You </a:t>
            </a:r>
            <a:r>
              <a:rPr lang="en-IN" dirty="0" smtClean="0"/>
              <a:t>Have </a:t>
            </a:r>
            <a:r>
              <a:rPr lang="en-IN" dirty="0"/>
              <a:t>A</a:t>
            </a:r>
            <a:r>
              <a:rPr lang="en-IN" dirty="0" smtClean="0"/>
              <a:t> </a:t>
            </a:r>
            <a:r>
              <a:rPr lang="en-IN" dirty="0"/>
              <a:t>S</a:t>
            </a:r>
            <a:r>
              <a:rPr lang="en-IN" dirty="0" smtClean="0"/>
              <a:t>trong </a:t>
            </a:r>
            <a:r>
              <a:rPr lang="en-IN" dirty="0"/>
              <a:t>CTA </a:t>
            </a:r>
            <a:r>
              <a:rPr lang="en-IN" dirty="0" smtClean="0"/>
              <a:t>And </a:t>
            </a:r>
            <a:r>
              <a:rPr lang="en-IN" dirty="0"/>
              <a:t>R</a:t>
            </a:r>
            <a:r>
              <a:rPr lang="en-IN" dirty="0" smtClean="0"/>
              <a:t>esponse </a:t>
            </a:r>
            <a:r>
              <a:rPr lang="en-IN" dirty="0"/>
              <a:t>T</a:t>
            </a:r>
            <a:r>
              <a:rPr lang="en-IN" dirty="0" smtClean="0"/>
              <a:t>eam </a:t>
            </a:r>
            <a:r>
              <a:rPr lang="en-IN" dirty="0"/>
              <a:t>R</a:t>
            </a:r>
            <a:r>
              <a:rPr lang="en-IN" dirty="0" smtClean="0"/>
              <a:t>eady </a:t>
            </a:r>
            <a:endParaRPr lang="en-US" dirty="0">
              <a:solidFill>
                <a:srgbClr val="F27724"/>
              </a:solidFill>
            </a:endParaRPr>
          </a:p>
        </p:txBody>
      </p:sp>
      <p:sp>
        <p:nvSpPr>
          <p:cNvPr id="3" name="Content Placeholder 2"/>
          <p:cNvSpPr>
            <a:spLocks noGrp="1"/>
          </p:cNvSpPr>
          <p:nvPr>
            <p:ph sz="quarter" idx="14"/>
          </p:nvPr>
        </p:nvSpPr>
        <p:spPr>
          <a:xfrm>
            <a:off x="688287" y="1305353"/>
            <a:ext cx="3794760" cy="3041638"/>
          </a:xfrm>
        </p:spPr>
        <p:txBody>
          <a:bodyPr/>
          <a:lstStyle/>
          <a:p>
            <a:r>
              <a:rPr lang="en-IN" sz="1200" dirty="0"/>
              <a:t>Videos can pack a lot of social marketing information into a small period of time. With video you can communicate with audio, with images and even with subtitles—all in a matter of seconds. But one of the things that some people forget is how important the CTA on the video is to its ROI and success rate. Not only do you need to consider where you are driving traffic (do you want the prospect to go to your web page or pick up the phone?) but you also need to have a team set up to handle the lead flow. Remember that in an ideal world a video goes “viral,” but then you have to be prepared to handle the crowd of interested prospects. </a:t>
            </a:r>
            <a:endParaRPr lang="en-US" sz="1200" dirty="0"/>
          </a:p>
        </p:txBody>
      </p:sp>
      <p:sp>
        <p:nvSpPr>
          <p:cNvPr id="6" name="Rectangle 5"/>
          <p:cNvSpPr/>
          <p:nvPr/>
        </p:nvSpPr>
        <p:spPr>
          <a:xfrm>
            <a:off x="4657725" y="488958"/>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Timely.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657725" y="489374"/>
            <a:ext cx="3794125" cy="3857617"/>
          </a:xfrm>
          <a:prstGeom prst="rect">
            <a:avLst/>
          </a:prstGeom>
        </p:spPr>
      </p:pic>
    </p:spTree>
    <p:extLst>
      <p:ext uri="{BB962C8B-B14F-4D97-AF65-F5344CB8AC3E}">
        <p14:creationId xmlns:p14="http://schemas.microsoft.com/office/powerpoint/2010/main" val="185478871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657774" y="488958"/>
            <a:ext cx="3794760" cy="388297"/>
          </a:xfrm>
        </p:spPr>
        <p:txBody>
          <a:bodyPr/>
          <a:lstStyle/>
          <a:p>
            <a:r>
              <a:rPr lang="en-US" dirty="0" smtClean="0">
                <a:solidFill>
                  <a:srgbClr val="F27724"/>
                </a:solidFill>
              </a:rPr>
              <a:t>9. </a:t>
            </a:r>
            <a:r>
              <a:rPr lang="en-IN" dirty="0"/>
              <a:t>You </a:t>
            </a:r>
            <a:r>
              <a:rPr lang="en-IN" dirty="0" smtClean="0"/>
              <a:t>Have </a:t>
            </a:r>
            <a:r>
              <a:rPr lang="en-IN" dirty="0"/>
              <a:t>A</a:t>
            </a:r>
            <a:r>
              <a:rPr lang="en-IN" dirty="0" smtClean="0"/>
              <a:t> </a:t>
            </a:r>
            <a:r>
              <a:rPr lang="en-IN" dirty="0"/>
              <a:t>P</a:t>
            </a:r>
            <a:r>
              <a:rPr lang="en-IN" dirty="0" smtClean="0"/>
              <a:t>lanned </a:t>
            </a:r>
            <a:r>
              <a:rPr lang="en-IN" dirty="0"/>
              <a:t>W</a:t>
            </a:r>
            <a:r>
              <a:rPr lang="en-IN" dirty="0" smtClean="0"/>
              <a:t>ay </a:t>
            </a:r>
            <a:r>
              <a:rPr lang="en-IN" dirty="0"/>
              <a:t>T</a:t>
            </a:r>
            <a:r>
              <a:rPr lang="en-IN" dirty="0" smtClean="0"/>
              <a:t>o </a:t>
            </a:r>
            <a:r>
              <a:rPr lang="en-IN" dirty="0"/>
              <a:t>A</a:t>
            </a:r>
            <a:r>
              <a:rPr lang="en-IN" dirty="0" smtClean="0"/>
              <a:t>dvertise </a:t>
            </a:r>
            <a:r>
              <a:rPr lang="en-IN" dirty="0"/>
              <a:t>Y</a:t>
            </a:r>
            <a:r>
              <a:rPr lang="en-IN" dirty="0" smtClean="0"/>
              <a:t>our </a:t>
            </a:r>
            <a:r>
              <a:rPr lang="en-IN" dirty="0"/>
              <a:t>V</a:t>
            </a:r>
            <a:r>
              <a:rPr lang="en-IN" dirty="0" smtClean="0"/>
              <a:t>ideos </a:t>
            </a:r>
            <a:endParaRPr lang="en-US" dirty="0">
              <a:solidFill>
                <a:srgbClr val="F27724"/>
              </a:solidFill>
            </a:endParaRPr>
          </a:p>
        </p:txBody>
      </p:sp>
      <p:sp>
        <p:nvSpPr>
          <p:cNvPr id="4" name="Content Placeholder 3"/>
          <p:cNvSpPr>
            <a:spLocks noGrp="1"/>
          </p:cNvSpPr>
          <p:nvPr>
            <p:ph sz="quarter" idx="15"/>
          </p:nvPr>
        </p:nvSpPr>
        <p:spPr>
          <a:xfrm>
            <a:off x="4657774" y="1246553"/>
            <a:ext cx="3794760" cy="3100438"/>
          </a:xfrm>
        </p:spPr>
        <p:txBody>
          <a:bodyPr/>
          <a:lstStyle/>
          <a:p>
            <a:r>
              <a:rPr lang="en-IN" sz="1200" dirty="0"/>
              <a:t>A lot of people think that when they make a website or create video that people will just “find” it. Nothing could be further from the truth. Social marketers and SEO specialists have the daunting task of helping make your new content easy to find, but you may also need to turn to advertising to get viewers. You should not only consider paying for lists of new subscribers to distribute your video to, but you should also consider running short videos AS advertisements. </a:t>
            </a:r>
            <a:endParaRPr lang="en-US" sz="1200" dirty="0"/>
          </a:p>
        </p:txBody>
      </p:sp>
      <p:sp>
        <p:nvSpPr>
          <p:cNvPr id="6" name="Rectangle 5"/>
          <p:cNvSpPr/>
          <p:nvPr/>
        </p:nvSpPr>
        <p:spPr>
          <a:xfrm>
            <a:off x="688975" y="488950"/>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Planning-3.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88975" y="489374"/>
            <a:ext cx="3794125" cy="3857617"/>
          </a:xfrm>
          <a:prstGeom prst="rect">
            <a:avLst/>
          </a:prstGeom>
        </p:spPr>
      </p:pic>
    </p:spTree>
    <p:extLst>
      <p:ext uri="{BB962C8B-B14F-4D97-AF65-F5344CB8AC3E}">
        <p14:creationId xmlns:p14="http://schemas.microsoft.com/office/powerpoint/2010/main" val="89522866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85800" y="488958"/>
            <a:ext cx="3797248" cy="388297"/>
          </a:xfrm>
        </p:spPr>
        <p:txBody>
          <a:bodyPr/>
          <a:lstStyle/>
          <a:p>
            <a:r>
              <a:rPr lang="en-US" dirty="0" smtClean="0">
                <a:solidFill>
                  <a:srgbClr val="F27724"/>
                </a:solidFill>
              </a:rPr>
              <a:t>10. Have A Responsible Person Deliver Consistently</a:t>
            </a:r>
            <a:endParaRPr lang="en-US" dirty="0">
              <a:solidFill>
                <a:srgbClr val="F27724"/>
              </a:solidFill>
            </a:endParaRPr>
          </a:p>
        </p:txBody>
      </p:sp>
      <p:sp>
        <p:nvSpPr>
          <p:cNvPr id="3" name="Content Placeholder 2"/>
          <p:cNvSpPr>
            <a:spLocks noGrp="1"/>
          </p:cNvSpPr>
          <p:nvPr>
            <p:ph sz="quarter" idx="14"/>
          </p:nvPr>
        </p:nvSpPr>
        <p:spPr>
          <a:xfrm>
            <a:off x="688287" y="1223033"/>
            <a:ext cx="3794760" cy="3123958"/>
          </a:xfrm>
        </p:spPr>
        <p:txBody>
          <a:bodyPr/>
          <a:lstStyle/>
          <a:p>
            <a:pPr lvl="0"/>
            <a:r>
              <a:rPr lang="en-IN" sz="1150" b="1" dirty="0"/>
              <a:t>You have a designated person to monitor interaction on social media and to help with titles, transcriptions and posts. </a:t>
            </a:r>
            <a:r>
              <a:rPr lang="en-IN" sz="1150" dirty="0"/>
              <a:t>So, what does all of the above really mean? You should really consider the amount of work it takes to deliver well on </a:t>
            </a:r>
            <a:r>
              <a:rPr lang="en-IN" sz="1150" b="1" dirty="0"/>
              <a:t>social marketing</a:t>
            </a:r>
            <a:r>
              <a:rPr lang="en-IN" sz="1150" dirty="0"/>
              <a:t> videos. While in the beginning you may have a very small or outsourced team putting things together, you absolutely should consider who is ultimately responsible for consistently delivering these activities. Interest in doing videos in this day and age makes sense, but delivering them requires time and money. One of the best things that you can invest in if you are serious about video is a person or team to help deliver them.</a:t>
            </a:r>
          </a:p>
          <a:p>
            <a:r>
              <a:rPr lang="en-IN" sz="1150" i="1" dirty="0"/>
              <a:t>For more information about social marketing syndication or automation software please visit </a:t>
            </a:r>
            <a:r>
              <a:rPr lang="en-IN" sz="1150" i="1" dirty="0" smtClean="0"/>
              <a:t>www.ZINFI.com</a:t>
            </a:r>
            <a:r>
              <a:rPr lang="en-IN" sz="1150" i="1" dirty="0"/>
              <a:t>.</a:t>
            </a:r>
            <a:r>
              <a:rPr lang="en-IN" sz="1150" dirty="0"/>
              <a:t> </a:t>
            </a:r>
            <a:endParaRPr lang="en-US" sz="1150" dirty="0"/>
          </a:p>
        </p:txBody>
      </p:sp>
      <p:sp>
        <p:nvSpPr>
          <p:cNvPr id="6" name="Rectangle 5"/>
          <p:cNvSpPr/>
          <p:nvPr/>
        </p:nvSpPr>
        <p:spPr>
          <a:xfrm>
            <a:off x="4657725" y="488958"/>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Responsibility.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657725" y="488958"/>
            <a:ext cx="3796284" cy="3840375"/>
          </a:xfrm>
          <a:prstGeom prst="rect">
            <a:avLst/>
          </a:prstGeom>
        </p:spPr>
      </p:pic>
    </p:spTree>
    <p:extLst>
      <p:ext uri="{BB962C8B-B14F-4D97-AF65-F5344CB8AC3E}">
        <p14:creationId xmlns:p14="http://schemas.microsoft.com/office/powerpoint/2010/main" val="266879789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Text Placeholder 2"/>
          <p:cNvSpPr>
            <a:spLocks noGrp="1"/>
          </p:cNvSpPr>
          <p:nvPr>
            <p:ph type="body" sz="quarter" idx="10"/>
          </p:nvPr>
        </p:nvSpPr>
        <p:spPr/>
        <p:txBody>
          <a:bodyPr/>
          <a:lstStyle/>
          <a:p>
            <a:r>
              <a:rPr lang="en-US" b="1" dirty="0"/>
              <a:t>North American Marketing Operations Center</a:t>
            </a:r>
            <a:br>
              <a:rPr lang="en-US" b="1" dirty="0"/>
            </a:br>
            <a:r>
              <a:rPr lang="en-US" dirty="0"/>
              <a:t>ZINFI Technologies, Inc.</a:t>
            </a:r>
            <a:br>
              <a:rPr lang="en-US" dirty="0"/>
            </a:br>
            <a:r>
              <a:rPr lang="en-US" dirty="0"/>
              <a:t>6200 </a:t>
            </a:r>
            <a:r>
              <a:rPr lang="en-US" dirty="0" err="1"/>
              <a:t>Stoneridge</a:t>
            </a:r>
            <a:r>
              <a:rPr lang="en-US" dirty="0"/>
              <a:t> Mall Road, Suite 300</a:t>
            </a:r>
            <a:br>
              <a:rPr lang="en-US" dirty="0"/>
            </a:br>
            <a:r>
              <a:rPr lang="en-US" dirty="0"/>
              <a:t>Pleasanton, CA 94588</a:t>
            </a:r>
          </a:p>
          <a:p>
            <a:r>
              <a:rPr lang="en-US" b="1" dirty="0">
                <a:solidFill>
                  <a:srgbClr val="00ADFF"/>
                </a:solidFill>
              </a:rPr>
              <a:t>1.866.707.1944</a:t>
            </a:r>
            <a:r>
              <a:rPr lang="en-US" b="1" dirty="0"/>
              <a:t> </a:t>
            </a:r>
            <a:r>
              <a:rPr lang="en-US" dirty="0"/>
              <a:t>or </a:t>
            </a:r>
            <a:r>
              <a:rPr lang="en-US" b="1" dirty="0">
                <a:solidFill>
                  <a:schemeClr val="accent1"/>
                </a:solidFill>
                <a:hlinkClick r:id="rId2"/>
              </a:rPr>
              <a:t>sales.noram@zinfitech.com</a:t>
            </a:r>
            <a:endParaRPr lang="en-US" b="1" dirty="0">
              <a:solidFill>
                <a:schemeClr val="accent1"/>
              </a:solidFill>
            </a:endParaRPr>
          </a:p>
        </p:txBody>
      </p:sp>
    </p:spTree>
    <p:extLst>
      <p:ext uri="{BB962C8B-B14F-4D97-AF65-F5344CB8AC3E}">
        <p14:creationId xmlns:p14="http://schemas.microsoft.com/office/powerpoint/2010/main" val="21034283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57725" y="488958"/>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quarter" idx="11"/>
          </p:nvPr>
        </p:nvSpPr>
        <p:spPr>
          <a:xfrm>
            <a:off x="685800" y="488958"/>
            <a:ext cx="3971926" cy="388297"/>
          </a:xfrm>
        </p:spPr>
        <p:txBody>
          <a:bodyPr/>
          <a:lstStyle/>
          <a:p>
            <a:r>
              <a:rPr lang="en-US" dirty="0" smtClean="0"/>
              <a:t>Role of Videos in Social Marketing</a:t>
            </a:r>
            <a:endParaRPr lang="en-US" dirty="0"/>
          </a:p>
        </p:txBody>
      </p:sp>
      <p:sp>
        <p:nvSpPr>
          <p:cNvPr id="10" name="Content Placeholder 9"/>
          <p:cNvSpPr>
            <a:spLocks noGrp="1"/>
          </p:cNvSpPr>
          <p:nvPr>
            <p:ph sz="quarter" idx="14"/>
          </p:nvPr>
        </p:nvSpPr>
        <p:spPr>
          <a:xfrm>
            <a:off x="688287" y="1211777"/>
            <a:ext cx="3794760" cy="3135214"/>
          </a:xfrm>
        </p:spPr>
        <p:txBody>
          <a:bodyPr/>
          <a:lstStyle/>
          <a:p>
            <a:r>
              <a:rPr lang="en-IN" sz="1200" dirty="0"/>
              <a:t>If 2015 was known as “The Year of the Video” in </a:t>
            </a:r>
            <a:r>
              <a:rPr lang="en-IN" sz="1200" b="1" dirty="0"/>
              <a:t>social marketing</a:t>
            </a:r>
            <a:r>
              <a:rPr lang="en-IN" sz="1200" dirty="0"/>
              <a:t>, 2016 has also delivered consistently on that promise. Virtually every social media network is pouring money into their video capabilities. In </a:t>
            </a:r>
            <a:r>
              <a:rPr lang="en-IN" sz="1200" b="1" dirty="0"/>
              <a:t>social marketing</a:t>
            </a:r>
            <a:r>
              <a:rPr lang="en-IN" sz="1200" dirty="0"/>
              <a:t>, videos are being used to create interest, raise brand awareness, generate leads and spark </a:t>
            </a:r>
            <a:r>
              <a:rPr lang="en-IN" sz="1200" dirty="0" smtClean="0"/>
              <a:t>online engagement. Companies </a:t>
            </a:r>
            <a:r>
              <a:rPr lang="en-IN" sz="1200" dirty="0"/>
              <a:t>everywhere are flocking to video in </a:t>
            </a:r>
            <a:r>
              <a:rPr lang="en-IN" sz="1200" b="1" dirty="0"/>
              <a:t>social marketing</a:t>
            </a:r>
            <a:r>
              <a:rPr lang="en-IN" sz="1200" dirty="0"/>
              <a:t>, whether it’s </a:t>
            </a:r>
            <a:r>
              <a:rPr lang="en-IN" sz="1200" dirty="0" smtClean="0"/>
              <a:t>on YouTube</a:t>
            </a:r>
            <a:r>
              <a:rPr lang="en-IN" sz="1200" dirty="0"/>
              <a:t> </a:t>
            </a:r>
            <a:r>
              <a:rPr lang="en-IN" sz="1200" dirty="0" smtClean="0"/>
              <a:t>or</a:t>
            </a:r>
            <a:r>
              <a:rPr lang="en-IN" sz="1200" dirty="0"/>
              <a:t> </a:t>
            </a:r>
            <a:r>
              <a:rPr lang="en-IN" sz="1200" dirty="0" smtClean="0"/>
              <a:t>Facebook</a:t>
            </a:r>
            <a:r>
              <a:rPr lang="en-IN" sz="1200" dirty="0"/>
              <a:t> or Vine or Instagram or wherever. And while it seems obvious that video will eventually become a part of our mandatory marketing repertoires, the question burning for most is when and how we make the jump to video marketing.</a:t>
            </a:r>
          </a:p>
          <a:p>
            <a:r>
              <a:rPr lang="en-IN" sz="1200" dirty="0"/>
              <a:t>Below are 10 ways to know if you are ready for video: </a:t>
            </a:r>
          </a:p>
        </p:txBody>
      </p:sp>
      <p:pic>
        <p:nvPicPr>
          <p:cNvPr id="6" name="Picture 5" descr="Videos-Social-Marketing.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657726" y="488958"/>
            <a:ext cx="3794124" cy="3857617"/>
          </a:xfrm>
          <a:prstGeom prst="rect">
            <a:avLst/>
          </a:prstGeom>
        </p:spPr>
      </p:pic>
    </p:spTree>
    <p:extLst>
      <p:ext uri="{BB962C8B-B14F-4D97-AF65-F5344CB8AC3E}">
        <p14:creationId xmlns:p14="http://schemas.microsoft.com/office/powerpoint/2010/main" val="120926206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8975" y="488950"/>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 Placeholder 1"/>
          <p:cNvSpPr>
            <a:spLocks noGrp="1"/>
          </p:cNvSpPr>
          <p:nvPr>
            <p:ph type="body" sz="quarter" idx="11"/>
          </p:nvPr>
        </p:nvSpPr>
        <p:spPr>
          <a:xfrm>
            <a:off x="4657774" y="488958"/>
            <a:ext cx="3794760" cy="388297"/>
          </a:xfrm>
        </p:spPr>
        <p:txBody>
          <a:bodyPr/>
          <a:lstStyle/>
          <a:p>
            <a:r>
              <a:rPr lang="en-US" dirty="0">
                <a:solidFill>
                  <a:srgbClr val="F27724"/>
                </a:solidFill>
              </a:rPr>
              <a:t>1</a:t>
            </a:r>
            <a:r>
              <a:rPr lang="en-US" dirty="0" smtClean="0">
                <a:solidFill>
                  <a:srgbClr val="F27724"/>
                </a:solidFill>
              </a:rPr>
              <a:t>. </a:t>
            </a:r>
            <a:r>
              <a:rPr lang="en-IN" dirty="0"/>
              <a:t>You </a:t>
            </a:r>
            <a:r>
              <a:rPr lang="en-IN" dirty="0" smtClean="0"/>
              <a:t>Have </a:t>
            </a:r>
            <a:r>
              <a:rPr lang="en-IN" dirty="0"/>
              <a:t>T</a:t>
            </a:r>
            <a:r>
              <a:rPr lang="en-IN" dirty="0" smtClean="0"/>
              <a:t>he </a:t>
            </a:r>
            <a:r>
              <a:rPr lang="en-IN" dirty="0"/>
              <a:t>M</a:t>
            </a:r>
            <a:r>
              <a:rPr lang="en-IN" dirty="0" smtClean="0"/>
              <a:t>eans To </a:t>
            </a:r>
            <a:r>
              <a:rPr lang="en-IN" dirty="0"/>
              <a:t>P</a:t>
            </a:r>
            <a:r>
              <a:rPr lang="en-IN" dirty="0" smtClean="0"/>
              <a:t>ublish</a:t>
            </a:r>
            <a:r>
              <a:rPr lang="en-IN" dirty="0"/>
              <a:t> V</a:t>
            </a:r>
            <a:r>
              <a:rPr lang="en-IN" dirty="0" smtClean="0"/>
              <a:t>ideos</a:t>
            </a:r>
            <a:r>
              <a:rPr lang="en-IN" dirty="0"/>
              <a:t> </a:t>
            </a:r>
            <a:r>
              <a:rPr lang="en-IN" dirty="0" smtClean="0"/>
              <a:t>Regularly </a:t>
            </a:r>
            <a:r>
              <a:rPr lang="en-IN" dirty="0"/>
              <a:t>O</a:t>
            </a:r>
            <a:r>
              <a:rPr lang="en-IN" dirty="0" smtClean="0"/>
              <a:t>n </a:t>
            </a:r>
            <a:r>
              <a:rPr lang="en-IN" dirty="0"/>
              <a:t>A</a:t>
            </a:r>
            <a:r>
              <a:rPr lang="en-IN" dirty="0" smtClean="0"/>
              <a:t> </a:t>
            </a:r>
            <a:r>
              <a:rPr lang="en-IN" dirty="0"/>
              <a:t>S</a:t>
            </a:r>
            <a:r>
              <a:rPr lang="en-IN" dirty="0" smtClean="0"/>
              <a:t>chedule </a:t>
            </a:r>
            <a:endParaRPr lang="en-US" dirty="0"/>
          </a:p>
        </p:txBody>
      </p:sp>
      <p:sp>
        <p:nvSpPr>
          <p:cNvPr id="4" name="Content Placeholder 3"/>
          <p:cNvSpPr>
            <a:spLocks noGrp="1"/>
          </p:cNvSpPr>
          <p:nvPr>
            <p:ph sz="quarter" idx="15"/>
          </p:nvPr>
        </p:nvSpPr>
        <p:spPr>
          <a:xfrm>
            <a:off x="4657774" y="1575832"/>
            <a:ext cx="3794760" cy="2771160"/>
          </a:xfrm>
        </p:spPr>
        <p:txBody>
          <a:bodyPr/>
          <a:lstStyle/>
          <a:p>
            <a:r>
              <a:rPr lang="en-IN" sz="1200" dirty="0"/>
              <a:t>An important thing to remember about </a:t>
            </a:r>
            <a:r>
              <a:rPr lang="en-IN" sz="1200" b="1" dirty="0" smtClean="0"/>
              <a:t>social marketing</a:t>
            </a:r>
            <a:r>
              <a:rPr lang="en-IN" sz="1200" dirty="0" smtClean="0"/>
              <a:t> is </a:t>
            </a:r>
            <a:r>
              <a:rPr lang="en-IN" sz="1200" dirty="0"/>
              <a:t>that it takes time to build an audience. To build a brand, raise awareness and spark online engagement, you have to be willing to show up in the same place regularly. In the case of video, you need to consistently deliver new material and your audience needs to get used to consuming their information in a new way. If you set out to do video, the best recommendation is to start small and </a:t>
            </a:r>
            <a:r>
              <a:rPr lang="en-IN" sz="1200" dirty="0" smtClean="0"/>
              <a:t>deliver consistently. Once </a:t>
            </a:r>
            <a:r>
              <a:rPr lang="en-IN" sz="1200" dirty="0"/>
              <a:t>you master that schedule you can get even more aggressive. </a:t>
            </a:r>
            <a:endParaRPr lang="en-US" sz="1200" dirty="0"/>
          </a:p>
        </p:txBody>
      </p:sp>
      <p:pic>
        <p:nvPicPr>
          <p:cNvPr id="6" name="Picture 5" descr="Video-publishing.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88975" y="488959"/>
            <a:ext cx="3794126" cy="3857608"/>
          </a:xfrm>
          <a:prstGeom prst="rect">
            <a:avLst/>
          </a:prstGeom>
        </p:spPr>
      </p:pic>
    </p:spTree>
    <p:extLst>
      <p:ext uri="{BB962C8B-B14F-4D97-AF65-F5344CB8AC3E}">
        <p14:creationId xmlns:p14="http://schemas.microsoft.com/office/powerpoint/2010/main" val="67407072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85800" y="488958"/>
            <a:ext cx="3797248" cy="388297"/>
          </a:xfrm>
        </p:spPr>
        <p:txBody>
          <a:bodyPr/>
          <a:lstStyle/>
          <a:p>
            <a:r>
              <a:rPr lang="en-US" dirty="0">
                <a:solidFill>
                  <a:srgbClr val="F27724"/>
                </a:solidFill>
              </a:rPr>
              <a:t>2. </a:t>
            </a:r>
            <a:r>
              <a:rPr lang="en-IN" dirty="0"/>
              <a:t>You </a:t>
            </a:r>
            <a:r>
              <a:rPr lang="en-IN" dirty="0" smtClean="0"/>
              <a:t>Have </a:t>
            </a:r>
            <a:r>
              <a:rPr lang="en-IN" dirty="0"/>
              <a:t>A</a:t>
            </a:r>
            <a:r>
              <a:rPr lang="en-IN" dirty="0" smtClean="0"/>
              <a:t> </a:t>
            </a:r>
            <a:r>
              <a:rPr lang="en-IN" dirty="0"/>
              <a:t>R</a:t>
            </a:r>
            <a:r>
              <a:rPr lang="en-IN" dirty="0" smtClean="0"/>
              <a:t>egular </a:t>
            </a:r>
            <a:r>
              <a:rPr lang="en-IN" dirty="0"/>
              <a:t>F</a:t>
            </a:r>
            <a:r>
              <a:rPr lang="en-IN" dirty="0" smtClean="0"/>
              <a:t>ollowing </a:t>
            </a:r>
            <a:r>
              <a:rPr lang="en-IN" dirty="0"/>
              <a:t>O</a:t>
            </a:r>
            <a:r>
              <a:rPr lang="en-IN" dirty="0" smtClean="0"/>
              <a:t>n </a:t>
            </a:r>
            <a:r>
              <a:rPr lang="en-IN" dirty="0"/>
              <a:t>V</a:t>
            </a:r>
            <a:r>
              <a:rPr lang="en-IN" dirty="0" smtClean="0"/>
              <a:t>arious </a:t>
            </a:r>
            <a:r>
              <a:rPr lang="en-IN" dirty="0"/>
              <a:t>S</a:t>
            </a:r>
            <a:r>
              <a:rPr lang="en-IN" dirty="0" smtClean="0"/>
              <a:t>ocial </a:t>
            </a:r>
            <a:r>
              <a:rPr lang="en-IN" dirty="0"/>
              <a:t>M</a:t>
            </a:r>
            <a:r>
              <a:rPr lang="en-IN" dirty="0" smtClean="0"/>
              <a:t>edia </a:t>
            </a:r>
            <a:r>
              <a:rPr lang="en-IN" dirty="0"/>
              <a:t>C</a:t>
            </a:r>
            <a:r>
              <a:rPr lang="en-IN" dirty="0" smtClean="0"/>
              <a:t>hannels </a:t>
            </a:r>
            <a:endParaRPr lang="en-US" dirty="0">
              <a:solidFill>
                <a:srgbClr val="F27724"/>
              </a:solidFill>
            </a:endParaRPr>
          </a:p>
        </p:txBody>
      </p:sp>
      <p:sp>
        <p:nvSpPr>
          <p:cNvPr id="3" name="Content Placeholder 2"/>
          <p:cNvSpPr>
            <a:spLocks noGrp="1"/>
          </p:cNvSpPr>
          <p:nvPr>
            <p:ph sz="quarter" idx="14"/>
          </p:nvPr>
        </p:nvSpPr>
        <p:spPr>
          <a:xfrm>
            <a:off x="688287" y="1575831"/>
            <a:ext cx="3794760" cy="2771160"/>
          </a:xfrm>
        </p:spPr>
        <p:txBody>
          <a:bodyPr/>
          <a:lstStyle/>
          <a:p>
            <a:r>
              <a:rPr lang="en-IN" sz="1200" dirty="0"/>
              <a:t>So let’s say you take the time and money to make videos on a regular schedule… then what? If you do not already have a following on different social media channels, the first suggestion would be to go win an audience, channel by channel. As you get involved in </a:t>
            </a:r>
            <a:r>
              <a:rPr lang="en-IN" sz="1200" b="1" dirty="0"/>
              <a:t>social marketing</a:t>
            </a:r>
            <a:r>
              <a:rPr lang="en-IN" sz="1200" dirty="0"/>
              <a:t> in different channels, you will begin to understand the culture of each channel and learn the do’s and don’ts before you turn to video. You also should write comments and follow others in each network. Video will help you acquire an audience, but it isn’t a magic solution; it probably makes more sense after you’ve already built an audience in a particular network. Winning in </a:t>
            </a:r>
            <a:r>
              <a:rPr lang="en-IN" sz="1200" b="1" dirty="0"/>
              <a:t>social marketing</a:t>
            </a:r>
            <a:r>
              <a:rPr lang="en-IN" sz="1200" dirty="0"/>
              <a:t> is a marathon, not a sprint. </a:t>
            </a:r>
            <a:endParaRPr lang="en-US" sz="1200" dirty="0"/>
          </a:p>
        </p:txBody>
      </p:sp>
      <p:sp>
        <p:nvSpPr>
          <p:cNvPr id="6" name="Rectangle 5"/>
          <p:cNvSpPr/>
          <p:nvPr/>
        </p:nvSpPr>
        <p:spPr>
          <a:xfrm>
            <a:off x="4657725" y="488958"/>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Followers.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657725" y="489374"/>
            <a:ext cx="3794125" cy="3857617"/>
          </a:xfrm>
          <a:prstGeom prst="rect">
            <a:avLst/>
          </a:prstGeom>
        </p:spPr>
      </p:pic>
    </p:spTree>
    <p:extLst>
      <p:ext uri="{BB962C8B-B14F-4D97-AF65-F5344CB8AC3E}">
        <p14:creationId xmlns:p14="http://schemas.microsoft.com/office/powerpoint/2010/main" val="24136299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657774" y="488958"/>
            <a:ext cx="3985004" cy="388297"/>
          </a:xfrm>
        </p:spPr>
        <p:txBody>
          <a:bodyPr/>
          <a:lstStyle/>
          <a:p>
            <a:r>
              <a:rPr lang="en-US" dirty="0">
                <a:solidFill>
                  <a:srgbClr val="F27724"/>
                </a:solidFill>
              </a:rPr>
              <a:t>3. </a:t>
            </a:r>
            <a:r>
              <a:rPr lang="en-IN" dirty="0" smtClean="0"/>
              <a:t>Include Voices of Your Customers And Sales Associates</a:t>
            </a:r>
            <a:endParaRPr lang="en-US" dirty="0">
              <a:solidFill>
                <a:srgbClr val="F27724"/>
              </a:solidFill>
            </a:endParaRPr>
          </a:p>
        </p:txBody>
      </p:sp>
      <p:sp>
        <p:nvSpPr>
          <p:cNvPr id="4" name="Content Placeholder 3"/>
          <p:cNvSpPr>
            <a:spLocks noGrp="1"/>
          </p:cNvSpPr>
          <p:nvPr>
            <p:ph sz="quarter" idx="15"/>
          </p:nvPr>
        </p:nvSpPr>
        <p:spPr>
          <a:xfrm>
            <a:off x="4657774" y="1587592"/>
            <a:ext cx="3794760" cy="2759400"/>
          </a:xfrm>
        </p:spPr>
        <p:txBody>
          <a:bodyPr/>
          <a:lstStyle/>
          <a:p>
            <a:r>
              <a:rPr lang="en-IN" sz="1200" b="1" dirty="0"/>
              <a:t>You have customers who you can interview or your sales associates have industry stories to tell. </a:t>
            </a:r>
            <a:r>
              <a:rPr lang="en-IN" sz="1200" dirty="0"/>
              <a:t> </a:t>
            </a:r>
            <a:r>
              <a:rPr lang="en-IN" sz="1200" dirty="0" smtClean="0"/>
              <a:t>One </a:t>
            </a:r>
            <a:r>
              <a:rPr lang="en-IN" sz="1200" dirty="0"/>
              <a:t>of the best </a:t>
            </a:r>
            <a:r>
              <a:rPr lang="en-IN" sz="1200" b="1" dirty="0"/>
              <a:t>social marketing</a:t>
            </a:r>
            <a:r>
              <a:rPr lang="en-IN" sz="1200" dirty="0"/>
              <a:t> rules, particularly in video, is that you should not be the only one talking about your brand. Before you journey to video, think about your customers and your sales associates as voices that can help you tell your brand’s story. Whether an associate offers industry expertise or a customer offers a heartfelt testimonial, video will always have more impact when you recruit the help of others. </a:t>
            </a:r>
            <a:endParaRPr lang="en-US" sz="1200" dirty="0"/>
          </a:p>
        </p:txBody>
      </p:sp>
      <p:sp>
        <p:nvSpPr>
          <p:cNvPr id="7" name="Rectangle 6"/>
          <p:cNvSpPr/>
          <p:nvPr/>
        </p:nvSpPr>
        <p:spPr>
          <a:xfrm>
            <a:off x="688975" y="488950"/>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Multi-touch.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88974" y="488958"/>
            <a:ext cx="3794125" cy="3858034"/>
          </a:xfrm>
          <a:prstGeom prst="rect">
            <a:avLst/>
          </a:prstGeom>
        </p:spPr>
      </p:pic>
    </p:spTree>
    <p:extLst>
      <p:ext uri="{BB962C8B-B14F-4D97-AF65-F5344CB8AC3E}">
        <p14:creationId xmlns:p14="http://schemas.microsoft.com/office/powerpoint/2010/main" val="13529653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85800" y="488958"/>
            <a:ext cx="3797248" cy="388297"/>
          </a:xfrm>
        </p:spPr>
        <p:txBody>
          <a:bodyPr/>
          <a:lstStyle/>
          <a:p>
            <a:r>
              <a:rPr lang="en-US" dirty="0">
                <a:solidFill>
                  <a:srgbClr val="F27724"/>
                </a:solidFill>
              </a:rPr>
              <a:t>4. </a:t>
            </a:r>
            <a:r>
              <a:rPr lang="en-IN" dirty="0"/>
              <a:t>You </a:t>
            </a:r>
            <a:r>
              <a:rPr lang="en-IN" dirty="0" smtClean="0"/>
              <a:t>Can </a:t>
            </a:r>
            <a:r>
              <a:rPr lang="en-IN" dirty="0"/>
              <a:t>S</a:t>
            </a:r>
            <a:r>
              <a:rPr lang="en-IN" dirty="0" smtClean="0"/>
              <a:t>peak </a:t>
            </a:r>
            <a:r>
              <a:rPr lang="en-IN" dirty="0"/>
              <a:t>F</a:t>
            </a:r>
            <a:r>
              <a:rPr lang="en-IN" dirty="0" smtClean="0"/>
              <a:t>rankly </a:t>
            </a:r>
            <a:r>
              <a:rPr lang="en-IN" dirty="0"/>
              <a:t>A</a:t>
            </a:r>
            <a:r>
              <a:rPr lang="en-IN" dirty="0" smtClean="0"/>
              <a:t>nd </a:t>
            </a:r>
            <a:r>
              <a:rPr lang="en-IN" dirty="0"/>
              <a:t>H</a:t>
            </a:r>
            <a:r>
              <a:rPr lang="en-IN" dirty="0" smtClean="0"/>
              <a:t>ave </a:t>
            </a:r>
            <a:r>
              <a:rPr lang="en-IN" dirty="0"/>
              <a:t>A</a:t>
            </a:r>
            <a:r>
              <a:rPr lang="en-IN" dirty="0" smtClean="0"/>
              <a:t> </a:t>
            </a:r>
            <a:r>
              <a:rPr lang="en-IN" dirty="0"/>
              <a:t>P</a:t>
            </a:r>
            <a:r>
              <a:rPr lang="en-IN" dirty="0" smtClean="0"/>
              <a:t>lan </a:t>
            </a:r>
            <a:r>
              <a:rPr lang="en-IN" dirty="0"/>
              <a:t>F</a:t>
            </a:r>
            <a:r>
              <a:rPr lang="en-IN" dirty="0" smtClean="0"/>
              <a:t>or </a:t>
            </a:r>
            <a:r>
              <a:rPr lang="en-IN" dirty="0"/>
              <a:t>E</a:t>
            </a:r>
            <a:r>
              <a:rPr lang="en-IN" dirty="0" smtClean="0"/>
              <a:t>motional </a:t>
            </a:r>
            <a:r>
              <a:rPr lang="en-IN" dirty="0"/>
              <a:t>C</a:t>
            </a:r>
            <a:r>
              <a:rPr lang="en-IN" dirty="0" smtClean="0"/>
              <a:t>onnection </a:t>
            </a:r>
            <a:endParaRPr lang="en-US" dirty="0">
              <a:solidFill>
                <a:srgbClr val="F27724"/>
              </a:solidFill>
            </a:endParaRPr>
          </a:p>
        </p:txBody>
      </p:sp>
      <p:sp>
        <p:nvSpPr>
          <p:cNvPr id="3" name="Content Placeholder 2"/>
          <p:cNvSpPr>
            <a:spLocks noGrp="1"/>
          </p:cNvSpPr>
          <p:nvPr>
            <p:ph sz="quarter" idx="14"/>
          </p:nvPr>
        </p:nvSpPr>
        <p:spPr>
          <a:xfrm>
            <a:off x="688287" y="1587591"/>
            <a:ext cx="3794760" cy="2759400"/>
          </a:xfrm>
        </p:spPr>
        <p:txBody>
          <a:bodyPr/>
          <a:lstStyle/>
          <a:p>
            <a:r>
              <a:rPr lang="en-IN" sz="1200" dirty="0"/>
              <a:t>The worst mistake in video is thinking only about product, product, product. The immediacy of video gives you the ability to bring </a:t>
            </a:r>
            <a:r>
              <a:rPr lang="en-IN" sz="1200" b="1" dirty="0"/>
              <a:t>social marketing</a:t>
            </a:r>
            <a:r>
              <a:rPr lang="en-IN" sz="1200" dirty="0"/>
              <a:t> to a whole new level with humor and emotion. In television there is an expression, “Make me laugh, make me cry.” While you may not want to go that far when you are just getting started, presenting a “human” story about your brand or product that touches viewers’ emotions will help you make the most of the medium. If you miss the mark, viewers will just tune you out. </a:t>
            </a:r>
            <a:endParaRPr lang="en-US" sz="1200" dirty="0"/>
          </a:p>
        </p:txBody>
      </p:sp>
      <p:sp>
        <p:nvSpPr>
          <p:cNvPr id="6" name="Rectangle 5"/>
          <p:cNvSpPr/>
          <p:nvPr/>
        </p:nvSpPr>
        <p:spPr>
          <a:xfrm>
            <a:off x="4657725" y="488958"/>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Emotion-connection.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657724" y="488959"/>
            <a:ext cx="3794125" cy="3857616"/>
          </a:xfrm>
          <a:prstGeom prst="rect">
            <a:avLst/>
          </a:prstGeom>
        </p:spPr>
      </p:pic>
    </p:spTree>
    <p:extLst>
      <p:ext uri="{BB962C8B-B14F-4D97-AF65-F5344CB8AC3E}">
        <p14:creationId xmlns:p14="http://schemas.microsoft.com/office/powerpoint/2010/main" val="28637114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657774" y="488958"/>
            <a:ext cx="3794760" cy="388297"/>
          </a:xfrm>
        </p:spPr>
        <p:txBody>
          <a:bodyPr/>
          <a:lstStyle/>
          <a:p>
            <a:r>
              <a:rPr lang="en-US" dirty="0">
                <a:solidFill>
                  <a:srgbClr val="F27724"/>
                </a:solidFill>
              </a:rPr>
              <a:t>5. </a:t>
            </a:r>
            <a:r>
              <a:rPr lang="en-IN" dirty="0"/>
              <a:t>You </a:t>
            </a:r>
            <a:r>
              <a:rPr lang="en-IN" dirty="0" smtClean="0"/>
              <a:t>Have </a:t>
            </a:r>
            <a:r>
              <a:rPr lang="en-IN" dirty="0"/>
              <a:t>M</a:t>
            </a:r>
            <a:r>
              <a:rPr lang="en-IN" dirty="0" smtClean="0"/>
              <a:t>essages </a:t>
            </a:r>
            <a:r>
              <a:rPr lang="en-IN" dirty="0"/>
              <a:t>I</a:t>
            </a:r>
            <a:r>
              <a:rPr lang="en-IN" dirty="0" smtClean="0"/>
              <a:t>n </a:t>
            </a:r>
            <a:r>
              <a:rPr lang="en-IN" dirty="0"/>
              <a:t>M</a:t>
            </a:r>
            <a:r>
              <a:rPr lang="en-IN" dirty="0" smtClean="0"/>
              <a:t>ind </a:t>
            </a:r>
            <a:r>
              <a:rPr lang="en-IN" dirty="0"/>
              <a:t>T</a:t>
            </a:r>
            <a:r>
              <a:rPr lang="en-IN" dirty="0" smtClean="0"/>
              <a:t>hat </a:t>
            </a:r>
            <a:r>
              <a:rPr lang="en-IN" dirty="0"/>
              <a:t>Y</a:t>
            </a:r>
            <a:r>
              <a:rPr lang="en-IN" dirty="0" smtClean="0"/>
              <a:t>ou </a:t>
            </a:r>
            <a:r>
              <a:rPr lang="en-IN" dirty="0"/>
              <a:t>C</a:t>
            </a:r>
            <a:r>
              <a:rPr lang="en-IN" dirty="0" smtClean="0"/>
              <a:t>an </a:t>
            </a:r>
            <a:r>
              <a:rPr lang="en-IN" dirty="0"/>
              <a:t>C</a:t>
            </a:r>
            <a:r>
              <a:rPr lang="en-IN" dirty="0" smtClean="0"/>
              <a:t>ommunicate </a:t>
            </a:r>
            <a:r>
              <a:rPr lang="en-IN" dirty="0"/>
              <a:t>Q</a:t>
            </a:r>
            <a:r>
              <a:rPr lang="en-IN" dirty="0" smtClean="0"/>
              <a:t>uickly </a:t>
            </a:r>
            <a:endParaRPr lang="en-US" dirty="0">
              <a:solidFill>
                <a:srgbClr val="F27724"/>
              </a:solidFill>
            </a:endParaRPr>
          </a:p>
        </p:txBody>
      </p:sp>
      <p:sp>
        <p:nvSpPr>
          <p:cNvPr id="4" name="Content Placeholder 3"/>
          <p:cNvSpPr>
            <a:spLocks noGrp="1"/>
          </p:cNvSpPr>
          <p:nvPr>
            <p:ph sz="quarter" idx="15"/>
          </p:nvPr>
        </p:nvSpPr>
        <p:spPr>
          <a:xfrm>
            <a:off x="4657774" y="1645040"/>
            <a:ext cx="3794760" cy="2665321"/>
          </a:xfrm>
        </p:spPr>
        <p:txBody>
          <a:bodyPr/>
          <a:lstStyle/>
          <a:p>
            <a:r>
              <a:rPr lang="en-IN" sz="1200" dirty="0"/>
              <a:t>In </a:t>
            </a:r>
            <a:r>
              <a:rPr lang="en-IN" sz="1200" b="1" dirty="0"/>
              <a:t>social marketing</a:t>
            </a:r>
            <a:r>
              <a:rPr lang="en-IN" sz="1200" dirty="0"/>
              <a:t>, a video viewer will decide within seconds if they are open to hearing your message. Video can be particularly brutal because the viewer can simply opt to shut down the video or stop loading it. If you cannot come up with brand-appropriate ideas for micro videos (remember, sites like Instagram only allow 3 to 15 seconds at most) you might want to rethink the decision to invest in video. </a:t>
            </a:r>
            <a:endParaRPr lang="en-US" sz="1200" dirty="0"/>
          </a:p>
        </p:txBody>
      </p:sp>
      <p:sp>
        <p:nvSpPr>
          <p:cNvPr id="6" name="Rectangle 5"/>
          <p:cNvSpPr/>
          <p:nvPr/>
        </p:nvSpPr>
        <p:spPr>
          <a:xfrm>
            <a:off x="688975" y="488950"/>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Message-in-a-bottle-2.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88976" y="488951"/>
            <a:ext cx="3780746" cy="3821410"/>
          </a:xfrm>
          <a:prstGeom prst="rect">
            <a:avLst/>
          </a:prstGeom>
        </p:spPr>
      </p:pic>
    </p:spTree>
    <p:extLst>
      <p:ext uri="{BB962C8B-B14F-4D97-AF65-F5344CB8AC3E}">
        <p14:creationId xmlns:p14="http://schemas.microsoft.com/office/powerpoint/2010/main" val="15266169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85800" y="488958"/>
            <a:ext cx="3797248" cy="388297"/>
          </a:xfrm>
        </p:spPr>
        <p:txBody>
          <a:bodyPr/>
          <a:lstStyle/>
          <a:p>
            <a:r>
              <a:rPr lang="en-US" sz="2000" dirty="0">
                <a:solidFill>
                  <a:srgbClr val="F27724"/>
                </a:solidFill>
              </a:rPr>
              <a:t>6. </a:t>
            </a:r>
            <a:r>
              <a:rPr lang="en-IN" sz="2000" dirty="0"/>
              <a:t>You </a:t>
            </a:r>
            <a:r>
              <a:rPr lang="en-IN" sz="2000" dirty="0" smtClean="0"/>
              <a:t>Have </a:t>
            </a:r>
            <a:r>
              <a:rPr lang="en-IN" sz="2000" dirty="0"/>
              <a:t>S</a:t>
            </a:r>
            <a:r>
              <a:rPr lang="en-IN" sz="2000" dirty="0" smtClean="0"/>
              <a:t>et </a:t>
            </a:r>
            <a:r>
              <a:rPr lang="en-IN" sz="2000" dirty="0"/>
              <a:t>K</a:t>
            </a:r>
            <a:r>
              <a:rPr lang="en-IN" sz="2000" dirty="0" smtClean="0"/>
              <a:t>eywords </a:t>
            </a:r>
            <a:r>
              <a:rPr lang="en-IN" sz="2000" dirty="0"/>
              <a:t>T</a:t>
            </a:r>
            <a:r>
              <a:rPr lang="en-IN" sz="2000" dirty="0" smtClean="0"/>
              <a:t>o </a:t>
            </a:r>
            <a:r>
              <a:rPr lang="en-IN" sz="2000" dirty="0"/>
              <a:t>O</a:t>
            </a:r>
            <a:r>
              <a:rPr lang="en-IN" sz="2000" dirty="0" smtClean="0"/>
              <a:t>ptimize </a:t>
            </a:r>
            <a:r>
              <a:rPr lang="en-IN" sz="2000" dirty="0"/>
              <a:t>Y</a:t>
            </a:r>
            <a:r>
              <a:rPr lang="en-IN" sz="2000" dirty="0" smtClean="0"/>
              <a:t>our </a:t>
            </a:r>
            <a:r>
              <a:rPr lang="en-IN" sz="2000" dirty="0"/>
              <a:t>C</a:t>
            </a:r>
            <a:r>
              <a:rPr lang="en-IN" sz="2000" dirty="0" smtClean="0"/>
              <a:t>ontent </a:t>
            </a:r>
            <a:r>
              <a:rPr lang="en-IN" sz="2000" dirty="0"/>
              <a:t>A</a:t>
            </a:r>
            <a:r>
              <a:rPr lang="en-IN" sz="2000" dirty="0" smtClean="0"/>
              <a:t>nd </a:t>
            </a:r>
            <a:r>
              <a:rPr lang="en-IN" sz="2000" dirty="0"/>
              <a:t>H</a:t>
            </a:r>
            <a:r>
              <a:rPr lang="en-IN" sz="2000" dirty="0" smtClean="0"/>
              <a:t>ave </a:t>
            </a:r>
            <a:r>
              <a:rPr lang="en-IN" sz="2000" dirty="0"/>
              <a:t>R</a:t>
            </a:r>
            <a:r>
              <a:rPr lang="en-IN" sz="2000" dirty="0" smtClean="0"/>
              <a:t>esearched </a:t>
            </a:r>
            <a:r>
              <a:rPr lang="en-IN" sz="2000" dirty="0"/>
              <a:t>V</a:t>
            </a:r>
            <a:r>
              <a:rPr lang="en-IN" sz="2000" dirty="0" smtClean="0"/>
              <a:t>ideo </a:t>
            </a:r>
            <a:r>
              <a:rPr lang="en-IN" sz="2000" dirty="0"/>
              <a:t>SEO </a:t>
            </a:r>
            <a:r>
              <a:rPr lang="en-US" sz="2000" dirty="0" smtClean="0">
                <a:solidFill>
                  <a:srgbClr val="F27724"/>
                </a:solidFill>
              </a:rPr>
              <a:t> </a:t>
            </a:r>
            <a:endParaRPr lang="en-US" sz="2000" dirty="0">
              <a:solidFill>
                <a:srgbClr val="F27724"/>
              </a:solidFill>
            </a:endParaRPr>
          </a:p>
        </p:txBody>
      </p:sp>
      <p:sp>
        <p:nvSpPr>
          <p:cNvPr id="3" name="Content Placeholder 2"/>
          <p:cNvSpPr>
            <a:spLocks noGrp="1"/>
          </p:cNvSpPr>
          <p:nvPr>
            <p:ph sz="quarter" idx="14"/>
          </p:nvPr>
        </p:nvSpPr>
        <p:spPr>
          <a:xfrm>
            <a:off x="688287" y="1552311"/>
            <a:ext cx="3794760" cy="2794679"/>
          </a:xfrm>
        </p:spPr>
        <p:txBody>
          <a:bodyPr/>
          <a:lstStyle/>
          <a:p>
            <a:r>
              <a:rPr lang="en-IN" sz="1200" dirty="0"/>
              <a:t>There are tricks with every form of media, but video absolutely has its own set up rules. Among the tricks in social marketing that you need to consider are uploading to each individual network, and learning to tag your video to make it searchable. If you rely on just uploading your video to your YouTube account, your video will not be optimized for each individual network, because each social network has its own methods for optimizing videos. </a:t>
            </a:r>
            <a:endParaRPr lang="en-US" sz="1200" dirty="0"/>
          </a:p>
        </p:txBody>
      </p:sp>
      <p:sp>
        <p:nvSpPr>
          <p:cNvPr id="6" name="Rectangle 5"/>
          <p:cNvSpPr/>
          <p:nvPr/>
        </p:nvSpPr>
        <p:spPr>
          <a:xfrm>
            <a:off x="4657725" y="488958"/>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Search-engine-optimization.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657725" y="488958"/>
            <a:ext cx="3794125" cy="3857616"/>
          </a:xfrm>
          <a:prstGeom prst="rect">
            <a:avLst/>
          </a:prstGeom>
        </p:spPr>
      </p:pic>
    </p:spTree>
    <p:extLst>
      <p:ext uri="{BB962C8B-B14F-4D97-AF65-F5344CB8AC3E}">
        <p14:creationId xmlns:p14="http://schemas.microsoft.com/office/powerpoint/2010/main" val="109327425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657774" y="488958"/>
            <a:ext cx="3794760" cy="388297"/>
          </a:xfrm>
        </p:spPr>
        <p:txBody>
          <a:bodyPr/>
          <a:lstStyle/>
          <a:p>
            <a:r>
              <a:rPr lang="en-US" dirty="0">
                <a:solidFill>
                  <a:srgbClr val="F27724"/>
                </a:solidFill>
              </a:rPr>
              <a:t>7. </a:t>
            </a:r>
            <a:r>
              <a:rPr lang="en-IN" dirty="0"/>
              <a:t>You </a:t>
            </a:r>
            <a:r>
              <a:rPr lang="en-IN" dirty="0" smtClean="0"/>
              <a:t>Remember </a:t>
            </a:r>
            <a:r>
              <a:rPr lang="en-IN" dirty="0"/>
              <a:t>T</a:t>
            </a:r>
            <a:r>
              <a:rPr lang="en-IN" dirty="0" smtClean="0"/>
              <a:t>hat </a:t>
            </a:r>
            <a:r>
              <a:rPr lang="en-IN" dirty="0"/>
              <a:t>I</a:t>
            </a:r>
            <a:r>
              <a:rPr lang="en-IN" dirty="0" smtClean="0"/>
              <a:t>mage </a:t>
            </a:r>
            <a:r>
              <a:rPr lang="en-IN" dirty="0"/>
              <a:t>M</a:t>
            </a:r>
            <a:r>
              <a:rPr lang="en-IN" dirty="0" smtClean="0"/>
              <a:t>atters </a:t>
            </a:r>
            <a:endParaRPr lang="en-US" dirty="0">
              <a:solidFill>
                <a:srgbClr val="F27724"/>
              </a:solidFill>
            </a:endParaRPr>
          </a:p>
        </p:txBody>
      </p:sp>
      <p:sp>
        <p:nvSpPr>
          <p:cNvPr id="4" name="Content Placeholder 3"/>
          <p:cNvSpPr>
            <a:spLocks noGrp="1"/>
          </p:cNvSpPr>
          <p:nvPr>
            <p:ph sz="quarter" idx="15"/>
          </p:nvPr>
        </p:nvSpPr>
        <p:spPr>
          <a:xfrm>
            <a:off x="4657774" y="1246553"/>
            <a:ext cx="3794760" cy="3100438"/>
          </a:xfrm>
        </p:spPr>
        <p:txBody>
          <a:bodyPr/>
          <a:lstStyle/>
          <a:p>
            <a:r>
              <a:rPr lang="en-IN" sz="1200" dirty="0"/>
              <a:t>Videos are incredibly visual. I say that not to encourage or discourage you, but to get you to consider that your company can appear polished, attractive or sloppy depending on what you feature in a </a:t>
            </a:r>
            <a:r>
              <a:rPr lang="en-IN" sz="1200" b="1" dirty="0"/>
              <a:t>social </a:t>
            </a:r>
            <a:r>
              <a:rPr lang="en-IN" sz="1200" b="1" dirty="0" smtClean="0"/>
              <a:t>marketing</a:t>
            </a:r>
            <a:r>
              <a:rPr lang="en-IN" sz="1200" dirty="0"/>
              <a:t> </a:t>
            </a:r>
            <a:r>
              <a:rPr lang="en-IN" sz="1200" dirty="0" smtClean="0"/>
              <a:t>video </a:t>
            </a:r>
            <a:r>
              <a:rPr lang="en-IN" sz="1200" dirty="0"/>
              <a:t>in 30 seconds or less. Remember that selecting pleasing color palates, choosing generally well-spoken and attractive people to represent you and careful editing can go a long way toward enhancing your brand’s image. You also may need to think twice about diversity, gender and age as you speak to a target demographic. A company that claims to be global, for example, should absolutely have an air of ethnic diversity, and that should be reflected in what the viewer sees. </a:t>
            </a:r>
            <a:endParaRPr lang="en-US" sz="1200" dirty="0"/>
          </a:p>
        </p:txBody>
      </p:sp>
      <p:sp>
        <p:nvSpPr>
          <p:cNvPr id="6" name="Rectangle 5"/>
          <p:cNvSpPr/>
          <p:nvPr/>
        </p:nvSpPr>
        <p:spPr>
          <a:xfrm>
            <a:off x="688975" y="488950"/>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Pretty-image.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88975" y="488949"/>
            <a:ext cx="3794125" cy="3857617"/>
          </a:xfrm>
          <a:prstGeom prst="rect">
            <a:avLst/>
          </a:prstGeom>
        </p:spPr>
      </p:pic>
    </p:spTree>
    <p:extLst>
      <p:ext uri="{BB962C8B-B14F-4D97-AF65-F5344CB8AC3E}">
        <p14:creationId xmlns:p14="http://schemas.microsoft.com/office/powerpoint/2010/main" val="18725110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zinfi_powerpoint_template">
  <a:themeElements>
    <a:clrScheme name="Zinfi Brand">
      <a:dk1>
        <a:srgbClr val="333333"/>
      </a:dk1>
      <a:lt1>
        <a:sysClr val="window" lastClr="FFFFFF"/>
      </a:lt1>
      <a:dk2>
        <a:srgbClr val="807C78"/>
      </a:dk2>
      <a:lt2>
        <a:srgbClr val="E6E6E6"/>
      </a:lt2>
      <a:accent1>
        <a:srgbClr val="00ADFF"/>
      </a:accent1>
      <a:accent2>
        <a:srgbClr val="962AA6"/>
      </a:accent2>
      <a:accent3>
        <a:srgbClr val="8CA621"/>
      </a:accent3>
      <a:accent4>
        <a:srgbClr val="F27724"/>
      </a:accent4>
      <a:accent5>
        <a:srgbClr val="E84639"/>
      </a:accent5>
      <a:accent6>
        <a:srgbClr val="4D4A48"/>
      </a:accent6>
      <a:hlink>
        <a:srgbClr val="00ADFF"/>
      </a:hlink>
      <a:folHlink>
        <a:srgbClr val="00ADFF"/>
      </a:folHlink>
    </a:clrScheme>
    <a:fontScheme name="Zinfi">
      <a:majorFont>
        <a:latin typeface="Helvetica"/>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Helvetic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zinfi_powerpoint_template.thmx</Template>
  <TotalTime>44386</TotalTime>
  <Words>618</Words>
  <Application>Microsoft Macintosh PowerPoint</Application>
  <PresentationFormat>On-screen Show (16:9)</PresentationFormat>
  <Paragraphs>28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zinfi_powerpoint_template</vt:lpstr>
      <vt:lpstr>10 Ways To Make The Leap To Video Social Marketing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ZINFI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Bowden</dc:creator>
  <cp:lastModifiedBy>ZINFI Mac</cp:lastModifiedBy>
  <cp:revision>323</cp:revision>
  <cp:lastPrinted>2012-10-17T16:04:59Z</cp:lastPrinted>
  <dcterms:created xsi:type="dcterms:W3CDTF">2012-07-05T17:18:21Z</dcterms:created>
  <dcterms:modified xsi:type="dcterms:W3CDTF">2016-11-14T19:24:52Z</dcterms:modified>
</cp:coreProperties>
</file>