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handoutMasterIdLst>
    <p:handoutMasterId r:id="rId9"/>
  </p:handoutMasterIdLst>
  <p:sldIdLst>
    <p:sldId id="269" r:id="rId2"/>
    <p:sldId id="257" r:id="rId3"/>
    <p:sldId id="258" r:id="rId4"/>
    <p:sldId id="260" r:id="rId5"/>
    <p:sldId id="268"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00BCFF"/>
    <a:srgbClr val="8CA621"/>
    <a:srgbClr val="B2B2B2"/>
    <a:srgbClr val="F27724"/>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notesViewPr>
    <p:cSldViewPr snapToGrid="0" snapToObjects="1"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617C99-5665-4C8E-BED3-FEF7B6C1CE1B}" type="slidenum">
              <a:rPr lang="en-US" smtClean="0"/>
              <a:t>‹#›</a:t>
            </a:fld>
            <a:endParaRPr lang="en-US"/>
          </a:p>
        </p:txBody>
      </p:sp>
    </p:spTree>
    <p:extLst>
      <p:ext uri="{BB962C8B-B14F-4D97-AF65-F5344CB8AC3E}">
        <p14:creationId xmlns:p14="http://schemas.microsoft.com/office/powerpoint/2010/main" val="9219345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 Title 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275043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zinfi.com/products/partner-relationship-management/over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services/channel-marketing-services/partner-onboarding-services" TargetMode="Externa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hyperlink" Target="https://www.zinfi.com/" TargetMode="External"/><Relationship Id="rId5" Type="http://schemas.openxmlformats.org/officeDocument/2006/relationships/hyperlink" Target="https://www.zinfi.com/services/channel-marketing-services/partner-incentives-management" TargetMode="External"/><Relationship Id="rId4" Type="http://schemas.openxmlformats.org/officeDocument/2006/relationships/hyperlink" Target="https://www.zinfi.com/services/channel-marketing-services/partner-marketing-concierg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214838" y="2400381"/>
            <a:ext cx="5532348" cy="824082"/>
          </a:xfrm>
        </p:spPr>
        <p:txBody>
          <a:bodyPr/>
          <a:lstStyle/>
          <a:p>
            <a:r>
              <a:rPr lang="en-US" dirty="0"/>
              <a:t>“Must Haves” for Your PRM Software to</a:t>
            </a:r>
          </a:p>
          <a:p>
            <a:r>
              <a:rPr lang="en-US" dirty="0"/>
              <a:t>Increase Partner Engagement</a:t>
            </a:r>
          </a:p>
        </p:txBody>
      </p:sp>
      <p:sp>
        <p:nvSpPr>
          <p:cNvPr id="4" name="Title 3">
            <a:extLst>
              <a:ext uri="{FF2B5EF4-FFF2-40B4-BE49-F238E27FC236}">
                <a16:creationId xmlns:a16="http://schemas.microsoft.com/office/drawing/2014/main" id="{8173776C-4F1A-4C89-8239-9ED4854AE240}"/>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20037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“Must Haves” for Your PRM Software to Increase Partner Engagement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83634"/>
            <a:ext cx="4444916" cy="3793849"/>
          </a:xfrm>
        </p:spPr>
        <p:txBody>
          <a:bodyPr/>
          <a:lstStyle/>
          <a:p>
            <a:r>
              <a:rPr lang="en-US" dirty="0">
                <a:latin typeface="Arial" panose="020B0604020202020204" pitchFamily="34" charset="0"/>
                <a:cs typeface="Arial" panose="020B0604020202020204" pitchFamily="34" charset="0"/>
              </a:rPr>
              <a:t>Partner relationship management (PRM) is an important set of activities in channel management. Over the past decade, multiple SaaS vendors like ZINFI have brought significant innovation to market in the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segment to enable a vendor selling through the channel to automate </a:t>
            </a:r>
            <a:r>
              <a:rPr lang="en-US" dirty="0">
                <a:latin typeface="Arial" panose="020B0604020202020204" pitchFamily="34" charset="0"/>
                <a:cs typeface="Arial" panose="020B0604020202020204" pitchFamily="34" charset="0"/>
                <a:hlinkClick r:id="rId2"/>
              </a:rPr>
              <a:t>partner relationship management</a:t>
            </a:r>
            <a:r>
              <a:rPr lang="en-US" dirty="0">
                <a:latin typeface="Arial" panose="020B0604020202020204" pitchFamily="34" charset="0"/>
                <a:cs typeface="Arial" panose="020B0604020202020204" pitchFamily="34" charset="0"/>
              </a:rPr>
              <a:t> activities. In this article we will explore some of the basic capabilities that your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must have to give you a solid start. </a:t>
            </a:r>
          </a:p>
          <a:p>
            <a:r>
              <a:rPr lang="en-US" dirty="0">
                <a:latin typeface="Arial" panose="020B0604020202020204" pitchFamily="34" charset="0"/>
                <a:cs typeface="Arial" panose="020B0604020202020204" pitchFamily="34" charset="0"/>
              </a:rPr>
              <a:t>When you think about channel management and selling through a partner base, one of the most important factors is keeping partners informed and involved in your company’s programs and activities. Getting mind share from a channel partner is the first hurdle. The next hurdle is to generate interest and engagement—ideally, leading to a transaction. This is where a start-of-the-art partner portal is essential. Your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should come with a set of core capabilities allowing you to set up a dynamic partner portal. </a:t>
            </a:r>
          </a:p>
          <a:p>
            <a:r>
              <a:rPr lang="en-US" dirty="0">
                <a:latin typeface="Arial" panose="020B0604020202020204" pitchFamily="34" charset="0"/>
                <a:cs typeface="Arial" panose="020B0604020202020204" pitchFamily="34" charset="0"/>
              </a:rPr>
              <a:t>With that in mind, here are the key criteria that your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must satisfy to make sure the partner portal you set up will address all of the core requirements:</a:t>
            </a:r>
          </a:p>
          <a:p>
            <a:endParaRPr lang="en-US" dirty="0">
              <a:latin typeface="Arial" panose="020B0604020202020204" pitchFamily="34" charset="0"/>
              <a:cs typeface="Arial" panose="020B0604020202020204" pitchFamily="34" charset="0"/>
            </a:endParaRPr>
          </a:p>
        </p:txBody>
      </p:sp>
      <p:pic>
        <p:nvPicPr>
          <p:cNvPr id="7"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5020574" y="983635"/>
            <a:ext cx="3897872" cy="3897872"/>
          </a:xfr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20" y="899876"/>
            <a:ext cx="3897872" cy="3897872"/>
          </a:xfrm>
          <a:prstGeom prst="rect">
            <a:avLst/>
          </a:prstGeom>
        </p:spPr>
      </p:pic>
      <p:sp>
        <p:nvSpPr>
          <p:cNvPr id="9"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“Must Haves” for Your PRM Software to Increase Partner Engagement</a:t>
            </a:r>
          </a:p>
        </p:txBody>
      </p:sp>
      <p:sp>
        <p:nvSpPr>
          <p:cNvPr id="8"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1. Personalized access</a:t>
            </a:r>
          </a:p>
        </p:txBody>
      </p:sp>
      <p:sp>
        <p:nvSpPr>
          <p:cNvPr id="10" name="Text Placeholder 7"/>
          <p:cNvSpPr>
            <a:spLocks noGrp="1"/>
          </p:cNvSpPr>
          <p:nvPr>
            <p:ph type="body" sz="quarter" idx="16" hasCustomPrompt="1"/>
          </p:nvPr>
        </p:nvSpPr>
        <p:spPr>
          <a:xfrm>
            <a:off x="4447403" y="1284647"/>
            <a:ext cx="4444916" cy="1427731"/>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It’s very important to make sure the content and application modules (such as incentives, planning, marketing and sales) that you provide to partners are highly focused and personalized to specific partner types or characteristics, including partner tier, specialization, geographical location, and so on. This is a fundamental requirement for your </a:t>
            </a:r>
            <a:r>
              <a:rPr lang="en-US" b="1" dirty="0">
                <a:solidFill>
                  <a:srgbClr val="50504E"/>
                </a:solidFill>
                <a:latin typeface="ArialMT" charset="0"/>
              </a:rPr>
              <a:t>PRM software</a:t>
            </a:r>
            <a:r>
              <a:rPr lang="en-US" dirty="0">
                <a:solidFill>
                  <a:srgbClr val="50504E"/>
                </a:solidFill>
                <a:latin typeface="ArialMT" charset="0"/>
              </a:rPr>
              <a:t>—it must be able to link content to the partner profile.</a:t>
            </a:r>
            <a:endParaRPr lang="en-US" dirty="0"/>
          </a:p>
        </p:txBody>
      </p:sp>
      <p:sp>
        <p:nvSpPr>
          <p:cNvPr id="11" name="Text Placeholder 2"/>
          <p:cNvSpPr txBox="1">
            <a:spLocks/>
          </p:cNvSpPr>
          <p:nvPr/>
        </p:nvSpPr>
        <p:spPr>
          <a:xfrm>
            <a:off x="4447403" y="2752137"/>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2. Mobile responsiveness</a:t>
            </a:r>
          </a:p>
        </p:txBody>
      </p:sp>
      <p:sp>
        <p:nvSpPr>
          <p:cNvPr id="13" name="Text Placeholder 7"/>
          <p:cNvSpPr txBox="1">
            <a:spLocks/>
          </p:cNvSpPr>
          <p:nvPr/>
        </p:nvSpPr>
        <p:spPr>
          <a:xfrm>
            <a:off x="4447403" y="3261014"/>
            <a:ext cx="4444916" cy="1427731"/>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solidFill>
                  <a:srgbClr val="50504E"/>
                </a:solidFill>
                <a:latin typeface="ArialMT" charset="0"/>
              </a:rPr>
              <a:t>Why is mobile responsiveness important? Because your partners are always on the move, and more than 50% of portal access is now achieved via mobile devices. Therefore, your </a:t>
            </a:r>
            <a:r>
              <a:rPr lang="en-US" b="1" dirty="0">
                <a:solidFill>
                  <a:srgbClr val="50504E"/>
                </a:solidFill>
                <a:latin typeface="ArialMT" charset="0"/>
              </a:rPr>
              <a:t>PRM software</a:t>
            </a:r>
            <a:r>
              <a:rPr lang="en-US" dirty="0">
                <a:solidFill>
                  <a:srgbClr val="50504E"/>
                </a:solidFill>
                <a:latin typeface="ArialMT" charset="0"/>
              </a:rPr>
              <a:t> must be able to provide mobile-responsive web content in an application user interface that is optimized for mobile devices.</a:t>
            </a:r>
            <a:endParaRPr lang="en-US" dirty="0"/>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5020574" y="983635"/>
            <a:ext cx="3897872" cy="3897872"/>
          </a:xfrm>
        </p:spPr>
      </p:pic>
      <p:sp>
        <p:nvSpPr>
          <p:cNvPr id="7"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“Must Haves” for Your PRM Software to Increase Partner Engagement</a:t>
            </a:r>
          </a:p>
        </p:txBody>
      </p:sp>
      <p:sp>
        <p:nvSpPr>
          <p:cNvPr id="6"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3. Personalized communication</a:t>
            </a:r>
          </a:p>
        </p:txBody>
      </p:sp>
      <p:sp>
        <p:nvSpPr>
          <p:cNvPr id="8" name="Text Placeholder 7"/>
          <p:cNvSpPr>
            <a:spLocks noGrp="1"/>
          </p:cNvSpPr>
          <p:nvPr>
            <p:ph type="body" sz="quarter" idx="16" hasCustomPrompt="1"/>
          </p:nvPr>
        </p:nvSpPr>
        <p:spPr>
          <a:xfrm>
            <a:off x="313226" y="1284647"/>
            <a:ext cx="4444916" cy="15921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We’ve already mentioned the importance of personalized access to web content and application modules. Similarly, when engaged in outbound communication, you need to make sure all touches (email, calls, direct mails, campaigns, etc.) are highly personalized. For example, you don’t want to be sending information or appeals to your silver partners that are actually relevant only to your gold partners. That’s a waste of effort and resources, and will only frustrate your partners. That’s why your </a:t>
            </a:r>
            <a:r>
              <a:rPr lang="en-US" b="1" dirty="0">
                <a:solidFill>
                  <a:srgbClr val="50504E"/>
                </a:solidFill>
                <a:latin typeface="ArialMT" charset="0"/>
              </a:rPr>
              <a:t>PRM software</a:t>
            </a:r>
            <a:r>
              <a:rPr lang="en-US" dirty="0">
                <a:solidFill>
                  <a:srgbClr val="50504E"/>
                </a:solidFill>
                <a:latin typeface="ArialMT" charset="0"/>
              </a:rPr>
              <a:t> must be set up to allow you to personalize communication.</a:t>
            </a:r>
            <a:endParaRPr lang="en-US" dirty="0"/>
          </a:p>
        </p:txBody>
      </p:sp>
    </p:spTree>
    <p:extLst>
      <p:ext uri="{BB962C8B-B14F-4D97-AF65-F5344CB8AC3E}">
        <p14:creationId xmlns:p14="http://schemas.microsoft.com/office/powerpoint/2010/main" val="65222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20" y="869054"/>
            <a:ext cx="3897872" cy="3897872"/>
          </a:xfrm>
          <a:prstGeom prst="rect">
            <a:avLst/>
          </a:prstGeom>
        </p:spPr>
      </p:pic>
      <p:sp>
        <p:nvSpPr>
          <p:cNvPr id="9"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“Must Haves” for Your PRM Software to Increase Partner Engagement</a:t>
            </a:r>
          </a:p>
        </p:txBody>
      </p:sp>
      <p:sp>
        <p:nvSpPr>
          <p:cNvPr id="6"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4. Localization</a:t>
            </a:r>
          </a:p>
        </p:txBody>
      </p:sp>
      <p:sp>
        <p:nvSpPr>
          <p:cNvPr id="7" name="Text Placeholder 7"/>
          <p:cNvSpPr>
            <a:spLocks noGrp="1"/>
          </p:cNvSpPr>
          <p:nvPr>
            <p:ph type="body" sz="quarter" idx="16" hasCustomPrompt="1"/>
          </p:nvPr>
        </p:nvSpPr>
        <p:spPr>
          <a:xfrm>
            <a:off x="4447403" y="1284647"/>
            <a:ext cx="4444916" cy="1427731"/>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One of the most important features of your </a:t>
            </a:r>
            <a:r>
              <a:rPr lang="en-US" b="1" dirty="0">
                <a:solidFill>
                  <a:srgbClr val="50504E"/>
                </a:solidFill>
                <a:latin typeface="ArialMT" charset="0"/>
              </a:rPr>
              <a:t>PRM software</a:t>
            </a:r>
            <a:r>
              <a:rPr lang="en-US" dirty="0">
                <a:solidFill>
                  <a:srgbClr val="50504E"/>
                </a:solidFill>
                <a:latin typeface="ArialMT" charset="0"/>
              </a:rPr>
              <a:t> should be to allow complete localization of applications, content and the user interface. In order for you to provide truly personalized and mobile-responsive access to your partners, you need to make sure that you can offer content and a seamless user experience in key languages other than English.</a:t>
            </a:r>
            <a:endParaRPr lang="en-US" dirty="0"/>
          </a:p>
        </p:txBody>
      </p:sp>
      <p:sp>
        <p:nvSpPr>
          <p:cNvPr id="8" name="Text Placeholder 2"/>
          <p:cNvSpPr txBox="1">
            <a:spLocks/>
          </p:cNvSpPr>
          <p:nvPr/>
        </p:nvSpPr>
        <p:spPr>
          <a:xfrm>
            <a:off x="4447403" y="2752137"/>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5. Access and utilization tracking </a:t>
            </a:r>
          </a:p>
        </p:txBody>
      </p:sp>
      <p:sp>
        <p:nvSpPr>
          <p:cNvPr id="10" name="Text Placeholder 7"/>
          <p:cNvSpPr txBox="1">
            <a:spLocks/>
          </p:cNvSpPr>
          <p:nvPr/>
        </p:nvSpPr>
        <p:spPr>
          <a:xfrm>
            <a:off x="4447403" y="3261014"/>
            <a:ext cx="4444916" cy="1427731"/>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solidFill>
                  <a:srgbClr val="50504E"/>
                </a:solidFill>
                <a:latin typeface="ArialMT" charset="0"/>
              </a:rPr>
              <a:t>This is a critical requirement for your </a:t>
            </a:r>
            <a:r>
              <a:rPr lang="en-US" b="1" dirty="0">
                <a:solidFill>
                  <a:srgbClr val="50504E"/>
                </a:solidFill>
                <a:latin typeface="ArialMT" charset="0"/>
              </a:rPr>
              <a:t>PRM software</a:t>
            </a:r>
            <a:r>
              <a:rPr lang="en-US" dirty="0">
                <a:solidFill>
                  <a:srgbClr val="50504E"/>
                </a:solidFill>
                <a:latin typeface="ArialMT" charset="0"/>
              </a:rPr>
              <a:t>, allowing your sales and marketing team to figure out what programs and assets are working and what are not —and to track success metrics by various partners groups, types, locations, geographies, etc.</a:t>
            </a:r>
            <a:endParaRPr lang="en-US" dirty="0"/>
          </a:p>
        </p:txBody>
      </p:sp>
    </p:spTree>
    <p:extLst>
      <p:ext uri="{BB962C8B-B14F-4D97-AF65-F5344CB8AC3E}">
        <p14:creationId xmlns:p14="http://schemas.microsoft.com/office/powerpoint/2010/main" val="85264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574" y="982578"/>
            <a:ext cx="3897871" cy="3897871"/>
          </a:xfrm>
          <a:prstGeom prst="rect">
            <a:avLst/>
          </a:prstGeom>
        </p:spPr>
      </p:pic>
      <p:sp>
        <p:nvSpPr>
          <p:cNvPr id="7"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“Must Haves” for Your PRM Software to Increase Partner Engagement</a:t>
            </a:r>
          </a:p>
        </p:txBody>
      </p:sp>
      <p:sp>
        <p:nvSpPr>
          <p:cNvPr id="14" name="Text Placeholder 7"/>
          <p:cNvSpPr>
            <a:spLocks noGrp="1"/>
          </p:cNvSpPr>
          <p:nvPr>
            <p:ph type="body" sz="quarter" idx="16" hasCustomPrompt="1"/>
          </p:nvPr>
        </p:nvSpPr>
        <p:spPr>
          <a:xfrm>
            <a:off x="313226" y="982578"/>
            <a:ext cx="4444916" cy="395074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In other articles we have emphasized the need for your PRM software to provide several core applications—like </a:t>
            </a:r>
            <a:r>
              <a:rPr lang="en-US" dirty="0">
                <a:solidFill>
                  <a:srgbClr val="50504E"/>
                </a:solidFill>
                <a:latin typeface="ArialMT" charset="0"/>
                <a:hlinkClick r:id="rId3"/>
              </a:rPr>
              <a:t>partner onboarding</a:t>
            </a:r>
            <a:r>
              <a:rPr lang="en-US" dirty="0">
                <a:solidFill>
                  <a:srgbClr val="50504E"/>
                </a:solidFill>
                <a:latin typeface="ArialMT" charset="0"/>
              </a:rPr>
              <a:t>, training, </a:t>
            </a:r>
            <a:r>
              <a:rPr lang="en-US" dirty="0">
                <a:solidFill>
                  <a:srgbClr val="50504E"/>
                </a:solidFill>
                <a:latin typeface="ArialMT" charset="0"/>
                <a:hlinkClick r:id="rId4"/>
              </a:rPr>
              <a:t>marketing and sales enablement</a:t>
            </a:r>
            <a:r>
              <a:rPr lang="en-US" dirty="0">
                <a:solidFill>
                  <a:srgbClr val="50504E"/>
                </a:solidFill>
                <a:latin typeface="ArialMT" charset="0"/>
              </a:rPr>
              <a:t>, and </a:t>
            </a:r>
            <a:r>
              <a:rPr lang="en-US" dirty="0">
                <a:solidFill>
                  <a:srgbClr val="50504E"/>
                </a:solidFill>
                <a:latin typeface="ArialMT" charset="0"/>
                <a:hlinkClick r:id="rId5"/>
              </a:rPr>
              <a:t>incentives management</a:t>
            </a:r>
            <a:r>
              <a:rPr lang="en-US" dirty="0">
                <a:solidFill>
                  <a:srgbClr val="50504E"/>
                </a:solidFill>
                <a:latin typeface="ArialMT" charset="0"/>
              </a:rPr>
              <a:t>. As you can see from the brief list above, it is also crucial that your PRM software can be customized to different partner types or profiles, with features like personalization, mobile access in a localized environment, and the ability to track asset and application utilization for your internal sales and marketing stakeholders. </a:t>
            </a:r>
          </a:p>
          <a:p>
            <a:pPr lvl="0"/>
            <a:r>
              <a:rPr lang="en-US" dirty="0">
                <a:solidFill>
                  <a:srgbClr val="50504E"/>
                </a:solidFill>
                <a:latin typeface="ArialMT" charset="0"/>
              </a:rPr>
              <a:t>Once you have the right applications and right capabilities in your PRM software, you can truly begin to automate your channel management activities end to end. We at ZINFI live and thrive by the creation and leadership of Unified Channel Management (UCM) capabilities. Our UCM platform has fully configurable </a:t>
            </a:r>
            <a:r>
              <a:rPr lang="en-US" b="1" dirty="0">
                <a:solidFill>
                  <a:srgbClr val="50504E"/>
                </a:solidFill>
                <a:latin typeface="ArialMT" charset="0"/>
              </a:rPr>
              <a:t>PRM software</a:t>
            </a:r>
            <a:r>
              <a:rPr lang="en-US" dirty="0">
                <a:solidFill>
                  <a:srgbClr val="50504E"/>
                </a:solidFill>
                <a:latin typeface="ArialMT" charset="0"/>
              </a:rPr>
              <a:t> which not only provides you with all of the right applications, but also gives you the ability to fully personalize and localize content and applications, provide them in a highly responsive way, and track everything that is working or not working in a dynamic fashion to truly drive partner engagement.</a:t>
            </a:r>
          </a:p>
          <a:p>
            <a:pPr lvl="0"/>
            <a:r>
              <a:rPr lang="en-US" dirty="0">
                <a:solidFill>
                  <a:srgbClr val="50504E"/>
                </a:solidFill>
                <a:latin typeface="ArialMT" charset="0"/>
              </a:rPr>
              <a:t>If you want to know more, please go to </a:t>
            </a:r>
            <a:r>
              <a:rPr lang="en-US" dirty="0">
                <a:solidFill>
                  <a:srgbClr val="50504E"/>
                </a:solidFill>
                <a:latin typeface="ArialMT" charset="0"/>
                <a:hlinkClick r:id="rId6"/>
              </a:rPr>
              <a:t>zinfi.com</a:t>
            </a:r>
            <a:r>
              <a:rPr lang="en-US" dirty="0">
                <a:solidFill>
                  <a:srgbClr val="50504E"/>
                </a:solidFill>
                <a:latin typeface="ArialMT" charset="0"/>
              </a:rPr>
              <a:t> for more details.</a:t>
            </a:r>
            <a:endParaRPr lang="en-US" dirty="0"/>
          </a:p>
        </p:txBody>
      </p:sp>
    </p:spTree>
    <p:extLst>
      <p:ext uri="{BB962C8B-B14F-4D97-AF65-F5344CB8AC3E}">
        <p14:creationId xmlns:p14="http://schemas.microsoft.com/office/powerpoint/2010/main" val="232051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6C682E8-BFD6-4E7E-83BC-EE9FB6553F5B}"/>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ADFF"/>
      </a:hlink>
      <a:folHlink>
        <a:srgbClr val="00ADF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3994</TotalTime>
  <Words>861</Words>
  <Application>Microsoft Office PowerPoint</Application>
  <PresentationFormat>Custom</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745</cp:revision>
  <dcterms:created xsi:type="dcterms:W3CDTF">2016-08-01T19:14:45Z</dcterms:created>
  <dcterms:modified xsi:type="dcterms:W3CDTF">2018-04-10T12:26:47Z</dcterms:modified>
</cp:coreProperties>
</file>