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handoutMasterIdLst>
    <p:handoutMasterId r:id="rId9"/>
  </p:handoutMasterIdLst>
  <p:sldIdLst>
    <p:sldId id="269" r:id="rId2"/>
    <p:sldId id="257" r:id="rId3"/>
    <p:sldId id="258" r:id="rId4"/>
    <p:sldId id="260" r:id="rId5"/>
    <p:sldId id="268" r:id="rId6"/>
    <p:sldId id="262" r:id="rId7"/>
    <p:sldId id="259" r:id="rId8"/>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361"/>
    <a:srgbClr val="00BCFF"/>
    <a:srgbClr val="8CA621"/>
    <a:srgbClr val="B2B2B2"/>
    <a:srgbClr val="F27724"/>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60"/>
    <p:restoredTop sz="94697"/>
  </p:normalViewPr>
  <p:slideViewPr>
    <p:cSldViewPr snapToGrid="0" snapToObjects="1">
      <p:cViewPr varScale="1">
        <p:scale>
          <a:sx n="119" d="100"/>
          <a:sy n="119" d="100"/>
        </p:scale>
        <p:origin x="990" y="102"/>
      </p:cViewPr>
      <p:guideLst/>
    </p:cSldViewPr>
  </p:slideViewPr>
  <p:notesTextViewPr>
    <p:cViewPr>
      <p:scale>
        <a:sx n="1" d="1"/>
        <a:sy n="1" d="1"/>
      </p:scale>
      <p:origin x="0" y="0"/>
    </p:cViewPr>
  </p:notesTextViewPr>
  <p:notesViewPr>
    <p:cSldViewPr snapToGrid="0" snapToObjects="1" showGuides="1">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7617C99-5665-4C8E-BED3-FEF7B6C1CE1B}" type="slidenum">
              <a:rPr lang="en-US" smtClean="0"/>
              <a:t>‹#›</a:t>
            </a:fld>
            <a:endParaRPr lang="en-US"/>
          </a:p>
        </p:txBody>
      </p:sp>
    </p:spTree>
    <p:extLst>
      <p:ext uri="{BB962C8B-B14F-4D97-AF65-F5344CB8AC3E}">
        <p14:creationId xmlns:p14="http://schemas.microsoft.com/office/powerpoint/2010/main" val="92193455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8" name="Rectangle 7"/>
          <p:cNvSpPr/>
          <p:nvPr userDrawn="1"/>
        </p:nvSpPr>
        <p:spPr>
          <a:xfrm>
            <a:off x="0" y="4476206"/>
            <a:ext cx="9144000" cy="667294"/>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sp>
        <p:nvSpPr>
          <p:cNvPr id="21" name="Title 3"/>
          <p:cNvSpPr>
            <a:spLocks noGrp="1"/>
          </p:cNvSpPr>
          <p:nvPr>
            <p:ph type="ctrTitle" hasCustomPrompt="1"/>
          </p:nvPr>
        </p:nvSpPr>
        <p:spPr>
          <a:xfrm>
            <a:off x="366854" y="4618332"/>
            <a:ext cx="3521974" cy="397446"/>
          </a:xfrm>
          <a:prstGeom prst="rect">
            <a:avLst/>
          </a:prstGeom>
        </p:spPr>
        <p:txBody>
          <a:bodyPr/>
          <a:lstStyle>
            <a:lvl1pPr>
              <a:defRPr sz="18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cxnSp>
        <p:nvCxnSpPr>
          <p:cNvPr id="13" name="Straight Connector 12"/>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46652" y="130490"/>
            <a:ext cx="687483" cy="372387"/>
          </a:xfrm>
          <a:prstGeom prst="rect">
            <a:avLst/>
          </a:prstGeom>
        </p:spPr>
      </p:pic>
      <p:sp>
        <p:nvSpPr>
          <p:cNvPr id="15" name="Text Placeholder 2"/>
          <p:cNvSpPr>
            <a:spLocks noGrp="1"/>
          </p:cNvSpPr>
          <p:nvPr>
            <p:ph type="body" sz="quarter" idx="11" hasCustomPrompt="1"/>
          </p:nvPr>
        </p:nvSpPr>
        <p:spPr>
          <a:xfrm>
            <a:off x="2769079" y="38496"/>
            <a:ext cx="6149367"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Practices Video</a:t>
            </a:r>
          </a:p>
          <a:p>
            <a:pPr lvl="0"/>
            <a:endParaRPr lang="en-US" dirty="0"/>
          </a:p>
        </p:txBody>
      </p:sp>
      <p:sp>
        <p:nvSpPr>
          <p:cNvPr id="6" name="Text Placeholder 5"/>
          <p:cNvSpPr>
            <a:spLocks noGrp="1"/>
          </p:cNvSpPr>
          <p:nvPr>
            <p:ph type="body" sz="quarter" idx="12" hasCustomPrompt="1"/>
          </p:nvPr>
        </p:nvSpPr>
        <p:spPr>
          <a:xfrm>
            <a:off x="4676503" y="1410789"/>
            <a:ext cx="4049486" cy="2264227"/>
          </a:xfrm>
          <a:prstGeom prst="rect">
            <a:avLst/>
          </a:prstGeom>
        </p:spPr>
        <p:txBody>
          <a:bodyPr anchor="ctr"/>
          <a:lstStyle>
            <a:lvl1pPr marL="0" indent="0" algn="l">
              <a:lnSpc>
                <a:spcPts val="3400"/>
              </a:lnSpc>
              <a:spcBef>
                <a:spcPts val="0"/>
              </a:spcBef>
              <a:buNone/>
              <a:defRPr sz="2800" b="0" i="0" baseline="0">
                <a:solidFill>
                  <a:srgbClr val="00BCFF"/>
                </a:solidFill>
                <a:latin typeface="Arial" charset="0"/>
                <a:ea typeface="Arial" charset="0"/>
                <a:cs typeface="Arial" charset="0"/>
              </a:defRPr>
            </a:lvl1pPr>
            <a:lvl2pPr marL="342900" indent="0">
              <a:buNone/>
              <a:defRPr b="0" i="0">
                <a:solidFill>
                  <a:srgbClr val="00BCFF"/>
                </a:solidFill>
                <a:latin typeface="Arial" charset="0"/>
                <a:ea typeface="Arial" charset="0"/>
                <a:cs typeface="Arial" charset="0"/>
              </a:defRPr>
            </a:lvl2pPr>
            <a:lvl3pPr marL="685800" indent="0">
              <a:buNone/>
              <a:defRPr b="0" i="0">
                <a:solidFill>
                  <a:srgbClr val="00BCFF"/>
                </a:solidFill>
                <a:latin typeface="Arial" charset="0"/>
                <a:ea typeface="Arial" charset="0"/>
                <a:cs typeface="Arial" charset="0"/>
              </a:defRPr>
            </a:lvl3pPr>
            <a:lvl4pPr marL="1028700" indent="0">
              <a:buNone/>
              <a:defRPr b="0" i="0">
                <a:solidFill>
                  <a:srgbClr val="00BCFF"/>
                </a:solidFill>
                <a:latin typeface="Arial" charset="0"/>
                <a:ea typeface="Arial" charset="0"/>
                <a:cs typeface="Arial" charset="0"/>
              </a:defRPr>
            </a:lvl4pPr>
            <a:lvl5pPr marL="1371600" indent="0">
              <a:buNone/>
              <a:defRPr b="0" i="0">
                <a:solidFill>
                  <a:srgbClr val="00BCFF"/>
                </a:solidFill>
                <a:latin typeface="Arial" charset="0"/>
                <a:ea typeface="Arial" charset="0"/>
                <a:cs typeface="Arial" charset="0"/>
              </a:defRPr>
            </a:lvl5pPr>
          </a:lstStyle>
          <a:p>
            <a:pPr lvl="0"/>
            <a:r>
              <a:rPr lang="en-US" dirty="0"/>
              <a:t>Title of Best Practices Video Asset Goes Here</a:t>
            </a:r>
          </a:p>
        </p:txBody>
      </p:sp>
      <p:sp>
        <p:nvSpPr>
          <p:cNvPr id="17" name="Picture Placeholder 16"/>
          <p:cNvSpPr>
            <a:spLocks noGrp="1"/>
          </p:cNvSpPr>
          <p:nvPr>
            <p:ph type="pic" sz="quarter" idx="13" hasCustomPrompt="1"/>
          </p:nvPr>
        </p:nvSpPr>
        <p:spPr>
          <a:xfrm>
            <a:off x="1" y="589280"/>
            <a:ext cx="4371702" cy="3886926"/>
          </a:xfrm>
          <a:prstGeom prst="rect">
            <a:avLst/>
          </a:prstGeom>
          <a:solidFill>
            <a:schemeClr val="accent1"/>
          </a:solidFill>
        </p:spPr>
        <p:txBody>
          <a:bodyPr anchor="ctr"/>
          <a:lstStyle>
            <a:lvl1pPr marL="0" indent="0" algn="ctr">
              <a:buNone/>
              <a:defRPr sz="1800" b="0" i="0">
                <a:solidFill>
                  <a:schemeClr val="bg1"/>
                </a:solidFill>
                <a:latin typeface="Arial" charset="0"/>
                <a:ea typeface="Arial" charset="0"/>
                <a:cs typeface="Arial" charset="0"/>
              </a:defRPr>
            </a:lvl1pPr>
          </a:lstStyle>
          <a:p>
            <a:r>
              <a:rPr lang="en-US" dirty="0"/>
              <a:t>Image Goes Here</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648676"/>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4"/>
            <a:ext cx="3897872" cy="3984089"/>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Practices Video Title Goes Here</a:t>
            </a:r>
          </a:p>
          <a:p>
            <a:pPr lvl="0"/>
            <a:endParaRPr lang="en-US" dirty="0"/>
          </a:p>
        </p:txBody>
      </p:sp>
      <p:sp>
        <p:nvSpPr>
          <p:cNvPr id="8" name="Text Placeholder 7"/>
          <p:cNvSpPr>
            <a:spLocks noGrp="1"/>
          </p:cNvSpPr>
          <p:nvPr>
            <p:ph type="body" sz="quarter" idx="16" hasCustomPrompt="1"/>
          </p:nvPr>
        </p:nvSpPr>
        <p:spPr>
          <a:xfrm>
            <a:off x="4447403" y="1284647"/>
            <a:ext cx="4444916" cy="3648676"/>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15" name="Title 3"/>
          <p:cNvSpPr>
            <a:spLocks noGrp="1"/>
          </p:cNvSpPr>
          <p:nvPr>
            <p:ph type="ctrTitle" hasCustomPrompt="1"/>
          </p:nvPr>
        </p:nvSpPr>
        <p:spPr>
          <a:xfrm>
            <a:off x="366854" y="4435449"/>
            <a:ext cx="3521974" cy="397446"/>
          </a:xfrm>
          <a:prstGeom prst="rect">
            <a:avLst/>
          </a:prstGeom>
        </p:spPr>
        <p:txBody>
          <a:bodyPr/>
          <a:lstStyle>
            <a:lvl1pPr>
              <a:defRPr sz="18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
        <p:nvSpPr>
          <p:cNvPr id="9" name="TextBox 8"/>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Tree>
    <p:extLst>
      <p:ext uri="{BB962C8B-B14F-4D97-AF65-F5344CB8AC3E}">
        <p14:creationId xmlns:p14="http://schemas.microsoft.com/office/powerpoint/2010/main" val="517167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Main Title">
    <p:spTree>
      <p:nvGrpSpPr>
        <p:cNvPr id="1" name=""/>
        <p:cNvGrpSpPr/>
        <p:nvPr/>
      </p:nvGrpSpPr>
      <p:grpSpPr>
        <a:xfrm>
          <a:off x="0" y="0"/>
          <a:ext cx="0" cy="0"/>
          <a:chOff x="0" y="0"/>
          <a:chExt cx="0" cy="0"/>
        </a:xfrm>
      </p:grpSpPr>
      <p:sp>
        <p:nvSpPr>
          <p:cNvPr id="8" name="Rectangle 7"/>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9" name="Picture 8"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10" name="Straight Connector 9"/>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a:t>Main Title Goes Here</a:t>
            </a:r>
            <a:endParaRPr lang="en-US" dirty="0"/>
          </a:p>
        </p:txBody>
      </p:sp>
      <p:sp>
        <p:nvSpPr>
          <p:cNvPr id="12" name="Title 3"/>
          <p:cNvSpPr>
            <a:spLocks noGrp="1"/>
          </p:cNvSpPr>
          <p:nvPr>
            <p:ph type="ctrTitle" hasCustomPrompt="1"/>
          </p:nvPr>
        </p:nvSpPr>
        <p:spPr>
          <a:xfrm>
            <a:off x="366853"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
        <p:nvSpPr>
          <p:cNvPr id="14" name="TextBox 13"/>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Tree>
    <p:extLst>
      <p:ext uri="{BB962C8B-B14F-4D97-AF65-F5344CB8AC3E}">
        <p14:creationId xmlns:p14="http://schemas.microsoft.com/office/powerpoint/2010/main" val="2750434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Box 1"/>
          <p:cNvSpPr txBox="1"/>
          <p:nvPr userDrawn="1"/>
        </p:nvSpPr>
        <p:spPr>
          <a:xfrm>
            <a:off x="146652" y="4897060"/>
            <a:ext cx="6600432" cy="138499"/>
          </a:xfrm>
          <a:prstGeom prst="rect">
            <a:avLst/>
          </a:prstGeom>
          <a:noFill/>
        </p:spPr>
        <p:txBody>
          <a:bodyPr wrap="square" lIns="0" tIns="0" rIns="0" bIns="0" rtlCol="0" anchor="b" anchorCtr="0">
            <a:spAutoFit/>
          </a:bodyPr>
          <a:lstStyle/>
          <a:p>
            <a:pPr marL="0" marR="0" indent="0" algn="l"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endParaRPr lang="en-US" sz="900" dirty="0"/>
          </a:p>
        </p:txBody>
      </p:sp>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 id="2147483681" r:id="rId7"/>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www.zinfi.com/products/partner-relationship-management/overvie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zinfi.com/services/channel-marketing-services/partner-onboarding-services" TargetMode="External"/><Relationship Id="rId2" Type="http://schemas.openxmlformats.org/officeDocument/2006/relationships/image" Target="../media/image7.jpg"/><Relationship Id="rId1" Type="http://schemas.openxmlformats.org/officeDocument/2006/relationships/slideLayout" Target="../slideLayouts/slideLayout2.xml"/><Relationship Id="rId6" Type="http://schemas.openxmlformats.org/officeDocument/2006/relationships/hyperlink" Target="https://www.zinfi.com/" TargetMode="External"/><Relationship Id="rId5" Type="http://schemas.openxmlformats.org/officeDocument/2006/relationships/hyperlink" Target="https://www.zinfi.com/services/channel-marketing-services/partner-incentives-management" TargetMode="External"/><Relationship Id="rId4" Type="http://schemas.openxmlformats.org/officeDocument/2006/relationships/hyperlink" Target="https://www.zinfi.com/services/channel-marketing-services/partner-marketing-concierg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3214838" y="2400381"/>
            <a:ext cx="5532348" cy="824082"/>
          </a:xfrm>
        </p:spPr>
        <p:txBody>
          <a:bodyPr/>
          <a:lstStyle/>
          <a:p>
            <a:r>
              <a:rPr lang="en-US" dirty="0"/>
              <a:t>“Must Haves” for Your PRM Software to</a:t>
            </a:r>
          </a:p>
          <a:p>
            <a:r>
              <a:rPr lang="en-US" dirty="0"/>
              <a:t>Increase Partner Engagement</a:t>
            </a:r>
          </a:p>
        </p:txBody>
      </p:sp>
      <p:sp>
        <p:nvSpPr>
          <p:cNvPr id="4" name="Title 3">
            <a:extLst>
              <a:ext uri="{FF2B5EF4-FFF2-40B4-BE49-F238E27FC236}">
                <a16:creationId xmlns:a16="http://schemas.microsoft.com/office/drawing/2014/main" id="{8173776C-4F1A-4C89-8239-9ED4854AE240}"/>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200374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a:xfrm>
            <a:off x="1037690" y="38496"/>
            <a:ext cx="7880757" cy="434876"/>
          </a:xfrm>
        </p:spPr>
        <p:txBody>
          <a:bodyPr/>
          <a:lstStyle/>
          <a:p>
            <a:r>
              <a:rPr lang="en-US" dirty="0"/>
              <a:t>“Must Haves” for Your PRM Software to Increase Partner Engagement</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83634"/>
            <a:ext cx="4444916" cy="3793849"/>
          </a:xfrm>
        </p:spPr>
        <p:txBody>
          <a:bodyPr/>
          <a:lstStyle/>
          <a:p>
            <a:r>
              <a:rPr lang="en-US" dirty="0">
                <a:latin typeface="Arial" panose="020B0604020202020204" pitchFamily="34" charset="0"/>
                <a:cs typeface="Arial" panose="020B0604020202020204" pitchFamily="34" charset="0"/>
              </a:rPr>
              <a:t>Partner relationship management (PRM) is an important set of activities in channel management. Over the past decade, multiple SaaS vendors like ZINFI have brought significant innovation to market in the </a:t>
            </a:r>
            <a:r>
              <a:rPr lang="en-US" b="1" dirty="0">
                <a:latin typeface="Arial" panose="020B0604020202020204" pitchFamily="34" charset="0"/>
                <a:cs typeface="Arial" panose="020B0604020202020204" pitchFamily="34" charset="0"/>
              </a:rPr>
              <a:t>PRM software</a:t>
            </a:r>
            <a:r>
              <a:rPr lang="en-US" dirty="0">
                <a:latin typeface="Arial" panose="020B0604020202020204" pitchFamily="34" charset="0"/>
                <a:cs typeface="Arial" panose="020B0604020202020204" pitchFamily="34" charset="0"/>
              </a:rPr>
              <a:t> segment to enable a vendor selling through the channel to automate </a:t>
            </a:r>
            <a:r>
              <a:rPr lang="en-US" dirty="0">
                <a:latin typeface="Arial" panose="020B0604020202020204" pitchFamily="34" charset="0"/>
                <a:cs typeface="Arial" panose="020B0604020202020204" pitchFamily="34" charset="0"/>
                <a:hlinkClick r:id="rId2"/>
              </a:rPr>
              <a:t>partner relationship management</a:t>
            </a:r>
            <a:r>
              <a:rPr lang="en-US" dirty="0">
                <a:latin typeface="Arial" panose="020B0604020202020204" pitchFamily="34" charset="0"/>
                <a:cs typeface="Arial" panose="020B0604020202020204" pitchFamily="34" charset="0"/>
              </a:rPr>
              <a:t> activities. In this article we will explore some of the basic capabilities that your </a:t>
            </a:r>
            <a:r>
              <a:rPr lang="en-US" b="1" dirty="0">
                <a:latin typeface="Arial" panose="020B0604020202020204" pitchFamily="34" charset="0"/>
                <a:cs typeface="Arial" panose="020B0604020202020204" pitchFamily="34" charset="0"/>
              </a:rPr>
              <a:t>PRM software</a:t>
            </a:r>
            <a:r>
              <a:rPr lang="en-US" dirty="0">
                <a:latin typeface="Arial" panose="020B0604020202020204" pitchFamily="34" charset="0"/>
                <a:cs typeface="Arial" panose="020B0604020202020204" pitchFamily="34" charset="0"/>
              </a:rPr>
              <a:t> must have to give you a solid start. </a:t>
            </a:r>
          </a:p>
          <a:p>
            <a:r>
              <a:rPr lang="en-US" dirty="0">
                <a:latin typeface="Arial" panose="020B0604020202020204" pitchFamily="34" charset="0"/>
                <a:cs typeface="Arial" panose="020B0604020202020204" pitchFamily="34" charset="0"/>
              </a:rPr>
              <a:t>When you think about channel management and selling through a partner base, one of the most important factors is keeping partners informed and involved in your company’s programs and activities. Getting mind share from a channel partner is the first hurdle. The next hurdle is to generate interest and engagement—ideally, leading to a transaction. This is where a start-of-the-art partner portal is essential. Your </a:t>
            </a:r>
            <a:r>
              <a:rPr lang="en-US" b="1" dirty="0">
                <a:latin typeface="Arial" panose="020B0604020202020204" pitchFamily="34" charset="0"/>
                <a:cs typeface="Arial" panose="020B0604020202020204" pitchFamily="34" charset="0"/>
              </a:rPr>
              <a:t>PRM software</a:t>
            </a:r>
            <a:r>
              <a:rPr lang="en-US" dirty="0">
                <a:latin typeface="Arial" panose="020B0604020202020204" pitchFamily="34" charset="0"/>
                <a:cs typeface="Arial" panose="020B0604020202020204" pitchFamily="34" charset="0"/>
              </a:rPr>
              <a:t> should come with a set of core capabilities allowing you to set up a dynamic partner portal. </a:t>
            </a:r>
          </a:p>
          <a:p>
            <a:r>
              <a:rPr lang="en-US" dirty="0">
                <a:latin typeface="Arial" panose="020B0604020202020204" pitchFamily="34" charset="0"/>
                <a:cs typeface="Arial" panose="020B0604020202020204" pitchFamily="34" charset="0"/>
              </a:rPr>
              <a:t>With that in mind, here are the key criteria that your </a:t>
            </a:r>
            <a:r>
              <a:rPr lang="en-US" b="1" dirty="0">
                <a:latin typeface="Arial" panose="020B0604020202020204" pitchFamily="34" charset="0"/>
                <a:cs typeface="Arial" panose="020B0604020202020204" pitchFamily="34" charset="0"/>
              </a:rPr>
              <a:t>PRM software</a:t>
            </a:r>
            <a:r>
              <a:rPr lang="en-US" dirty="0">
                <a:latin typeface="Arial" panose="020B0604020202020204" pitchFamily="34" charset="0"/>
                <a:cs typeface="Arial" panose="020B0604020202020204" pitchFamily="34" charset="0"/>
              </a:rPr>
              <a:t> must satisfy to make sure the partner portal you set up will address all of the core requirements:</a:t>
            </a:r>
          </a:p>
          <a:p>
            <a:endParaRPr lang="en-US" dirty="0">
              <a:latin typeface="Arial" panose="020B0604020202020204" pitchFamily="34" charset="0"/>
              <a:cs typeface="Arial" panose="020B0604020202020204" pitchFamily="34" charset="0"/>
            </a:endParaRPr>
          </a:p>
        </p:txBody>
      </p:sp>
      <p:pic>
        <p:nvPicPr>
          <p:cNvPr id="7" name="Picture Placeholder 8">
            <a:extLst>
              <a:ext uri="{FF2B5EF4-FFF2-40B4-BE49-F238E27FC236}">
                <a16:creationId xmlns:a16="http://schemas.microsoft.com/office/drawing/2014/main" id="{9F15B0AB-1947-4B8D-9E20-7E7944D92B5F}"/>
              </a:ext>
            </a:extLst>
          </p:cNvPr>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5020574" y="983635"/>
            <a:ext cx="3897872" cy="3897872"/>
          </a:xfrm>
        </p:spPr>
      </p:pic>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820" y="899876"/>
            <a:ext cx="3897872" cy="3897872"/>
          </a:xfrm>
          <a:prstGeom prst="rect">
            <a:avLst/>
          </a:prstGeom>
        </p:spPr>
      </p:pic>
      <p:sp>
        <p:nvSpPr>
          <p:cNvPr id="9"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a:xfrm>
            <a:off x="1037690" y="38496"/>
            <a:ext cx="7880757" cy="434876"/>
          </a:xfrm>
        </p:spPr>
        <p:txBody>
          <a:bodyPr/>
          <a:lstStyle/>
          <a:p>
            <a:r>
              <a:rPr lang="en-US" dirty="0"/>
              <a:t>“Must Haves” for Your PRM Software to Increase Partner Engagement</a:t>
            </a:r>
          </a:p>
        </p:txBody>
      </p:sp>
      <p:sp>
        <p:nvSpPr>
          <p:cNvPr id="8"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dirty="0"/>
              <a:t>1. Personalized access</a:t>
            </a:r>
          </a:p>
        </p:txBody>
      </p:sp>
      <p:sp>
        <p:nvSpPr>
          <p:cNvPr id="10" name="Text Placeholder 7"/>
          <p:cNvSpPr>
            <a:spLocks noGrp="1"/>
          </p:cNvSpPr>
          <p:nvPr>
            <p:ph type="body" sz="quarter" idx="16" hasCustomPrompt="1"/>
          </p:nvPr>
        </p:nvSpPr>
        <p:spPr>
          <a:xfrm>
            <a:off x="4447403" y="1284647"/>
            <a:ext cx="4444916" cy="1427731"/>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dirty="0">
                <a:solidFill>
                  <a:srgbClr val="50504E"/>
                </a:solidFill>
                <a:latin typeface="ArialMT" charset="0"/>
              </a:rPr>
              <a:t>It’s very important to make sure the content and application modules (such as incentives, planning, marketing and sales) that you provide to partners are highly focused and personalized to specific partner types or characteristics, including partner tier, specialization, geographical location, and so on. This is a fundamental requirement for your </a:t>
            </a:r>
            <a:r>
              <a:rPr lang="en-US" b="1" dirty="0">
                <a:solidFill>
                  <a:srgbClr val="50504E"/>
                </a:solidFill>
                <a:latin typeface="ArialMT" charset="0"/>
              </a:rPr>
              <a:t>PRM software</a:t>
            </a:r>
            <a:r>
              <a:rPr lang="en-US" dirty="0">
                <a:solidFill>
                  <a:srgbClr val="50504E"/>
                </a:solidFill>
                <a:latin typeface="ArialMT" charset="0"/>
              </a:rPr>
              <a:t>—it must be able to link content to the partner profile.</a:t>
            </a:r>
            <a:endParaRPr lang="en-US" dirty="0"/>
          </a:p>
        </p:txBody>
      </p:sp>
      <p:sp>
        <p:nvSpPr>
          <p:cNvPr id="11" name="Text Placeholder 2"/>
          <p:cNvSpPr txBox="1">
            <a:spLocks/>
          </p:cNvSpPr>
          <p:nvPr/>
        </p:nvSpPr>
        <p:spPr>
          <a:xfrm>
            <a:off x="4447403" y="2752137"/>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kern="1200" baseline="0">
                <a:solidFill>
                  <a:srgbClr val="8CA621"/>
                </a:solidFill>
                <a:latin typeface="Arial" charset="0"/>
                <a:ea typeface="Arial" charset="0"/>
                <a:cs typeface="Arial"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t>2. Mobile responsiveness</a:t>
            </a:r>
          </a:p>
        </p:txBody>
      </p:sp>
      <p:sp>
        <p:nvSpPr>
          <p:cNvPr id="13" name="Text Placeholder 7"/>
          <p:cNvSpPr txBox="1">
            <a:spLocks/>
          </p:cNvSpPr>
          <p:nvPr/>
        </p:nvSpPr>
        <p:spPr>
          <a:xfrm>
            <a:off x="4447403" y="3261014"/>
            <a:ext cx="4444916" cy="1427731"/>
          </a:xfrm>
          <a:prstGeom prst="rect">
            <a:avLst/>
          </a:prstGeom>
        </p:spPr>
        <p:txBody>
          <a:bodyPr/>
          <a:lstStyle>
            <a:lvl1pPr marL="0" indent="0" algn="l" defTabSz="685800" rtl="0" eaLnBrk="1" latinLnBrk="0" hangingPunct="1">
              <a:lnSpc>
                <a:spcPts val="1400"/>
              </a:lnSpc>
              <a:spcBef>
                <a:spcPts val="500"/>
              </a:spcBef>
              <a:spcAft>
                <a:spcPts val="500"/>
              </a:spcAft>
              <a:buFont typeface="Arial" panose="020B0604020202020204" pitchFamily="34" charset="0"/>
              <a:buNone/>
              <a:defRPr lang="en-US" sz="1000" kern="1200" smtClean="0">
                <a:solidFill>
                  <a:srgbClr val="63636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2pPr>
            <a:lvl3pPr marL="6858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3pPr>
            <a:lvl4pPr marL="10287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4pPr>
            <a:lvl5pPr marL="13716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solidFill>
                  <a:srgbClr val="50504E"/>
                </a:solidFill>
                <a:latin typeface="ArialMT" charset="0"/>
              </a:rPr>
              <a:t>Why is mobile responsiveness important? Because your partners are always on the move, and more than 50% of portal access is now achieved via mobile devices. Therefore, your </a:t>
            </a:r>
            <a:r>
              <a:rPr lang="en-US" b="1" dirty="0">
                <a:solidFill>
                  <a:srgbClr val="50504E"/>
                </a:solidFill>
                <a:latin typeface="ArialMT" charset="0"/>
              </a:rPr>
              <a:t>PRM software</a:t>
            </a:r>
            <a:r>
              <a:rPr lang="en-US" dirty="0">
                <a:solidFill>
                  <a:srgbClr val="50504E"/>
                </a:solidFill>
                <a:latin typeface="ArialMT" charset="0"/>
              </a:rPr>
              <a:t> must be able to provide mobile-responsive web content in an application user interface that is optimized for mobile devices.</a:t>
            </a:r>
            <a:endParaRPr lang="en-US" dirty="0"/>
          </a:p>
        </p:txBody>
      </p:sp>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xEl>
                                              <p:pRg st="0" end="0"/>
                                            </p:txEl>
                                          </p:spTgt>
                                        </p:tgtEl>
                                        <p:attrNameLst>
                                          <p:attrName>style.visibility</p:attrName>
                                        </p:attrNameLst>
                                      </p:cBhvr>
                                      <p:to>
                                        <p:strVal val="visible"/>
                                      </p:to>
                                    </p:set>
                                    <p:animEffect transition="in" filter="fade">
                                      <p:cBhvr>
                                        <p:cTn id="17"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9F15B0AB-1947-4B8D-9E20-7E7944D92B5F}"/>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tretch>
            <a:fillRect/>
          </a:stretch>
        </p:blipFill>
        <p:spPr>
          <a:xfrm>
            <a:off x="5020574" y="983635"/>
            <a:ext cx="3897872" cy="3897872"/>
          </a:xfrm>
        </p:spPr>
      </p:pic>
      <p:sp>
        <p:nvSpPr>
          <p:cNvPr id="7"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a:xfrm>
            <a:off x="1037690" y="38496"/>
            <a:ext cx="7880757" cy="434876"/>
          </a:xfrm>
        </p:spPr>
        <p:txBody>
          <a:bodyPr/>
          <a:lstStyle/>
          <a:p>
            <a:r>
              <a:rPr lang="en-US" dirty="0"/>
              <a:t>“Must Haves” for Your PRM Software to Increase Partner Engagement</a:t>
            </a:r>
          </a:p>
        </p:txBody>
      </p:sp>
      <p:sp>
        <p:nvSpPr>
          <p:cNvPr id="6"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dirty="0"/>
              <a:t>3. Personalized communication</a:t>
            </a:r>
          </a:p>
        </p:txBody>
      </p:sp>
      <p:sp>
        <p:nvSpPr>
          <p:cNvPr id="8" name="Text Placeholder 7"/>
          <p:cNvSpPr>
            <a:spLocks noGrp="1"/>
          </p:cNvSpPr>
          <p:nvPr>
            <p:ph type="body" sz="quarter" idx="16" hasCustomPrompt="1"/>
          </p:nvPr>
        </p:nvSpPr>
        <p:spPr>
          <a:xfrm>
            <a:off x="313226" y="1284647"/>
            <a:ext cx="4444916" cy="15921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dirty="0">
                <a:solidFill>
                  <a:srgbClr val="50504E"/>
                </a:solidFill>
                <a:latin typeface="ArialMT" charset="0"/>
              </a:rPr>
              <a:t>We’ve already mentioned the importance of personalized access to web content and application modules. Similarly, when engaged in outbound communication, you need to make sure all touches (email, calls, direct mails, campaigns, etc.) are highly personalized. For example, you don’t want to be sending information or appeals to your silver partners that are actually relevant only to your gold partners. That’s a waste of effort and resources, and will only frustrate your partners. That’s why your </a:t>
            </a:r>
            <a:r>
              <a:rPr lang="en-US" b="1" dirty="0">
                <a:solidFill>
                  <a:srgbClr val="50504E"/>
                </a:solidFill>
                <a:latin typeface="ArialMT" charset="0"/>
              </a:rPr>
              <a:t>PRM software</a:t>
            </a:r>
            <a:r>
              <a:rPr lang="en-US" dirty="0">
                <a:solidFill>
                  <a:srgbClr val="50504E"/>
                </a:solidFill>
                <a:latin typeface="ArialMT" charset="0"/>
              </a:rPr>
              <a:t> must be set up to allow you to personalize communication.</a:t>
            </a:r>
            <a:endParaRPr lang="en-US" dirty="0"/>
          </a:p>
        </p:txBody>
      </p:sp>
    </p:spTree>
    <p:extLst>
      <p:ext uri="{BB962C8B-B14F-4D97-AF65-F5344CB8AC3E}">
        <p14:creationId xmlns:p14="http://schemas.microsoft.com/office/powerpoint/2010/main" val="652228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820" y="869054"/>
            <a:ext cx="3897872" cy="3897872"/>
          </a:xfrm>
          <a:prstGeom prst="rect">
            <a:avLst/>
          </a:prstGeom>
        </p:spPr>
      </p:pic>
      <p:sp>
        <p:nvSpPr>
          <p:cNvPr id="9"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a:xfrm>
            <a:off x="1037690" y="38496"/>
            <a:ext cx="7880757" cy="434876"/>
          </a:xfrm>
        </p:spPr>
        <p:txBody>
          <a:bodyPr/>
          <a:lstStyle/>
          <a:p>
            <a:r>
              <a:rPr lang="en-US" dirty="0"/>
              <a:t>“Must Haves” for Your PRM Software to Increase Partner Engagement</a:t>
            </a:r>
          </a:p>
        </p:txBody>
      </p:sp>
      <p:sp>
        <p:nvSpPr>
          <p:cNvPr id="6"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dirty="0"/>
              <a:t>4. Localization</a:t>
            </a:r>
          </a:p>
        </p:txBody>
      </p:sp>
      <p:sp>
        <p:nvSpPr>
          <p:cNvPr id="7" name="Text Placeholder 7"/>
          <p:cNvSpPr>
            <a:spLocks noGrp="1"/>
          </p:cNvSpPr>
          <p:nvPr>
            <p:ph type="body" sz="quarter" idx="16" hasCustomPrompt="1"/>
          </p:nvPr>
        </p:nvSpPr>
        <p:spPr>
          <a:xfrm>
            <a:off x="4447403" y="1284647"/>
            <a:ext cx="4444916" cy="1427731"/>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dirty="0">
                <a:solidFill>
                  <a:srgbClr val="50504E"/>
                </a:solidFill>
                <a:latin typeface="ArialMT" charset="0"/>
              </a:rPr>
              <a:t>One of the most important features of your </a:t>
            </a:r>
            <a:r>
              <a:rPr lang="en-US" b="1" dirty="0">
                <a:solidFill>
                  <a:srgbClr val="50504E"/>
                </a:solidFill>
                <a:latin typeface="ArialMT" charset="0"/>
              </a:rPr>
              <a:t>PRM software</a:t>
            </a:r>
            <a:r>
              <a:rPr lang="en-US" dirty="0">
                <a:solidFill>
                  <a:srgbClr val="50504E"/>
                </a:solidFill>
                <a:latin typeface="ArialMT" charset="0"/>
              </a:rPr>
              <a:t> should be to allow complete localization of applications, content and the user interface. In order for you to provide truly personalized and mobile-responsive access to your partners, you need to make sure that you can offer content and a seamless user experience in key languages other than English.</a:t>
            </a:r>
            <a:endParaRPr lang="en-US" dirty="0"/>
          </a:p>
        </p:txBody>
      </p:sp>
      <p:sp>
        <p:nvSpPr>
          <p:cNvPr id="8" name="Text Placeholder 2"/>
          <p:cNvSpPr txBox="1">
            <a:spLocks/>
          </p:cNvSpPr>
          <p:nvPr/>
        </p:nvSpPr>
        <p:spPr>
          <a:xfrm>
            <a:off x="4447403" y="2752137"/>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kern="1200" baseline="0">
                <a:solidFill>
                  <a:srgbClr val="8CA621"/>
                </a:solidFill>
                <a:latin typeface="Arial" charset="0"/>
                <a:ea typeface="Arial" charset="0"/>
                <a:cs typeface="Arial"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t>5. Access and utilization tracking </a:t>
            </a:r>
          </a:p>
        </p:txBody>
      </p:sp>
      <p:sp>
        <p:nvSpPr>
          <p:cNvPr id="10" name="Text Placeholder 7"/>
          <p:cNvSpPr txBox="1">
            <a:spLocks/>
          </p:cNvSpPr>
          <p:nvPr/>
        </p:nvSpPr>
        <p:spPr>
          <a:xfrm>
            <a:off x="4447403" y="3261014"/>
            <a:ext cx="4444916" cy="1427731"/>
          </a:xfrm>
          <a:prstGeom prst="rect">
            <a:avLst/>
          </a:prstGeom>
        </p:spPr>
        <p:txBody>
          <a:bodyPr/>
          <a:lstStyle>
            <a:lvl1pPr marL="0" indent="0" algn="l" defTabSz="685800" rtl="0" eaLnBrk="1" latinLnBrk="0" hangingPunct="1">
              <a:lnSpc>
                <a:spcPts val="1400"/>
              </a:lnSpc>
              <a:spcBef>
                <a:spcPts val="500"/>
              </a:spcBef>
              <a:spcAft>
                <a:spcPts val="500"/>
              </a:spcAft>
              <a:buFont typeface="Arial" panose="020B0604020202020204" pitchFamily="34" charset="0"/>
              <a:buNone/>
              <a:defRPr lang="en-US" sz="1000" kern="1200" smtClean="0">
                <a:solidFill>
                  <a:srgbClr val="63636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2pPr>
            <a:lvl3pPr marL="6858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3pPr>
            <a:lvl4pPr marL="10287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4pPr>
            <a:lvl5pPr marL="13716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solidFill>
                  <a:srgbClr val="50504E"/>
                </a:solidFill>
                <a:latin typeface="ArialMT" charset="0"/>
              </a:rPr>
              <a:t>This is a critical requirement for your </a:t>
            </a:r>
            <a:r>
              <a:rPr lang="en-US" b="1" dirty="0">
                <a:solidFill>
                  <a:srgbClr val="50504E"/>
                </a:solidFill>
                <a:latin typeface="ArialMT" charset="0"/>
              </a:rPr>
              <a:t>PRM software</a:t>
            </a:r>
            <a:r>
              <a:rPr lang="en-US" dirty="0">
                <a:solidFill>
                  <a:srgbClr val="50504E"/>
                </a:solidFill>
                <a:latin typeface="ArialMT" charset="0"/>
              </a:rPr>
              <a:t>, allowing your sales and marketing team to figure out what programs and assets are working and what are not —and to track success metrics by various partners groups, types, locations, geographies, etc.</a:t>
            </a:r>
            <a:endParaRPr lang="en-US" dirty="0"/>
          </a:p>
        </p:txBody>
      </p:sp>
    </p:spTree>
    <p:extLst>
      <p:ext uri="{BB962C8B-B14F-4D97-AF65-F5344CB8AC3E}">
        <p14:creationId xmlns:p14="http://schemas.microsoft.com/office/powerpoint/2010/main" val="852645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0574" y="982578"/>
            <a:ext cx="3897871" cy="3897871"/>
          </a:xfrm>
          <a:prstGeom prst="rect">
            <a:avLst/>
          </a:prstGeom>
        </p:spPr>
      </p:pic>
      <p:sp>
        <p:nvSpPr>
          <p:cNvPr id="7"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a:xfrm>
            <a:off x="1037690" y="38496"/>
            <a:ext cx="7880757" cy="434876"/>
          </a:xfrm>
        </p:spPr>
        <p:txBody>
          <a:bodyPr/>
          <a:lstStyle/>
          <a:p>
            <a:r>
              <a:rPr lang="en-US" dirty="0"/>
              <a:t>“Must Haves” for Your PRM Software to Increase Partner Engagement</a:t>
            </a:r>
          </a:p>
        </p:txBody>
      </p:sp>
      <p:sp>
        <p:nvSpPr>
          <p:cNvPr id="14" name="Text Placeholder 7"/>
          <p:cNvSpPr>
            <a:spLocks noGrp="1"/>
          </p:cNvSpPr>
          <p:nvPr>
            <p:ph type="body" sz="quarter" idx="16" hasCustomPrompt="1"/>
          </p:nvPr>
        </p:nvSpPr>
        <p:spPr>
          <a:xfrm>
            <a:off x="313226" y="982578"/>
            <a:ext cx="4444916" cy="3950745"/>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dirty="0">
                <a:solidFill>
                  <a:srgbClr val="50504E"/>
                </a:solidFill>
                <a:latin typeface="ArialMT" charset="0"/>
              </a:rPr>
              <a:t>In other articles we have emphasized the need for your PRM software to provide several core applications—like </a:t>
            </a:r>
            <a:r>
              <a:rPr lang="en-US" dirty="0">
                <a:solidFill>
                  <a:srgbClr val="50504E"/>
                </a:solidFill>
                <a:latin typeface="ArialMT" charset="0"/>
                <a:hlinkClick r:id="rId3"/>
              </a:rPr>
              <a:t>partner onboarding</a:t>
            </a:r>
            <a:r>
              <a:rPr lang="en-US" dirty="0">
                <a:solidFill>
                  <a:srgbClr val="50504E"/>
                </a:solidFill>
                <a:latin typeface="ArialMT" charset="0"/>
              </a:rPr>
              <a:t>, training, </a:t>
            </a:r>
            <a:r>
              <a:rPr lang="en-US" dirty="0">
                <a:solidFill>
                  <a:srgbClr val="50504E"/>
                </a:solidFill>
                <a:latin typeface="ArialMT" charset="0"/>
                <a:hlinkClick r:id="rId4"/>
              </a:rPr>
              <a:t>marketing and sales enablement</a:t>
            </a:r>
            <a:r>
              <a:rPr lang="en-US" dirty="0">
                <a:solidFill>
                  <a:srgbClr val="50504E"/>
                </a:solidFill>
                <a:latin typeface="ArialMT" charset="0"/>
              </a:rPr>
              <a:t>, and </a:t>
            </a:r>
            <a:r>
              <a:rPr lang="en-US" dirty="0">
                <a:solidFill>
                  <a:srgbClr val="50504E"/>
                </a:solidFill>
                <a:latin typeface="ArialMT" charset="0"/>
                <a:hlinkClick r:id="rId5"/>
              </a:rPr>
              <a:t>incentives management</a:t>
            </a:r>
            <a:r>
              <a:rPr lang="en-US" dirty="0">
                <a:solidFill>
                  <a:srgbClr val="50504E"/>
                </a:solidFill>
                <a:latin typeface="ArialMT" charset="0"/>
              </a:rPr>
              <a:t>. As you can see from the brief list above, it is also crucial that your PRM software can be customized to different partner types or profiles, with features like personalization, mobile access in a localized environment, and the ability to track asset and application utilization for your internal sales and marketing stakeholders. </a:t>
            </a:r>
          </a:p>
          <a:p>
            <a:pPr lvl="0"/>
            <a:r>
              <a:rPr lang="en-US" dirty="0">
                <a:solidFill>
                  <a:srgbClr val="50504E"/>
                </a:solidFill>
                <a:latin typeface="ArialMT" charset="0"/>
              </a:rPr>
              <a:t>Once you have the right applications and right capabilities in your PRM software, you can truly begin to automate your channel management activities end to end. We at ZINFI live and thrive by the creation and leadership of Unified Channel Management (UCM) capabilities. Our UCM platform has fully configurable </a:t>
            </a:r>
            <a:r>
              <a:rPr lang="en-US" b="1" dirty="0">
                <a:solidFill>
                  <a:srgbClr val="50504E"/>
                </a:solidFill>
                <a:latin typeface="ArialMT" charset="0"/>
              </a:rPr>
              <a:t>PRM software</a:t>
            </a:r>
            <a:r>
              <a:rPr lang="en-US" dirty="0">
                <a:solidFill>
                  <a:srgbClr val="50504E"/>
                </a:solidFill>
                <a:latin typeface="ArialMT" charset="0"/>
              </a:rPr>
              <a:t> which not only provides you with all of the right applications, but also gives you the ability to fully personalize and localize content and applications, provide them in a highly responsive way, and track everything that is working or not working in a dynamic fashion to truly drive partner engagement.</a:t>
            </a:r>
          </a:p>
          <a:p>
            <a:pPr lvl="0"/>
            <a:r>
              <a:rPr lang="en-US" dirty="0">
                <a:solidFill>
                  <a:srgbClr val="50504E"/>
                </a:solidFill>
                <a:latin typeface="ArialMT" charset="0"/>
              </a:rPr>
              <a:t>If you want to know more, please go to </a:t>
            </a:r>
            <a:r>
              <a:rPr lang="en-US" dirty="0">
                <a:solidFill>
                  <a:srgbClr val="50504E"/>
                </a:solidFill>
                <a:latin typeface="ArialMT" charset="0"/>
                <a:hlinkClick r:id="rId6"/>
              </a:rPr>
              <a:t>zinfi.com</a:t>
            </a:r>
            <a:r>
              <a:rPr lang="en-US" dirty="0">
                <a:solidFill>
                  <a:srgbClr val="50504E"/>
                </a:solidFill>
                <a:latin typeface="ArialMT" charset="0"/>
              </a:rPr>
              <a:t> for more details.</a:t>
            </a:r>
            <a:endParaRPr lang="en-US" dirty="0"/>
          </a:p>
        </p:txBody>
      </p:sp>
    </p:spTree>
    <p:extLst>
      <p:ext uri="{BB962C8B-B14F-4D97-AF65-F5344CB8AC3E}">
        <p14:creationId xmlns:p14="http://schemas.microsoft.com/office/powerpoint/2010/main" val="2320514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F6C682E8-BFD6-4E7E-83BC-EE9FB6553F5B}"/>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0ADFF"/>
      </a:hlink>
      <a:folHlink>
        <a:srgbClr val="00ADFF"/>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3994</TotalTime>
  <Words>861</Words>
  <Application>Microsoft Office PowerPoint</Application>
  <PresentationFormat>Custom</PresentationFormat>
  <Paragraphs>25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745</cp:revision>
  <dcterms:created xsi:type="dcterms:W3CDTF">2016-08-01T19:14:45Z</dcterms:created>
  <dcterms:modified xsi:type="dcterms:W3CDTF">2018-04-10T12:26:47Z</dcterms:modified>
</cp:coreProperties>
</file>