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62" r:id="rId2"/>
    <p:sldId id="257" r:id="rId3"/>
    <p:sldId id="258" r:id="rId4"/>
    <p:sldId id="259" r:id="rId5"/>
    <p:sldId id="260" r:id="rId6"/>
    <p:sldId id="261"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65"/>
    <p:restoredTop sz="94697"/>
  </p:normalViewPr>
  <p:slideViewPr>
    <p:cSldViewPr snapToGrid="0" snapToObjects="1">
      <p:cViewPr varScale="1">
        <p:scale>
          <a:sx n="119" d="100"/>
          <a:sy n="119" d="100"/>
        </p:scale>
        <p:origin x="9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C8198503-716A-4848-9FA9-C1C1DEA6B936}"/>
    <pc:docChg chg="undo modSld">
      <pc:chgData name="Subhajit Ghosh" userId="c585d1f3-935b-4ece-b40b-1a6550e66d72" providerId="ADAL" clId="{C8198503-716A-4848-9FA9-C1C1DEA6B936}" dt="2017-11-27T09:41:20.568" v="19"/>
      <pc:docMkLst>
        <pc:docMk/>
      </pc:docMkLst>
      <pc:sldChg chg="modSp">
        <pc:chgData name="Subhajit Ghosh" userId="c585d1f3-935b-4ece-b40b-1a6550e66d72" providerId="ADAL" clId="{C8198503-716A-4848-9FA9-C1C1DEA6B936}" dt="2017-11-27T07:17:05.766" v="5"/>
        <pc:sldMkLst>
          <pc:docMk/>
          <pc:sldMk cId="2429983986" sldId="256"/>
        </pc:sldMkLst>
        <pc:spChg chg="mod">
          <ac:chgData name="Subhajit Ghosh" userId="c585d1f3-935b-4ece-b40b-1a6550e66d72" providerId="ADAL" clId="{C8198503-716A-4848-9FA9-C1C1DEA6B936}" dt="2017-11-27T07:17:05.766" v="5"/>
          <ac:spMkLst>
            <pc:docMk/>
            <pc:sldMk cId="2429983986" sldId="256"/>
            <ac:spMk id="2" creationId="{6C508723-A199-4A13-BFDA-DFEB486D7D46}"/>
          </ac:spMkLst>
        </pc:spChg>
      </pc:sldChg>
      <pc:sldChg chg="addSp delSp modSp modAnim">
        <pc:chgData name="Subhajit Ghosh" userId="c585d1f3-935b-4ece-b40b-1a6550e66d72" providerId="ADAL" clId="{C8198503-716A-4848-9FA9-C1C1DEA6B936}" dt="2017-11-27T07:49:24.461" v="12"/>
        <pc:sldMkLst>
          <pc:docMk/>
          <pc:sldMk cId="4142234705" sldId="257"/>
        </pc:sldMkLst>
        <pc:spChg chg="add del">
          <ac:chgData name="Subhajit Ghosh" userId="c585d1f3-935b-4ece-b40b-1a6550e66d72" providerId="ADAL" clId="{C8198503-716A-4848-9FA9-C1C1DEA6B936}" dt="2017-11-27T07:49:24.461" v="12"/>
          <ac:spMkLst>
            <pc:docMk/>
            <pc:sldMk cId="4142234705" sldId="257"/>
            <ac:spMk id="2" creationId="{73CDC79A-6FAC-4D7D-B85E-15F848CECB4B}"/>
          </ac:spMkLst>
        </pc:spChg>
        <pc:spChg chg="mod">
          <ac:chgData name="Subhajit Ghosh" userId="c585d1f3-935b-4ece-b40b-1a6550e66d72" providerId="ADAL" clId="{C8198503-716A-4848-9FA9-C1C1DEA6B936}" dt="2017-11-27T07:43:27.347" v="10" actId="1076"/>
          <ac:spMkLst>
            <pc:docMk/>
            <pc:sldMk cId="4142234705" sldId="257"/>
            <ac:spMk id="3" creationId="{EE5F9CC5-5919-4A5B-B9E8-F922D9826927}"/>
          </ac:spMkLst>
        </pc:spChg>
        <pc:picChg chg="add del mod">
          <ac:chgData name="Subhajit Ghosh" userId="c585d1f3-935b-4ece-b40b-1a6550e66d72" providerId="ADAL" clId="{C8198503-716A-4848-9FA9-C1C1DEA6B936}" dt="2017-11-27T07:42:29.459" v="7"/>
          <ac:picMkLst>
            <pc:docMk/>
            <pc:sldMk cId="4142234705" sldId="257"/>
            <ac:picMk id="7" creationId="{A552112E-D491-4BED-9E76-BF797564D63A}"/>
          </ac:picMkLst>
        </pc:picChg>
        <pc:picChg chg="add del mod">
          <ac:chgData name="Subhajit Ghosh" userId="c585d1f3-935b-4ece-b40b-1a6550e66d72" providerId="ADAL" clId="{C8198503-716A-4848-9FA9-C1C1DEA6B936}" dt="2017-11-27T07:49:18.621" v="11"/>
          <ac:picMkLst>
            <pc:docMk/>
            <pc:sldMk cId="4142234705" sldId="257"/>
            <ac:picMk id="9" creationId="{04DB88CE-2C64-4180-9A53-7C66BFEE255C}"/>
          </ac:picMkLst>
        </pc:picChg>
        <pc:picChg chg="add mod">
          <ac:chgData name="Subhajit Ghosh" userId="c585d1f3-935b-4ece-b40b-1a6550e66d72" providerId="ADAL" clId="{C8198503-716A-4848-9FA9-C1C1DEA6B936}" dt="2017-11-27T07:49:24.461" v="12"/>
          <ac:picMkLst>
            <pc:docMk/>
            <pc:sldMk cId="4142234705" sldId="257"/>
            <ac:picMk id="11" creationId="{E43FD698-2588-434B-8BA9-64995978F562}"/>
          </ac:picMkLst>
        </pc:picChg>
      </pc:sldChg>
      <pc:sldChg chg="addSp delSp modSp modAnim">
        <pc:chgData name="Subhajit Ghosh" userId="c585d1f3-935b-4ece-b40b-1a6550e66d72" providerId="ADAL" clId="{C8198503-716A-4848-9FA9-C1C1DEA6B936}" dt="2017-11-27T09:11:08.285" v="15"/>
        <pc:sldMkLst>
          <pc:docMk/>
          <pc:sldMk cId="2815277108" sldId="258"/>
        </pc:sldMkLst>
        <pc:spChg chg="del">
          <ac:chgData name="Subhajit Ghosh" userId="c585d1f3-935b-4ece-b40b-1a6550e66d72" providerId="ADAL" clId="{C8198503-716A-4848-9FA9-C1C1DEA6B936}" dt="2017-11-27T09:11:08.285" v="15"/>
          <ac:spMkLst>
            <pc:docMk/>
            <pc:sldMk cId="2815277108" sldId="258"/>
            <ac:spMk id="8" creationId="{BFEE5A4F-093A-4F1A-8CC4-D4ACBD2F1C2E}"/>
          </ac:spMkLst>
        </pc:spChg>
        <pc:spChg chg="mod">
          <ac:chgData name="Subhajit Ghosh" userId="c585d1f3-935b-4ece-b40b-1a6550e66d72" providerId="ADAL" clId="{C8198503-716A-4848-9FA9-C1C1DEA6B936}" dt="2017-11-27T07:55:35.886" v="14" actId="20578"/>
          <ac:spMkLst>
            <pc:docMk/>
            <pc:sldMk cId="2815277108" sldId="258"/>
            <ac:spMk id="9" creationId="{4393C9E7-9550-4849-8115-E9C4978354A8}"/>
          </ac:spMkLst>
        </pc:spChg>
        <pc:picChg chg="add mod">
          <ac:chgData name="Subhajit Ghosh" userId="c585d1f3-935b-4ece-b40b-1a6550e66d72" providerId="ADAL" clId="{C8198503-716A-4848-9FA9-C1C1DEA6B936}" dt="2017-11-27T09:11:08.285" v="15"/>
          <ac:picMkLst>
            <pc:docMk/>
            <pc:sldMk cId="2815277108" sldId="258"/>
            <ac:picMk id="3" creationId="{9DF95760-6EF5-4A7B-879D-1FDD1282DC2E}"/>
          </ac:picMkLst>
        </pc:picChg>
      </pc:sldChg>
      <pc:sldChg chg="addSp delSp modSp modAnim">
        <pc:chgData name="Subhajit Ghosh" userId="c585d1f3-935b-4ece-b40b-1a6550e66d72" providerId="ADAL" clId="{C8198503-716A-4848-9FA9-C1C1DEA6B936}" dt="2017-11-27T09:32:21.923" v="18" actId="1036"/>
        <pc:sldMkLst>
          <pc:docMk/>
          <pc:sldMk cId="469637144" sldId="259"/>
        </pc:sldMkLst>
        <pc:spChg chg="del">
          <ac:chgData name="Subhajit Ghosh" userId="c585d1f3-935b-4ece-b40b-1a6550e66d72" providerId="ADAL" clId="{C8198503-716A-4848-9FA9-C1C1DEA6B936}" dt="2017-11-27T09:30:50.639" v="16" actId="1036"/>
          <ac:spMkLst>
            <pc:docMk/>
            <pc:sldMk cId="469637144" sldId="259"/>
            <ac:spMk id="8" creationId="{9A461F0D-75A4-492C-94A5-E0CA2DE3A8B1}"/>
          </ac:spMkLst>
        </pc:spChg>
        <pc:picChg chg="add mod">
          <ac:chgData name="Subhajit Ghosh" userId="c585d1f3-935b-4ece-b40b-1a6550e66d72" providerId="ADAL" clId="{C8198503-716A-4848-9FA9-C1C1DEA6B936}" dt="2017-11-27T09:32:21.923" v="18" actId="1036"/>
          <ac:picMkLst>
            <pc:docMk/>
            <pc:sldMk cId="469637144" sldId="259"/>
            <ac:picMk id="3" creationId="{5F2CA6D4-59EB-47AC-AAA5-9850750FFCA2}"/>
          </ac:picMkLst>
        </pc:picChg>
      </pc:sldChg>
      <pc:sldChg chg="addSp delSp modSp modAnim">
        <pc:chgData name="Subhajit Ghosh" userId="c585d1f3-935b-4ece-b40b-1a6550e66d72" providerId="ADAL" clId="{C8198503-716A-4848-9FA9-C1C1DEA6B936}" dt="2017-11-27T09:41:20.568" v="19"/>
        <pc:sldMkLst>
          <pc:docMk/>
          <pc:sldMk cId="2499982652" sldId="260"/>
        </pc:sldMkLst>
        <pc:spChg chg="del">
          <ac:chgData name="Subhajit Ghosh" userId="c585d1f3-935b-4ece-b40b-1a6550e66d72" providerId="ADAL" clId="{C8198503-716A-4848-9FA9-C1C1DEA6B936}" dt="2017-11-27T09:41:20.568" v="19"/>
          <ac:spMkLst>
            <pc:docMk/>
            <pc:sldMk cId="2499982652" sldId="260"/>
            <ac:spMk id="12" creationId="{7EF8D5CD-E2CB-4193-9ED0-1B31C318C7DE}"/>
          </ac:spMkLst>
        </pc:spChg>
        <pc:picChg chg="add mod">
          <ac:chgData name="Subhajit Ghosh" userId="c585d1f3-935b-4ece-b40b-1a6550e66d72" providerId="ADAL" clId="{C8198503-716A-4848-9FA9-C1C1DEA6B936}" dt="2017-11-27T09:41:20.568" v="19"/>
          <ac:picMkLst>
            <pc:docMk/>
            <pc:sldMk cId="2499982652" sldId="260"/>
            <ac:picMk id="3" creationId="{C5C00811-4C0D-4B25-BD76-7CF5F72193D4}"/>
          </ac:picMkLst>
        </pc:picChg>
      </pc:sldChg>
      <pc:sldChg chg="modSp">
        <pc:chgData name="Subhajit Ghosh" userId="c585d1f3-935b-4ece-b40b-1a6550e66d72" providerId="ADAL" clId="{C8198503-716A-4848-9FA9-C1C1DEA6B936}" dt="2017-11-27T06:21:28.997" v="0"/>
        <pc:sldMkLst>
          <pc:docMk/>
          <pc:sldMk cId="2283021022" sldId="261"/>
        </pc:sldMkLst>
        <pc:spChg chg="mod">
          <ac:chgData name="Subhajit Ghosh" userId="c585d1f3-935b-4ece-b40b-1a6550e66d72" providerId="ADAL" clId="{C8198503-716A-4848-9FA9-C1C1DEA6B936}" dt="2017-11-27T06:21:28.997" v="0"/>
          <ac:spMkLst>
            <pc:docMk/>
            <pc:sldMk cId="2283021022" sldId="261"/>
            <ac:spMk id="6" creationId="{1F2FB952-6A15-4E6B-A36A-0013119FFD84}"/>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8" name="Rectangle 7"/>
          <p:cNvSpPr/>
          <p:nvPr userDrawn="1"/>
        </p:nvSpPr>
        <p:spPr>
          <a:xfrm>
            <a:off x="0" y="4476206"/>
            <a:ext cx="9144000" cy="667294"/>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21" name="Title 3"/>
          <p:cNvSpPr>
            <a:spLocks noGrp="1"/>
          </p:cNvSpPr>
          <p:nvPr>
            <p:ph type="ctrTitle" hasCustomPrompt="1"/>
          </p:nvPr>
        </p:nvSpPr>
        <p:spPr>
          <a:xfrm>
            <a:off x="366854" y="4618332"/>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cxnSp>
        <p:nvCxnSpPr>
          <p:cNvPr id="13" name="Straight Connector 12"/>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15" name="Text Placeholder 2"/>
          <p:cNvSpPr>
            <a:spLocks noGrp="1"/>
          </p:cNvSpPr>
          <p:nvPr>
            <p:ph type="body" sz="quarter" idx="11" hasCustomPrompt="1"/>
          </p:nvPr>
        </p:nvSpPr>
        <p:spPr>
          <a:xfrm>
            <a:off x="2769079" y="38496"/>
            <a:ext cx="6149367"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Practices Video</a:t>
            </a:r>
          </a:p>
          <a:p>
            <a:pPr lvl="0"/>
            <a:endParaRPr lang="en-US" dirty="0"/>
          </a:p>
        </p:txBody>
      </p:sp>
      <p:sp>
        <p:nvSpPr>
          <p:cNvPr id="6" name="Text Placeholder 5"/>
          <p:cNvSpPr>
            <a:spLocks noGrp="1"/>
          </p:cNvSpPr>
          <p:nvPr>
            <p:ph type="body" sz="quarter" idx="12" hasCustomPrompt="1"/>
          </p:nvPr>
        </p:nvSpPr>
        <p:spPr>
          <a:xfrm>
            <a:off x="4676503" y="1410789"/>
            <a:ext cx="4049486" cy="2264227"/>
          </a:xfrm>
          <a:prstGeom prst="rect">
            <a:avLst/>
          </a:prstGeom>
        </p:spPr>
        <p:txBody>
          <a:bodyPr anchor="ctr"/>
          <a:lstStyle>
            <a:lvl1pPr marL="0" indent="0" algn="l">
              <a:lnSpc>
                <a:spcPts val="3400"/>
              </a:lnSpc>
              <a:spcBef>
                <a:spcPts val="0"/>
              </a:spcBef>
              <a:buNone/>
              <a:defRPr sz="2800" b="0" i="0" baseline="0">
                <a:solidFill>
                  <a:srgbClr val="00BCFF"/>
                </a:solidFill>
                <a:latin typeface="Arial" charset="0"/>
                <a:ea typeface="Arial" charset="0"/>
                <a:cs typeface="Arial" charset="0"/>
              </a:defRPr>
            </a:lvl1pPr>
            <a:lvl2pPr marL="342900" indent="0">
              <a:buNone/>
              <a:defRPr b="0" i="0">
                <a:solidFill>
                  <a:srgbClr val="00BCFF"/>
                </a:solidFill>
                <a:latin typeface="Arial" charset="0"/>
                <a:ea typeface="Arial" charset="0"/>
                <a:cs typeface="Arial" charset="0"/>
              </a:defRPr>
            </a:lvl2pPr>
            <a:lvl3pPr marL="685800" indent="0">
              <a:buNone/>
              <a:defRPr b="0" i="0">
                <a:solidFill>
                  <a:srgbClr val="00BCFF"/>
                </a:solidFill>
                <a:latin typeface="Arial" charset="0"/>
                <a:ea typeface="Arial" charset="0"/>
                <a:cs typeface="Arial" charset="0"/>
              </a:defRPr>
            </a:lvl3pPr>
            <a:lvl4pPr marL="1028700" indent="0">
              <a:buNone/>
              <a:defRPr b="0" i="0">
                <a:solidFill>
                  <a:srgbClr val="00BCFF"/>
                </a:solidFill>
                <a:latin typeface="Arial" charset="0"/>
                <a:ea typeface="Arial" charset="0"/>
                <a:cs typeface="Arial" charset="0"/>
              </a:defRPr>
            </a:lvl4pPr>
            <a:lvl5pPr marL="1371600" indent="0">
              <a:buNone/>
              <a:defRPr b="0" i="0">
                <a:solidFill>
                  <a:srgbClr val="00BCFF"/>
                </a:solidFill>
                <a:latin typeface="Arial" charset="0"/>
                <a:ea typeface="Arial" charset="0"/>
                <a:cs typeface="Arial" charset="0"/>
              </a:defRPr>
            </a:lvl5pPr>
          </a:lstStyle>
          <a:p>
            <a:pPr lvl="0"/>
            <a:r>
              <a:rPr lang="en-US" dirty="0"/>
              <a:t>Title of Best Practices Video Asset Goes Here</a:t>
            </a:r>
          </a:p>
        </p:txBody>
      </p:sp>
      <p:sp>
        <p:nvSpPr>
          <p:cNvPr id="17" name="Picture Placeholder 16"/>
          <p:cNvSpPr>
            <a:spLocks noGrp="1"/>
          </p:cNvSpPr>
          <p:nvPr>
            <p:ph type="pic" sz="quarter" idx="13" hasCustomPrompt="1"/>
          </p:nvPr>
        </p:nvSpPr>
        <p:spPr>
          <a:xfrm>
            <a:off x="1" y="589280"/>
            <a:ext cx="4371702" cy="3886926"/>
          </a:xfrm>
          <a:prstGeom prst="rect">
            <a:avLst/>
          </a:prstGeom>
          <a:solidFill>
            <a:schemeClr val="accent1"/>
          </a:solidFill>
        </p:spPr>
        <p:txBody>
          <a:bodyPr anchor="ctr"/>
          <a:lstStyle>
            <a:lvl1pPr marL="0" indent="0" algn="ctr">
              <a:buNone/>
              <a:defRPr sz="1800" b="0" i="0">
                <a:solidFill>
                  <a:schemeClr val="bg1"/>
                </a:solidFill>
                <a:latin typeface="Arial" charset="0"/>
                <a:ea typeface="Arial" charset="0"/>
                <a:cs typeface="Arial" charset="0"/>
              </a:defRPr>
            </a:lvl1pPr>
          </a:lstStyle>
          <a:p>
            <a:r>
              <a:rPr lang="en-US" dirty="0"/>
              <a:t>Image Goes Here</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4"/>
            <a:ext cx="3897872" cy="3984089"/>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15" name="Title 3"/>
          <p:cNvSpPr>
            <a:spLocks noGrp="1"/>
          </p:cNvSpPr>
          <p:nvPr>
            <p:ph type="ctrTitle" hasCustomPrompt="1"/>
          </p:nvPr>
        </p:nvSpPr>
        <p:spPr>
          <a:xfrm>
            <a:off x="366854" y="4435449"/>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9" name="TextBox 8"/>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51716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Main Title">
    <p:spTree>
      <p:nvGrpSpPr>
        <p:cNvPr id="1" name=""/>
        <p:cNvGrpSpPr/>
        <p:nvPr/>
      </p:nvGrpSpPr>
      <p:grpSpPr>
        <a:xfrm>
          <a:off x="0" y="0"/>
          <a:ext cx="0" cy="0"/>
          <a:chOff x="0" y="0"/>
          <a:chExt cx="0" cy="0"/>
        </a:xfrm>
      </p:grpSpPr>
      <p:sp>
        <p:nvSpPr>
          <p:cNvPr id="8" name="Rectangle 7"/>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9" name="Picture 8" descr="logo.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9215" y="1329571"/>
            <a:ext cx="2365622" cy="1354364"/>
          </a:xfrm>
          <a:prstGeom prst="rect">
            <a:avLst/>
          </a:prstGeom>
        </p:spPr>
      </p:pic>
      <p:cxnSp>
        <p:nvCxnSpPr>
          <p:cNvPr id="10" name="Straight Connector 9"/>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a:t>Main Title Goes Here</a:t>
            </a:r>
            <a:endParaRPr lang="en-US" dirty="0"/>
          </a:p>
        </p:txBody>
      </p:sp>
      <p:sp>
        <p:nvSpPr>
          <p:cNvPr id="12" name="Title 3"/>
          <p:cNvSpPr>
            <a:spLocks noGrp="1"/>
          </p:cNvSpPr>
          <p:nvPr>
            <p:ph type="ctrTitle" hasCustomPrompt="1"/>
          </p:nvPr>
        </p:nvSpPr>
        <p:spPr>
          <a:xfrm>
            <a:off x="366853"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13" name="TextBox 12"/>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1935752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p:cNvSpPr txBox="1"/>
          <p:nvPr userDrawn="1"/>
        </p:nvSpPr>
        <p:spPr>
          <a:xfrm>
            <a:off x="146652" y="4897060"/>
            <a:ext cx="6600432"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endParaRPr lang="en-US" sz="900" dirty="0"/>
          </a:p>
        </p:txBody>
      </p:sp>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 id="2147483681"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roducts/partner-relationship-management/partner-contracts-management/" TargetMode="External"/><Relationship Id="rId2" Type="http://schemas.openxmlformats.org/officeDocument/2006/relationships/hyperlink" Target="https://www.zinfi.com/products/partner-marketing-management/overview/"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s://www.zinfi.com/products/partner-relationship-management/partner-incentives-management/" TargetMode="External"/><Relationship Id="rId4" Type="http://schemas.openxmlformats.org/officeDocument/2006/relationships/hyperlink" Target="https://www.zinfi.com/products/partner-relationship-management/partner-business-plannin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products/partner-relationship-management/channel-profile-management/" TargetMode="External"/><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US" dirty="0"/>
              <a:t>The #1 Feature for</a:t>
            </a:r>
          </a:p>
          <a:p>
            <a:r>
              <a:rPr lang="en-US" dirty="0"/>
              <a:t>Your Partner Portal Software</a:t>
            </a:r>
          </a:p>
          <a:p>
            <a:endParaRPr lang="en-US" dirty="0"/>
          </a:p>
        </p:txBody>
      </p:sp>
      <p:sp>
        <p:nvSpPr>
          <p:cNvPr id="4" name="Title 3">
            <a:extLst>
              <a:ext uri="{FF2B5EF4-FFF2-40B4-BE49-F238E27FC236}">
                <a16:creationId xmlns:a16="http://schemas.microsoft.com/office/drawing/2014/main" id="{57D871ED-40DF-4DC1-9B1F-84B0E9ADEF99}"/>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258511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E43FD698-2588-434B-8BA9-64995978F562}"/>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10303"/>
          </a:xfrm>
        </p:spPr>
      </p:pic>
      <p:sp>
        <p:nvSpPr>
          <p:cNvPr id="3" name="Text Placeholder 2">
            <a:extLst>
              <a:ext uri="{FF2B5EF4-FFF2-40B4-BE49-F238E27FC236}">
                <a16:creationId xmlns:a16="http://schemas.microsoft.com/office/drawing/2014/main" id="{EE5F9CC5-5919-4A5B-B9E8-F922D9826927}"/>
              </a:ext>
            </a:extLst>
          </p:cNvPr>
          <p:cNvSpPr>
            <a:spLocks noGrp="1"/>
          </p:cNvSpPr>
          <p:nvPr>
            <p:ph type="body" sz="quarter" idx="13"/>
          </p:nvPr>
        </p:nvSpPr>
        <p:spPr>
          <a:xfrm>
            <a:off x="313226" y="775770"/>
            <a:ext cx="4444916" cy="434876"/>
          </a:xfrm>
        </p:spPr>
        <p:txBody>
          <a:bodyPr/>
          <a:lstStyle/>
          <a:p>
            <a:r>
              <a:rPr lang="en-US" dirty="0"/>
              <a:t>Information: At your fingertips</a:t>
            </a:r>
          </a:p>
        </p:txBody>
      </p:sp>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The #1 Feature for Your Partner Portal Software</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In today’s age of digital business process transformation,  it is likely that an organization doing business via a network of channel has deployed </a:t>
            </a:r>
            <a:r>
              <a:rPr lang="en-US" b="1" dirty="0">
                <a:latin typeface="Arial" panose="020B0604020202020204" pitchFamily="34" charset="0"/>
                <a:cs typeface="Arial" panose="020B0604020202020204" pitchFamily="34" charset="0"/>
              </a:rPr>
              <a:t>partner portal software</a:t>
            </a:r>
            <a:r>
              <a:rPr lang="en-US" dirty="0">
                <a:latin typeface="Arial" panose="020B0604020202020204" pitchFamily="34" charset="0"/>
                <a:cs typeface="Arial" panose="020B0604020202020204" pitchFamily="34" charset="0"/>
              </a:rPr>
              <a:t> to automate their engagement process with their partners. However, too often partner portal software fails to deliver, because most products lack the most important feature. What is it? How do we know it’s really the #1 feature? Both are fair questions, and I will try to answer them here in a structured way.</a:t>
            </a:r>
          </a:p>
          <a:p>
            <a:r>
              <a:rPr lang="en-US" dirty="0">
                <a:latin typeface="Arial" panose="020B0604020202020204" pitchFamily="34" charset="0"/>
                <a:cs typeface="Arial" panose="020B0604020202020204" pitchFamily="34" charset="0"/>
              </a:rPr>
              <a:t>When you think about the partner ecosystem for any organization, it is fair to say that—just like human beings—no two partner organizations are exactly alike. They may be trying to sell the same set of products and services from a vendor, but they all try to differentiate from each other. Therefore, they build different motions and workflows and have different needs. For partners to be successful they need to have real-time access to relevant information, and the partner portal software must be able to deliver it.</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46939E6-5567-4C86-97BB-FAE44A9B3871}"/>
              </a:ext>
            </a:extLst>
          </p:cNvPr>
          <p:cNvSpPr>
            <a:spLocks noGrp="1"/>
          </p:cNvSpPr>
          <p:nvPr>
            <p:ph type="body" sz="quarter" idx="13"/>
          </p:nvPr>
        </p:nvSpPr>
        <p:spPr/>
        <p:txBody>
          <a:bodyPr/>
          <a:lstStyle/>
          <a:p>
            <a:r>
              <a:rPr lang="en-US" dirty="0"/>
              <a:t>Localization: Key to success</a:t>
            </a:r>
          </a:p>
        </p:txBody>
      </p:sp>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The #1 Feature for Your Partner Portal Software</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In addition to delivering real-time information related to programs, pricing, policies and other key information, one other very important function of the partner portal is to provide personalized content and programs. A smaller partner may not have the competency to sell certain products and services, while a larger partner may be able to carry the entire line of solutions a vendor provides. A partner portal software should be intelligent enough to figure this out and differentiate between a small and a large partner.</a:t>
            </a:r>
          </a:p>
          <a:p>
            <a:r>
              <a:rPr lang="en-US" dirty="0">
                <a:latin typeface="Arial" panose="020B0604020202020204" pitchFamily="34" charset="0"/>
                <a:cs typeface="Arial" panose="020B0604020202020204" pitchFamily="34" charset="0"/>
              </a:rPr>
              <a:t>Now, let’s add to this vision a global dimension. For vendors selling their wares all over the world, it is also essential to make sure that the partner portal software can speak local languages, and offer programs, products, pricing and other content that’s appropriate and relevant to specific countries or regions. This is critical to drive partner adoption. Partner portal software needs to be able to provide such content in a dynamic fashion in local environments.</a:t>
            </a:r>
          </a:p>
        </p:txBody>
      </p:sp>
      <p:pic>
        <p:nvPicPr>
          <p:cNvPr id="13" name="Picture 12">
            <a:extLst>
              <a:ext uri="{FF2B5EF4-FFF2-40B4-BE49-F238E27FC236}">
                <a16:creationId xmlns:a16="http://schemas.microsoft.com/office/drawing/2014/main" id="{3CAA6ED0-E06B-4AEE-A20F-397EAC71859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91820" y="825947"/>
            <a:ext cx="3897872" cy="3863012"/>
          </a:xfrm>
          <a:prstGeom prst="rect">
            <a:avLst/>
          </a:prstGeom>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CAF0C17-98C9-430C-BE1D-A0933D8F39E6}"/>
              </a:ext>
            </a:extLst>
          </p:cNvPr>
          <p:cNvSpPr>
            <a:spLocks noGrp="1"/>
          </p:cNvSpPr>
          <p:nvPr>
            <p:ph type="body" sz="quarter" idx="13"/>
          </p:nvPr>
        </p:nvSpPr>
        <p:spPr/>
        <p:txBody>
          <a:bodyPr/>
          <a:lstStyle/>
          <a:p>
            <a:r>
              <a:rPr lang="en-US" dirty="0"/>
              <a:t>The new age of mobile experience</a:t>
            </a:r>
          </a:p>
        </p:txBody>
      </p:sp>
      <p:sp>
        <p:nvSpPr>
          <p:cNvPr id="6" name="Text Placeholder 5">
            <a:extLst>
              <a:ext uri="{FF2B5EF4-FFF2-40B4-BE49-F238E27FC236}">
                <a16:creationId xmlns:a16="http://schemas.microsoft.com/office/drawing/2014/main" id="{81996D78-E9AA-4EFB-9063-A03AD5B66DCE}"/>
              </a:ext>
            </a:extLst>
          </p:cNvPr>
          <p:cNvSpPr>
            <a:spLocks noGrp="1"/>
          </p:cNvSpPr>
          <p:nvPr>
            <p:ph type="body" sz="quarter" idx="11"/>
          </p:nvPr>
        </p:nvSpPr>
        <p:spPr/>
        <p:txBody>
          <a:bodyPr/>
          <a:lstStyle/>
          <a:p>
            <a:r>
              <a:rPr lang="en-US" dirty="0"/>
              <a:t>The #1 Feature for Your Partner Portal Software</a:t>
            </a:r>
          </a:p>
          <a:p>
            <a:endParaRPr lang="en-US" dirty="0"/>
          </a:p>
        </p:txBody>
      </p:sp>
      <p:sp>
        <p:nvSpPr>
          <p:cNvPr id="9" name="Text Placeholder 8">
            <a:extLst>
              <a:ext uri="{FF2B5EF4-FFF2-40B4-BE49-F238E27FC236}">
                <a16:creationId xmlns:a16="http://schemas.microsoft.com/office/drawing/2014/main" id="{267AD3BD-8CED-47BC-991A-9E2F0DC93D2D}"/>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In addition to personalized access in a </a:t>
            </a:r>
            <a:r>
              <a:rPr lang="en-US" dirty="0">
                <a:latin typeface="Arial" panose="020B0604020202020204" pitchFamily="34" charset="0"/>
                <a:cs typeface="Arial" panose="020B0604020202020204" pitchFamily="34" charset="0"/>
                <a:hlinkClick r:id="rId2"/>
              </a:rPr>
              <a:t>localized experience</a:t>
            </a:r>
            <a:r>
              <a:rPr lang="en-US" dirty="0">
                <a:latin typeface="Arial" panose="020B0604020202020204" pitchFamily="34" charset="0"/>
                <a:cs typeface="Arial" panose="020B0604020202020204" pitchFamily="34" charset="0"/>
              </a:rPr>
              <a:t>, the partner portal software should also be able to address the needs of the partners through a mobile experience. Most partners are mobile. A few individuals, perhaps in technical or administrative roles, may operate behind a desk, but most marketing, sales and service professionals are now mobile. Partner portal software should have the capability to address partner needs wherever they need it—at work, at home or on the road. Partner portal software that offers a fully mobile experience is critical.</a:t>
            </a:r>
          </a:p>
          <a:p>
            <a:r>
              <a:rPr lang="en-US" dirty="0">
                <a:latin typeface="Arial" panose="020B0604020202020204" pitchFamily="34" charset="0"/>
                <a:cs typeface="Arial" panose="020B0604020202020204" pitchFamily="34" charset="0"/>
              </a:rPr>
              <a:t>I could keep going and start deep-diving into other dimensions, like </a:t>
            </a:r>
            <a:r>
              <a:rPr lang="en-US" dirty="0">
                <a:latin typeface="Arial" panose="020B0604020202020204" pitchFamily="34" charset="0"/>
                <a:cs typeface="Arial" panose="020B0604020202020204" pitchFamily="34" charset="0"/>
                <a:hlinkClick r:id="rId3"/>
              </a:rPr>
              <a:t>contracts</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4"/>
              </a:rPr>
              <a:t>business planning</a:t>
            </a:r>
            <a:r>
              <a:rPr lang="en-US" dirty="0">
                <a:latin typeface="Arial" panose="020B0604020202020204" pitchFamily="34" charset="0"/>
                <a:cs typeface="Arial" panose="020B0604020202020204" pitchFamily="34" charset="0"/>
              </a:rPr>
              <a:t>, marketing, sales, </a:t>
            </a:r>
            <a:r>
              <a:rPr lang="en-US" dirty="0">
                <a:latin typeface="Arial" panose="020B0604020202020204" pitchFamily="34" charset="0"/>
                <a:cs typeface="Arial" panose="020B0604020202020204" pitchFamily="34" charset="0"/>
                <a:hlinkClick r:id="rId5"/>
              </a:rPr>
              <a:t>incentives</a:t>
            </a:r>
            <a:r>
              <a:rPr lang="en-US" dirty="0">
                <a:latin typeface="Arial" panose="020B0604020202020204" pitchFamily="34" charset="0"/>
                <a:cs typeface="Arial" panose="020B0604020202020204" pitchFamily="34" charset="0"/>
              </a:rPr>
              <a:t> and so on, but there is one theme that applies to all of these capabilities. They need to be personalized and be relevant to a specific partner or a group of partners with similar needs. How do you do that? Well, you can address that via your partner portal software, provided that the software has a fully dynamic partner profiling capability. That’s right, you guessed it: The #1 feature of partner portal software is partner profiling.</a:t>
            </a:r>
          </a:p>
        </p:txBody>
      </p:sp>
      <p:pic>
        <p:nvPicPr>
          <p:cNvPr id="8" name="Picture 7">
            <a:extLst>
              <a:ext uri="{FF2B5EF4-FFF2-40B4-BE49-F238E27FC236}">
                <a16:creationId xmlns:a16="http://schemas.microsoft.com/office/drawing/2014/main" id="{D7A0259D-0459-4C5B-BC70-91397FE67E2B}"/>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5020574" y="948002"/>
            <a:ext cx="3897874" cy="3794120"/>
          </a:xfrm>
          <a:prstGeom prst="rect">
            <a:avLst/>
          </a:prstGeom>
        </p:spPr>
      </p:pic>
    </p:spTree>
    <p:extLst>
      <p:ext uri="{BB962C8B-B14F-4D97-AF65-F5344CB8AC3E}">
        <p14:creationId xmlns:p14="http://schemas.microsoft.com/office/powerpoint/2010/main" val="469637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C5C00811-4C0D-4B25-BD76-7CF5F72193D4}"/>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815673"/>
            <a:ext cx="3897872" cy="3862654"/>
          </a:xfrm>
        </p:spPr>
      </p:pic>
      <p:sp>
        <p:nvSpPr>
          <p:cNvPr id="11" name="Text Placeholder 10">
            <a:extLst>
              <a:ext uri="{FF2B5EF4-FFF2-40B4-BE49-F238E27FC236}">
                <a16:creationId xmlns:a16="http://schemas.microsoft.com/office/drawing/2014/main" id="{3A6E1E88-EC1D-4F2D-AE91-711D1C602408}"/>
              </a:ext>
            </a:extLst>
          </p:cNvPr>
          <p:cNvSpPr>
            <a:spLocks noGrp="1"/>
          </p:cNvSpPr>
          <p:nvPr>
            <p:ph type="body" sz="quarter" idx="13"/>
          </p:nvPr>
        </p:nvSpPr>
        <p:spPr/>
        <p:txBody>
          <a:bodyPr/>
          <a:lstStyle/>
          <a:p>
            <a:r>
              <a:rPr lang="en-US" dirty="0"/>
              <a:t>Why partner profiling matters</a:t>
            </a:r>
          </a:p>
        </p:txBody>
      </p:sp>
      <p:sp>
        <p:nvSpPr>
          <p:cNvPr id="10" name="Text Placeholder 9">
            <a:extLst>
              <a:ext uri="{FF2B5EF4-FFF2-40B4-BE49-F238E27FC236}">
                <a16:creationId xmlns:a16="http://schemas.microsoft.com/office/drawing/2014/main" id="{E12E87F4-5ADA-4536-92C2-2BD50BA3D537}"/>
              </a:ext>
            </a:extLst>
          </p:cNvPr>
          <p:cNvSpPr>
            <a:spLocks noGrp="1"/>
          </p:cNvSpPr>
          <p:nvPr>
            <p:ph type="body" sz="quarter" idx="11"/>
          </p:nvPr>
        </p:nvSpPr>
        <p:spPr/>
        <p:txBody>
          <a:bodyPr/>
          <a:lstStyle/>
          <a:p>
            <a:r>
              <a:rPr lang="en-US" dirty="0"/>
              <a:t>The #1 Feature for Your Partner Portal Software</a:t>
            </a:r>
          </a:p>
        </p:txBody>
      </p:sp>
      <p:sp>
        <p:nvSpPr>
          <p:cNvPr id="13" name="Text Placeholder 12">
            <a:extLst>
              <a:ext uri="{FF2B5EF4-FFF2-40B4-BE49-F238E27FC236}">
                <a16:creationId xmlns:a16="http://schemas.microsoft.com/office/drawing/2014/main" id="{648B7A9A-4667-454C-AAF8-34D72A2AF0FD}"/>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So if you find yourself asking what </a:t>
            </a:r>
            <a:r>
              <a:rPr lang="en-US" dirty="0">
                <a:latin typeface="Arial" panose="020B0604020202020204" pitchFamily="34" charset="0"/>
                <a:cs typeface="Arial" panose="020B0604020202020204" pitchFamily="34" charset="0"/>
                <a:hlinkClick r:id="rId3"/>
              </a:rPr>
              <a:t>partner profiling</a:t>
            </a:r>
            <a:r>
              <a:rPr lang="en-US" dirty="0">
                <a:latin typeface="Arial" panose="020B0604020202020204" pitchFamily="34" charset="0"/>
                <a:cs typeface="Arial" panose="020B0604020202020204" pitchFamily="34" charset="0"/>
              </a:rPr>
              <a:t> is and why it is important, then you are asking what I believe to be the most important question related to your partner portal software. As I tried to make clear in this article, for your partners to be successful, they need to have access to the right information (based on their profile) at the right time (home, office or away). This can be only done if you partner portal software is intelligent enough to recognize who individual partners are, how they differentiate from other partners, where they are located and the specific types of content they need.</a:t>
            </a:r>
          </a:p>
          <a:p>
            <a:r>
              <a:rPr lang="en-US" dirty="0">
                <a:latin typeface="Arial" panose="020B0604020202020204" pitchFamily="34" charset="0"/>
                <a:cs typeface="Arial" panose="020B0604020202020204" pitchFamily="34" charset="0"/>
              </a:rPr>
              <a:t>It’s really quite simple: Your partner portal software’s profiling capability is the “brain” that can recognize who is logging in, where they are logging in from and what they need. Without granular partner profile management capability, your partner portal software will truly fail to deliver.</a:t>
            </a:r>
          </a:p>
        </p:txBody>
      </p:sp>
    </p:spTree>
    <p:extLst>
      <p:ext uri="{BB962C8B-B14F-4D97-AF65-F5344CB8AC3E}">
        <p14:creationId xmlns:p14="http://schemas.microsoft.com/office/powerpoint/2010/main" val="249998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fade">
                                      <p:cBhvr>
                                        <p:cTn id="7"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E156405B-8A7C-4214-9DF0-9EAD93EC6E3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2830210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485</TotalTime>
  <Words>271</Words>
  <Application>Microsoft Office PowerPoint</Application>
  <PresentationFormat>Custom</PresentationFormat>
  <Paragraphs>20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55</cp:revision>
  <dcterms:created xsi:type="dcterms:W3CDTF">2016-08-01T19:14:45Z</dcterms:created>
  <dcterms:modified xsi:type="dcterms:W3CDTF">2018-04-10T12:15:53Z</dcterms:modified>
</cp:coreProperties>
</file>