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63" r:id="rId2"/>
    <p:sldId id="257" r:id="rId3"/>
    <p:sldId id="258" r:id="rId4"/>
    <p:sldId id="260" r:id="rId5"/>
    <p:sldId id="261" r:id="rId6"/>
    <p:sldId id="262" r:id="rId7"/>
    <p:sldId id="259" r:id="rId8"/>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6361"/>
    <a:srgbClr val="00BCFF"/>
    <a:srgbClr val="8CA621"/>
    <a:srgbClr val="B2B2B2"/>
    <a:srgbClr val="F27724"/>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60"/>
    <p:restoredTop sz="94697"/>
  </p:normalViewPr>
  <p:slideViewPr>
    <p:cSldViewPr snapToGrid="0" snapToObjects="1">
      <p:cViewPr varScale="1">
        <p:scale>
          <a:sx n="119" d="100"/>
          <a:sy n="119" d="100"/>
        </p:scale>
        <p:origin x="99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8" name="Rectangle 7"/>
          <p:cNvSpPr/>
          <p:nvPr userDrawn="1"/>
        </p:nvSpPr>
        <p:spPr>
          <a:xfrm>
            <a:off x="0" y="4476206"/>
            <a:ext cx="9144000" cy="667294"/>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sp>
        <p:nvSpPr>
          <p:cNvPr id="21" name="Title 3"/>
          <p:cNvSpPr>
            <a:spLocks noGrp="1"/>
          </p:cNvSpPr>
          <p:nvPr>
            <p:ph type="ctrTitle" hasCustomPrompt="1"/>
          </p:nvPr>
        </p:nvSpPr>
        <p:spPr>
          <a:xfrm>
            <a:off x="366854" y="4618332"/>
            <a:ext cx="3521974" cy="397446"/>
          </a:xfrm>
          <a:prstGeom prst="rect">
            <a:avLst/>
          </a:prstGeom>
        </p:spPr>
        <p:txBody>
          <a:bodyPr/>
          <a:lstStyle>
            <a:lvl1pPr>
              <a:defRPr sz="18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cxnSp>
        <p:nvCxnSpPr>
          <p:cNvPr id="13" name="Straight Connector 12"/>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46652" y="130490"/>
            <a:ext cx="687483" cy="372387"/>
          </a:xfrm>
          <a:prstGeom prst="rect">
            <a:avLst/>
          </a:prstGeom>
        </p:spPr>
      </p:pic>
      <p:sp>
        <p:nvSpPr>
          <p:cNvPr id="15" name="Text Placeholder 2"/>
          <p:cNvSpPr>
            <a:spLocks noGrp="1"/>
          </p:cNvSpPr>
          <p:nvPr>
            <p:ph type="body" sz="quarter" idx="11" hasCustomPrompt="1"/>
          </p:nvPr>
        </p:nvSpPr>
        <p:spPr>
          <a:xfrm>
            <a:off x="2769079" y="38496"/>
            <a:ext cx="6149367"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Practices Video</a:t>
            </a:r>
          </a:p>
          <a:p>
            <a:pPr lvl="0"/>
            <a:endParaRPr lang="en-US" dirty="0"/>
          </a:p>
        </p:txBody>
      </p:sp>
      <p:sp>
        <p:nvSpPr>
          <p:cNvPr id="6" name="Text Placeholder 5"/>
          <p:cNvSpPr>
            <a:spLocks noGrp="1"/>
          </p:cNvSpPr>
          <p:nvPr>
            <p:ph type="body" sz="quarter" idx="12" hasCustomPrompt="1"/>
          </p:nvPr>
        </p:nvSpPr>
        <p:spPr>
          <a:xfrm>
            <a:off x="4676503" y="1410789"/>
            <a:ext cx="4049486" cy="2264227"/>
          </a:xfrm>
          <a:prstGeom prst="rect">
            <a:avLst/>
          </a:prstGeom>
        </p:spPr>
        <p:txBody>
          <a:bodyPr anchor="ctr"/>
          <a:lstStyle>
            <a:lvl1pPr marL="0" indent="0" algn="l">
              <a:lnSpc>
                <a:spcPts val="3400"/>
              </a:lnSpc>
              <a:spcBef>
                <a:spcPts val="0"/>
              </a:spcBef>
              <a:buNone/>
              <a:defRPr sz="2800" b="0" i="0" baseline="0">
                <a:solidFill>
                  <a:srgbClr val="00BCFF"/>
                </a:solidFill>
                <a:latin typeface="Arial" charset="0"/>
                <a:ea typeface="Arial" charset="0"/>
                <a:cs typeface="Arial" charset="0"/>
              </a:defRPr>
            </a:lvl1pPr>
            <a:lvl2pPr marL="342900" indent="0">
              <a:buNone/>
              <a:defRPr b="0" i="0">
                <a:solidFill>
                  <a:srgbClr val="00BCFF"/>
                </a:solidFill>
                <a:latin typeface="Arial" charset="0"/>
                <a:ea typeface="Arial" charset="0"/>
                <a:cs typeface="Arial" charset="0"/>
              </a:defRPr>
            </a:lvl2pPr>
            <a:lvl3pPr marL="685800" indent="0">
              <a:buNone/>
              <a:defRPr b="0" i="0">
                <a:solidFill>
                  <a:srgbClr val="00BCFF"/>
                </a:solidFill>
                <a:latin typeface="Arial" charset="0"/>
                <a:ea typeface="Arial" charset="0"/>
                <a:cs typeface="Arial" charset="0"/>
              </a:defRPr>
            </a:lvl3pPr>
            <a:lvl4pPr marL="1028700" indent="0">
              <a:buNone/>
              <a:defRPr b="0" i="0">
                <a:solidFill>
                  <a:srgbClr val="00BCFF"/>
                </a:solidFill>
                <a:latin typeface="Arial" charset="0"/>
                <a:ea typeface="Arial" charset="0"/>
                <a:cs typeface="Arial" charset="0"/>
              </a:defRPr>
            </a:lvl4pPr>
            <a:lvl5pPr marL="1371600" indent="0">
              <a:buNone/>
              <a:defRPr b="0" i="0">
                <a:solidFill>
                  <a:srgbClr val="00BCFF"/>
                </a:solidFill>
                <a:latin typeface="Arial" charset="0"/>
                <a:ea typeface="Arial" charset="0"/>
                <a:cs typeface="Arial" charset="0"/>
              </a:defRPr>
            </a:lvl5pPr>
          </a:lstStyle>
          <a:p>
            <a:pPr lvl="0"/>
            <a:r>
              <a:rPr lang="en-US" dirty="0"/>
              <a:t>Title of Best Practices Video Asset Goes Here</a:t>
            </a:r>
          </a:p>
        </p:txBody>
      </p:sp>
      <p:sp>
        <p:nvSpPr>
          <p:cNvPr id="17" name="Picture Placeholder 16"/>
          <p:cNvSpPr>
            <a:spLocks noGrp="1"/>
          </p:cNvSpPr>
          <p:nvPr>
            <p:ph type="pic" sz="quarter" idx="13" hasCustomPrompt="1"/>
          </p:nvPr>
        </p:nvSpPr>
        <p:spPr>
          <a:xfrm>
            <a:off x="1" y="589280"/>
            <a:ext cx="4371702" cy="3886926"/>
          </a:xfrm>
          <a:prstGeom prst="rect">
            <a:avLst/>
          </a:prstGeom>
          <a:solidFill>
            <a:schemeClr val="accent1"/>
          </a:solidFill>
        </p:spPr>
        <p:txBody>
          <a:bodyPr anchor="ctr"/>
          <a:lstStyle>
            <a:lvl1pPr marL="0" indent="0" algn="ctr">
              <a:buNone/>
              <a:defRPr sz="1800" b="0" i="0">
                <a:solidFill>
                  <a:schemeClr val="bg1"/>
                </a:solidFill>
                <a:latin typeface="Arial" charset="0"/>
                <a:ea typeface="Arial" charset="0"/>
                <a:cs typeface="Arial" charset="0"/>
              </a:defRPr>
            </a:lvl1pPr>
          </a:lstStyle>
          <a:p>
            <a:r>
              <a:rPr lang="en-US" dirty="0"/>
              <a:t>Image Goes Here</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648676"/>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4"/>
            <a:ext cx="3897872" cy="3984089"/>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Practices Video Title Goes Here</a:t>
            </a:r>
          </a:p>
          <a:p>
            <a:pPr lvl="0"/>
            <a:endParaRPr lang="en-US" dirty="0"/>
          </a:p>
        </p:txBody>
      </p:sp>
      <p:sp>
        <p:nvSpPr>
          <p:cNvPr id="8" name="Text Placeholder 7"/>
          <p:cNvSpPr>
            <a:spLocks noGrp="1"/>
          </p:cNvSpPr>
          <p:nvPr>
            <p:ph type="body" sz="quarter" idx="16" hasCustomPrompt="1"/>
          </p:nvPr>
        </p:nvSpPr>
        <p:spPr>
          <a:xfrm>
            <a:off x="4447403" y="1284647"/>
            <a:ext cx="4444916" cy="3648676"/>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15" name="Title 3"/>
          <p:cNvSpPr>
            <a:spLocks noGrp="1"/>
          </p:cNvSpPr>
          <p:nvPr>
            <p:ph type="ctrTitle" hasCustomPrompt="1"/>
          </p:nvPr>
        </p:nvSpPr>
        <p:spPr>
          <a:xfrm>
            <a:off x="366854" y="4435449"/>
            <a:ext cx="3521974" cy="397446"/>
          </a:xfrm>
          <a:prstGeom prst="rect">
            <a:avLst/>
          </a:prstGeom>
        </p:spPr>
        <p:txBody>
          <a:bodyPr/>
          <a:lstStyle>
            <a:lvl1pPr>
              <a:defRPr sz="18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
        <p:nvSpPr>
          <p:cNvPr id="9" name="TextBox 8"/>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Tree>
    <p:extLst>
      <p:ext uri="{BB962C8B-B14F-4D97-AF65-F5344CB8AC3E}">
        <p14:creationId xmlns:p14="http://schemas.microsoft.com/office/powerpoint/2010/main" val="517167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Main Title">
    <p:spTree>
      <p:nvGrpSpPr>
        <p:cNvPr id="1" name=""/>
        <p:cNvGrpSpPr/>
        <p:nvPr/>
      </p:nvGrpSpPr>
      <p:grpSpPr>
        <a:xfrm>
          <a:off x="0" y="0"/>
          <a:ext cx="0" cy="0"/>
          <a:chOff x="0" y="0"/>
          <a:chExt cx="0" cy="0"/>
        </a:xfrm>
      </p:grpSpPr>
      <p:sp>
        <p:nvSpPr>
          <p:cNvPr id="8" name="Rectangle 7"/>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9" name="Picture 8"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10" name="Straight Connector 9"/>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a:t>Main Title Goes Here</a:t>
            </a:r>
            <a:endParaRPr lang="en-US" dirty="0"/>
          </a:p>
        </p:txBody>
      </p:sp>
      <p:sp>
        <p:nvSpPr>
          <p:cNvPr id="12" name="Title 3"/>
          <p:cNvSpPr>
            <a:spLocks noGrp="1"/>
          </p:cNvSpPr>
          <p:nvPr>
            <p:ph type="ctrTitle" hasCustomPrompt="1"/>
          </p:nvPr>
        </p:nvSpPr>
        <p:spPr>
          <a:xfrm>
            <a:off x="366853"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
        <p:nvSpPr>
          <p:cNvPr id="14" name="TextBox 13"/>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Tree>
    <p:extLst>
      <p:ext uri="{BB962C8B-B14F-4D97-AF65-F5344CB8AC3E}">
        <p14:creationId xmlns:p14="http://schemas.microsoft.com/office/powerpoint/2010/main" val="3739978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Box 1"/>
          <p:cNvSpPr txBox="1"/>
          <p:nvPr userDrawn="1"/>
        </p:nvSpPr>
        <p:spPr>
          <a:xfrm>
            <a:off x="146652" y="4897060"/>
            <a:ext cx="6600432" cy="138499"/>
          </a:xfrm>
          <a:prstGeom prst="rect">
            <a:avLst/>
          </a:prstGeom>
          <a:noFill/>
        </p:spPr>
        <p:txBody>
          <a:bodyPr wrap="square" lIns="0" tIns="0" rIns="0" bIns="0" rtlCol="0" anchor="b" anchorCtr="0">
            <a:spAutoFit/>
          </a:bodyPr>
          <a:lstStyle/>
          <a:p>
            <a:pPr marL="0" marR="0" indent="0" algn="l"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endParaRPr lang="en-US" sz="900" dirty="0"/>
          </a:p>
        </p:txBody>
      </p:sp>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 id="2147483681" r:id="rId7"/>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p:txBody>
          <a:bodyPr/>
          <a:lstStyle/>
          <a:p>
            <a:r>
              <a:rPr lang="en-US" dirty="0"/>
              <a:t>Three Core Focus Areas for </a:t>
            </a:r>
          </a:p>
          <a:p>
            <a:r>
              <a:rPr lang="en-US" dirty="0"/>
              <a:t>Channel Marketing</a:t>
            </a:r>
          </a:p>
          <a:p>
            <a:endParaRPr lang="en-US" dirty="0"/>
          </a:p>
        </p:txBody>
      </p:sp>
      <p:sp>
        <p:nvSpPr>
          <p:cNvPr id="4" name="Title 3">
            <a:extLst>
              <a:ext uri="{FF2B5EF4-FFF2-40B4-BE49-F238E27FC236}">
                <a16:creationId xmlns:a16="http://schemas.microsoft.com/office/drawing/2014/main" id="{5AC60391-D1FB-483D-AC7B-CFB097318478}"/>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20918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a:extLst>
              <a:ext uri="{FF2B5EF4-FFF2-40B4-BE49-F238E27FC236}">
                <a16:creationId xmlns:a16="http://schemas.microsoft.com/office/drawing/2014/main" id="{9F15B0AB-1947-4B8D-9E20-7E7944D92B5F}"/>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tretch>
            <a:fillRect/>
          </a:stretch>
        </p:blipFill>
        <p:spPr>
          <a:xfrm>
            <a:off x="5020574" y="983635"/>
            <a:ext cx="3897872" cy="3897872"/>
          </a:xfrm>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Three Core Focus Areas for Channel Marketing</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83635"/>
            <a:ext cx="4444916" cy="3633068"/>
          </a:xfrm>
        </p:spPr>
        <p:txBody>
          <a:bodyPr/>
          <a:lstStyle/>
          <a:p>
            <a:r>
              <a:rPr lang="en-US" b="1" dirty="0">
                <a:latin typeface="Arial" panose="020B0604020202020204" pitchFamily="34" charset="0"/>
                <a:cs typeface="Arial" panose="020B0604020202020204" pitchFamily="34" charset="0"/>
              </a:rPr>
              <a:t>Channel</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marketing</a:t>
            </a:r>
            <a:r>
              <a:rPr lang="en-US" dirty="0">
                <a:latin typeface="Arial" panose="020B0604020202020204" pitchFamily="34" charset="0"/>
                <a:cs typeface="Arial" panose="020B0604020202020204" pitchFamily="34" charset="0"/>
              </a:rPr>
              <a:t> involves a broad range of activities. While these activities tend to vary from one company to another, there are three core focus areas that are consistent across most companies. These are</a:t>
            </a:r>
          </a:p>
          <a:p>
            <a:pPr marL="285750" indent="-285750">
              <a:buAutoNum type="romanLcParenR"/>
            </a:pPr>
            <a:r>
              <a:rPr lang="en-US" dirty="0">
                <a:latin typeface="Arial" panose="020B0604020202020204" pitchFamily="34" charset="0"/>
                <a:cs typeface="Arial" panose="020B0604020202020204" pitchFamily="34" charset="0"/>
              </a:rPr>
              <a:t>marketing </a:t>
            </a:r>
            <a:r>
              <a:rPr lang="en-US" i="1" dirty="0">
                <a:latin typeface="Arial" panose="020B0604020202020204" pitchFamily="34" charset="0"/>
                <a:cs typeface="Arial" panose="020B0604020202020204" pitchFamily="34" charset="0"/>
              </a:rPr>
              <a:t>to</a:t>
            </a:r>
            <a:r>
              <a:rPr lang="en-US" dirty="0">
                <a:latin typeface="Arial" panose="020B0604020202020204" pitchFamily="34" charset="0"/>
                <a:cs typeface="Arial" panose="020B0604020202020204" pitchFamily="34" charset="0"/>
              </a:rPr>
              <a:t> partners </a:t>
            </a:r>
          </a:p>
          <a:p>
            <a:pPr marL="285750" indent="-285750">
              <a:buAutoNum type="romanLcParenR"/>
            </a:pPr>
            <a:r>
              <a:rPr lang="en-US" dirty="0">
                <a:latin typeface="Arial" panose="020B0604020202020204" pitchFamily="34" charset="0"/>
                <a:cs typeface="Arial" panose="020B0604020202020204" pitchFamily="34" charset="0"/>
              </a:rPr>
              <a:t>ii) marketing </a:t>
            </a:r>
            <a:r>
              <a:rPr lang="en-US" i="1" dirty="0">
                <a:latin typeface="Arial" panose="020B0604020202020204" pitchFamily="34" charset="0"/>
                <a:cs typeface="Arial" panose="020B0604020202020204" pitchFamily="34" charset="0"/>
              </a:rPr>
              <a:t>through</a:t>
            </a:r>
            <a:r>
              <a:rPr lang="en-US" dirty="0">
                <a:latin typeface="Arial" panose="020B0604020202020204" pitchFamily="34" charset="0"/>
                <a:cs typeface="Arial" panose="020B0604020202020204" pitchFamily="34" charset="0"/>
              </a:rPr>
              <a:t> partners and </a:t>
            </a:r>
          </a:p>
          <a:p>
            <a:pPr marL="285750" indent="-285750">
              <a:buAutoNum type="romanLcParenR"/>
            </a:pPr>
            <a:r>
              <a:rPr lang="en-US" dirty="0">
                <a:latin typeface="Arial" panose="020B0604020202020204" pitchFamily="34" charset="0"/>
                <a:cs typeface="Arial" panose="020B0604020202020204" pitchFamily="34" charset="0"/>
              </a:rPr>
              <a:t>iii) marketing </a:t>
            </a:r>
            <a:r>
              <a:rPr lang="en-US" i="1" dirty="0">
                <a:latin typeface="Arial" panose="020B0604020202020204" pitchFamily="34" charset="0"/>
                <a:cs typeface="Arial" panose="020B0604020202020204" pitchFamily="34" charset="0"/>
              </a:rPr>
              <a:t>with</a:t>
            </a:r>
            <a:r>
              <a:rPr lang="en-US" dirty="0">
                <a:latin typeface="Arial" panose="020B0604020202020204" pitchFamily="34" charset="0"/>
                <a:cs typeface="Arial" panose="020B0604020202020204" pitchFamily="34" charset="0"/>
              </a:rPr>
              <a:t> partners. In this article, we will explore the general nature of these three categories of activities.</a:t>
            </a:r>
          </a:p>
        </p:txBody>
      </p:sp>
    </p:spTree>
    <p:extLst>
      <p:ext uri="{BB962C8B-B14F-4D97-AF65-F5344CB8AC3E}">
        <p14:creationId xmlns:p14="http://schemas.microsoft.com/office/powerpoint/2010/main" val="414223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fade">
                                      <p:cBhvr>
                                        <p:cTn id="18"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820" y="992342"/>
            <a:ext cx="3897872" cy="3897872"/>
          </a:xfrm>
          <a:prstGeom prst="rect">
            <a:avLst/>
          </a:prstGeom>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Three Core Focus Areas for Channel Marketing</a:t>
            </a:r>
          </a:p>
        </p:txBody>
      </p:sp>
      <p:sp>
        <p:nvSpPr>
          <p:cNvPr id="7"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dirty="0"/>
              <a:t>1. “Marketing to” partners</a:t>
            </a:r>
          </a:p>
        </p:txBody>
      </p:sp>
      <p:sp>
        <p:nvSpPr>
          <p:cNvPr id="8" name="Text Placeholder 7"/>
          <p:cNvSpPr>
            <a:spLocks noGrp="1"/>
          </p:cNvSpPr>
          <p:nvPr>
            <p:ph type="body" sz="quarter" idx="16" hasCustomPrompt="1"/>
          </p:nvPr>
        </p:nvSpPr>
        <p:spPr>
          <a:xfrm>
            <a:off x="4447403" y="1284647"/>
            <a:ext cx="4444916" cy="3648676"/>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dirty="0">
                <a:solidFill>
                  <a:srgbClr val="50504E"/>
                </a:solidFill>
                <a:latin typeface="Arial" panose="020B0604020202020204" pitchFamily="34" charset="0"/>
                <a:cs typeface="Arial" panose="020B0604020202020204" pitchFamily="34" charset="0"/>
              </a:rPr>
              <a:t>The purpose of a sales channel is to provide an indirect sales motion, but due to the nature of this indirect relationship it is essential for a vendor selling via a network of partners to keep those partners informed about what is going on with the organization and how the partners can engage better to sell more and earn more.</a:t>
            </a:r>
          </a:p>
          <a:p>
            <a:pPr lvl="0"/>
            <a:r>
              <a:rPr lang="en-US" dirty="0">
                <a:solidFill>
                  <a:srgbClr val="50504E"/>
                </a:solidFill>
                <a:latin typeface="Arial" panose="020B0604020202020204" pitchFamily="34" charset="0"/>
                <a:cs typeface="Arial" panose="020B0604020202020204" pitchFamily="34" charset="0"/>
              </a:rPr>
              <a:t>Typically, “market to” activities involve promoting the availability of new products, programs and promotions. They also involve various aspects of product and services training, as well as multiple levels of detail related to sales activities, initiatives and </a:t>
            </a:r>
            <a:r>
              <a:rPr lang="en-US" b="1" dirty="0">
                <a:solidFill>
                  <a:srgbClr val="50504E"/>
                </a:solidFill>
                <a:latin typeface="Arial" panose="020B0604020202020204" pitchFamily="34" charset="0"/>
                <a:cs typeface="Arial" panose="020B0604020202020204" pitchFamily="34" charset="0"/>
              </a:rPr>
              <a:t>channel</a:t>
            </a:r>
            <a:r>
              <a:rPr lang="en-US" dirty="0">
                <a:solidFill>
                  <a:srgbClr val="50504E"/>
                </a:solidFill>
                <a:latin typeface="Arial" panose="020B0604020202020204" pitchFamily="34" charset="0"/>
                <a:cs typeface="Arial" panose="020B0604020202020204" pitchFamily="34" charset="0"/>
              </a:rPr>
              <a:t> </a:t>
            </a:r>
            <a:r>
              <a:rPr lang="en-US" b="1" dirty="0">
                <a:solidFill>
                  <a:srgbClr val="50504E"/>
                </a:solidFill>
                <a:latin typeface="Arial" panose="020B0604020202020204" pitchFamily="34" charset="0"/>
                <a:cs typeface="Arial" panose="020B0604020202020204" pitchFamily="34" charset="0"/>
              </a:rPr>
              <a:t>marketing</a:t>
            </a:r>
            <a:r>
              <a:rPr lang="en-US" dirty="0">
                <a:solidFill>
                  <a:srgbClr val="50504E"/>
                </a:solidFill>
                <a:latin typeface="Arial" panose="020B0604020202020204" pitchFamily="34" charset="0"/>
                <a:cs typeface="Arial" panose="020B0604020202020204" pitchFamily="34" charset="0"/>
              </a:rPr>
              <a:t> </a:t>
            </a:r>
            <a:r>
              <a:rPr lang="en-US" b="1" dirty="0">
                <a:solidFill>
                  <a:srgbClr val="50504E"/>
                </a:solidFill>
                <a:latin typeface="Arial" panose="020B0604020202020204" pitchFamily="34" charset="0"/>
                <a:cs typeface="Arial" panose="020B0604020202020204" pitchFamily="34" charset="0"/>
              </a:rPr>
              <a:t>programs</a:t>
            </a:r>
            <a:r>
              <a:rPr lang="en-US" dirty="0">
                <a:solidFill>
                  <a:srgbClr val="50504E"/>
                </a:solidFill>
                <a:latin typeface="Arial" panose="020B0604020202020204" pitchFamily="34" charset="0"/>
                <a:cs typeface="Arial" panose="020B0604020202020204" pitchFamily="34" charset="0"/>
              </a:rPr>
              <a:t>.</a:t>
            </a:r>
          </a:p>
          <a:p>
            <a:pPr lvl="0"/>
            <a:r>
              <a:rPr lang="en-US" dirty="0">
                <a:solidFill>
                  <a:srgbClr val="50504E"/>
                </a:solidFill>
                <a:latin typeface="Arial" panose="020B0604020202020204" pitchFamily="34" charset="0"/>
                <a:cs typeface="Arial" panose="020B0604020202020204" pitchFamily="34" charset="0"/>
              </a:rPr>
              <a:t>The primary purpose of “marketing to” activities is to ensure that partners are informed of all aspects of the vendor’s channel marketing programs so they can drive revenue generation forward.</a:t>
            </a:r>
          </a:p>
        </p:txBody>
      </p:sp>
    </p:spTree>
    <p:extLst>
      <p:ext uri="{BB962C8B-B14F-4D97-AF65-F5344CB8AC3E}">
        <p14:creationId xmlns:p14="http://schemas.microsoft.com/office/powerpoint/2010/main" val="281527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868C5E7C-818E-4EC3-A576-1FC7DC480F26}"/>
              </a:ext>
            </a:extLst>
          </p:cNvPr>
          <p:cNvSpPr>
            <a:spLocks noGrp="1"/>
          </p:cNvSpPr>
          <p:nvPr>
            <p:ph type="body" sz="quarter" idx="11"/>
          </p:nvPr>
        </p:nvSpPr>
        <p:spPr/>
        <p:txBody>
          <a:bodyPr/>
          <a:lstStyle/>
          <a:p>
            <a:r>
              <a:rPr lang="en-US" dirty="0"/>
              <a:t>Three Core Focus Areas for Channel Marketing</a:t>
            </a:r>
          </a:p>
        </p:txBody>
      </p:sp>
      <p:sp>
        <p:nvSpPr>
          <p:cNvPr id="7"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dirty="0"/>
              <a:t>2. “Marketing through” partners </a:t>
            </a:r>
          </a:p>
        </p:txBody>
      </p:sp>
      <p:sp>
        <p:nvSpPr>
          <p:cNvPr id="8" name="Text Placeholder 7"/>
          <p:cNvSpPr>
            <a:spLocks noGrp="1"/>
          </p:cNvSpPr>
          <p:nvPr>
            <p:ph type="body" sz="quarter" idx="16" hasCustomPrompt="1"/>
          </p:nvPr>
        </p:nvSpPr>
        <p:spPr>
          <a:xfrm>
            <a:off x="313226" y="1284647"/>
            <a:ext cx="4444916" cy="3648676"/>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dirty="0">
                <a:solidFill>
                  <a:srgbClr val="50504E"/>
                </a:solidFill>
                <a:latin typeface="Arial" panose="020B0604020202020204" pitchFamily="34" charset="0"/>
                <a:cs typeface="Arial" panose="020B0604020202020204" pitchFamily="34" charset="0"/>
              </a:rPr>
              <a:t>The core set of activities involved in this channel marketing area is primarily about making end buyers aware of a vendor’s products and services, and any changes associated with them. This may involve the launch of a new product, special pricing, bundling of products and solutions, or an end-of-life designation or withdrawal of certain product categories.</a:t>
            </a:r>
          </a:p>
          <a:p>
            <a:pPr lvl="0"/>
            <a:r>
              <a:rPr lang="en-US" dirty="0">
                <a:solidFill>
                  <a:srgbClr val="50504E"/>
                </a:solidFill>
                <a:latin typeface="Arial" panose="020B0604020202020204" pitchFamily="34" charset="0"/>
                <a:cs typeface="Arial" panose="020B0604020202020204" pitchFamily="34" charset="0"/>
              </a:rPr>
              <a:t>For an organization to achieve a run rate in their channel sales, it is essential to have a structured set of channel marketing programs that reach end buyers via the channel partner network. This can be achieved by aligning various channel marketing programs that are delivered via an automated channel marketing management capability. ZINFI’s partner marketing management (PMM) automation platform is designed to deliver such programs in an optimally cost-effective and efficient way.</a:t>
            </a:r>
          </a:p>
          <a:p>
            <a:pPr lvl="0"/>
            <a:r>
              <a:rPr lang="en-US" dirty="0">
                <a:solidFill>
                  <a:srgbClr val="50504E"/>
                </a:solidFill>
                <a:latin typeface="Arial" panose="020B0604020202020204" pitchFamily="34" charset="0"/>
                <a:cs typeface="Arial" panose="020B0604020202020204" pitchFamily="34" charset="0"/>
              </a:rPr>
              <a:t>The amount of partner content or branding involved in “marketing through” activities tends to be limited, and most program details and activities tend to come from the vendor. Primary examples of such channel marketing programs are typically seen in franchise or fully captive channel sales models.</a:t>
            </a:r>
            <a:endParaRPr lang="en-US" dirty="0">
              <a:latin typeface="Arial" panose="020B0604020202020204" pitchFamily="34" charset="0"/>
              <a:cs typeface="Arial" panose="020B0604020202020204" pitchFamily="34" charset="0"/>
            </a:endParaRPr>
          </a:p>
        </p:txBody>
      </p:sp>
      <p:pic>
        <p:nvPicPr>
          <p:cNvPr id="9" name="Picture Placeholder 8">
            <a:extLst>
              <a:ext uri="{FF2B5EF4-FFF2-40B4-BE49-F238E27FC236}">
                <a16:creationId xmlns:a16="http://schemas.microsoft.com/office/drawing/2014/main" id="{9F15B0AB-1947-4B8D-9E20-7E7944D92B5F}"/>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tretch>
            <a:fillRect/>
          </a:stretch>
        </p:blipFill>
        <p:spPr>
          <a:xfrm>
            <a:off x="5020574" y="983635"/>
            <a:ext cx="3897872" cy="3897872"/>
          </a:xfrm>
        </p:spPr>
      </p:pic>
    </p:spTree>
    <p:extLst>
      <p:ext uri="{BB962C8B-B14F-4D97-AF65-F5344CB8AC3E}">
        <p14:creationId xmlns:p14="http://schemas.microsoft.com/office/powerpoint/2010/main" val="652228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Three Core Focus Areas for Channel Marketing</a:t>
            </a:r>
          </a:p>
        </p:txBody>
      </p:sp>
      <p:sp>
        <p:nvSpPr>
          <p:cNvPr id="7"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dirty="0"/>
              <a:t>3. “Marketing with” partners</a:t>
            </a:r>
          </a:p>
        </p:txBody>
      </p:sp>
      <p:sp>
        <p:nvSpPr>
          <p:cNvPr id="8" name="Text Placeholder 7"/>
          <p:cNvSpPr>
            <a:spLocks noGrp="1"/>
          </p:cNvSpPr>
          <p:nvPr>
            <p:ph type="body" sz="quarter" idx="16" hasCustomPrompt="1"/>
          </p:nvPr>
        </p:nvSpPr>
        <p:spPr>
          <a:xfrm>
            <a:off x="4447403" y="1284647"/>
            <a:ext cx="4444916" cy="3648676"/>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dirty="0">
                <a:solidFill>
                  <a:srgbClr val="50504E"/>
                </a:solidFill>
                <a:latin typeface="Arial" panose="020B0604020202020204" pitchFamily="34" charset="0"/>
                <a:cs typeface="Arial" panose="020B0604020202020204" pitchFamily="34" charset="0"/>
              </a:rPr>
              <a:t>The primary focus of these channel marketing activities is on co-marketing. Many channel organizations provide market development or co-op marketing funds. Such funds are essential to put together end-user training as well as awareness and sales programs.</a:t>
            </a:r>
          </a:p>
          <a:p>
            <a:pPr lvl="0"/>
            <a:r>
              <a:rPr lang="en-US" dirty="0">
                <a:solidFill>
                  <a:srgbClr val="50504E"/>
                </a:solidFill>
                <a:latin typeface="Arial" panose="020B0604020202020204" pitchFamily="34" charset="0"/>
                <a:cs typeface="Arial" panose="020B0604020202020204" pitchFamily="34" charset="0"/>
              </a:rPr>
              <a:t>In almost in all cases, these programs incorporate some level of partner branding and content. The entire focus of “marketing with” channel marketing activities tends to be on promoting the partner brand in conjunction with the vendor brand. In the case of technology solutions or technology alliance campaigns, this might involve running co-branded advertising (“powered by XYZ!”) campaigns.</a:t>
            </a:r>
          </a:p>
          <a:p>
            <a:pPr lvl="0"/>
            <a:r>
              <a:rPr lang="en-US" dirty="0">
                <a:solidFill>
                  <a:srgbClr val="50504E"/>
                </a:solidFill>
                <a:latin typeface="Arial" panose="020B0604020202020204" pitchFamily="34" charset="0"/>
                <a:cs typeface="Arial" panose="020B0604020202020204" pitchFamily="34" charset="0"/>
              </a:rPr>
              <a:t>The level of partner content and branding involved in “marketing with” activities tends to be quite significant, and multiple brands tend to be equally represented. As I mentioned earlier, multi-brand alliance marketing tends to be a primary focus of these types of channel marketing activities.</a:t>
            </a:r>
            <a:endParaRPr lang="en-US"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820" y="992342"/>
            <a:ext cx="3897872" cy="3897872"/>
          </a:xfrm>
          <a:prstGeom prst="rect">
            <a:avLst/>
          </a:prstGeom>
        </p:spPr>
      </p:pic>
    </p:spTree>
    <p:extLst>
      <p:ext uri="{BB962C8B-B14F-4D97-AF65-F5344CB8AC3E}">
        <p14:creationId xmlns:p14="http://schemas.microsoft.com/office/powerpoint/2010/main" val="352179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0574" y="982578"/>
            <a:ext cx="3897871" cy="3897871"/>
          </a:xfrm>
          <a:prstGeom prst="rect">
            <a:avLst/>
          </a:prstGeom>
        </p:spPr>
      </p:pic>
      <p:sp>
        <p:nvSpPr>
          <p:cNvPr id="6" name="Text Placeholder 5">
            <a:extLst>
              <a:ext uri="{FF2B5EF4-FFF2-40B4-BE49-F238E27FC236}">
                <a16:creationId xmlns:a16="http://schemas.microsoft.com/office/drawing/2014/main" id="{868C5E7C-818E-4EC3-A576-1FC7DC480F26}"/>
              </a:ext>
            </a:extLst>
          </p:cNvPr>
          <p:cNvSpPr>
            <a:spLocks noGrp="1"/>
          </p:cNvSpPr>
          <p:nvPr>
            <p:ph type="body" sz="quarter" idx="11"/>
          </p:nvPr>
        </p:nvSpPr>
        <p:spPr/>
        <p:txBody>
          <a:bodyPr/>
          <a:lstStyle/>
          <a:p>
            <a:r>
              <a:rPr lang="en-US" dirty="0"/>
              <a:t>Three Core Focus Areas for Channel Marketing</a:t>
            </a:r>
          </a:p>
        </p:txBody>
      </p:sp>
      <p:sp>
        <p:nvSpPr>
          <p:cNvPr id="8" name="Text Placeholder 7"/>
          <p:cNvSpPr>
            <a:spLocks noGrp="1"/>
          </p:cNvSpPr>
          <p:nvPr>
            <p:ph type="body" sz="quarter" idx="16" hasCustomPrompt="1"/>
          </p:nvPr>
        </p:nvSpPr>
        <p:spPr>
          <a:xfrm>
            <a:off x="313226" y="982578"/>
            <a:ext cx="4444916" cy="3950745"/>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dirty="0">
                <a:solidFill>
                  <a:srgbClr val="50504E"/>
                </a:solidFill>
                <a:latin typeface="Arial" panose="020B0604020202020204" pitchFamily="34" charset="0"/>
                <a:cs typeface="Arial" panose="020B0604020202020204" pitchFamily="34" charset="0"/>
              </a:rPr>
              <a:t>In addition to these three primary focus areas, there are various other types of channel marketing activities that a vendor organization can carry out, often related to financial and regulatory aspects of the business. Some examples of these would be activities focused on various trade groups, such as medical associations or agricultural associations. We will explore those examples in a separate article.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0514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4C9071F5-28F2-4DC4-9290-DAFAD7D3388F}"/>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2147</TotalTime>
  <Words>700</Words>
  <Application>Microsoft Office PowerPoint</Application>
  <PresentationFormat>Custom</PresentationFormat>
  <Paragraphs>26</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266</cp:revision>
  <dcterms:created xsi:type="dcterms:W3CDTF">2016-08-01T19:14:45Z</dcterms:created>
  <dcterms:modified xsi:type="dcterms:W3CDTF">2018-04-10T12:28:27Z</dcterms:modified>
</cp:coreProperties>
</file>