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63"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85"/>
    <p:restoredTop sz="94697"/>
  </p:normalViewPr>
  <p:slideViewPr>
    <p:cSldViewPr snapToGrid="0" snapToObjects="1">
      <p:cViewPr varScale="1">
        <p:scale>
          <a:sx n="98" d="100"/>
          <a:sy n="98" d="100"/>
        </p:scale>
        <p:origin x="93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FD8CC15D-39E3-4E6E-A039-9FFA45692BB3}"/>
    <pc:docChg chg="custSel modSld">
      <pc:chgData name="Subhajit Ghosh" userId="c585d1f3-935b-4ece-b40b-1a6550e66d72" providerId="ADAL" clId="{FD8CC15D-39E3-4E6E-A039-9FFA45692BB3}" dt="2018-02-16T10:29:30.183" v="3"/>
      <pc:docMkLst>
        <pc:docMk/>
      </pc:docMkLst>
      <pc:sldChg chg="addSp delSp modSp">
        <pc:chgData name="Subhajit Ghosh" userId="c585d1f3-935b-4ece-b40b-1a6550e66d72" providerId="ADAL" clId="{FD8CC15D-39E3-4E6E-A039-9FFA45692BB3}" dt="2018-02-16T10:29:30.183" v="3"/>
        <pc:sldMkLst>
          <pc:docMk/>
          <pc:sldMk cId="3024284865" sldId="260"/>
        </pc:sldMkLst>
        <pc:spChg chg="add del mod">
          <ac:chgData name="Subhajit Ghosh" userId="c585d1f3-935b-4ece-b40b-1a6550e66d72" providerId="ADAL" clId="{FD8CC15D-39E3-4E6E-A039-9FFA45692BB3}" dt="2018-02-16T10:29:30.183" v="3"/>
          <ac:spMkLst>
            <pc:docMk/>
            <pc:sldMk cId="3024284865" sldId="260"/>
            <ac:spMk id="3" creationId="{5CE22FC5-E37E-45E7-9D54-1DE0BB3A7258}"/>
          </ac:spMkLst>
        </pc:spChg>
        <pc:picChg chg="add mod">
          <ac:chgData name="Subhajit Ghosh" userId="c585d1f3-935b-4ece-b40b-1a6550e66d72" providerId="ADAL" clId="{FD8CC15D-39E3-4E6E-A039-9FFA45692BB3}" dt="2018-02-16T10:29:30.183" v="3"/>
          <ac:picMkLst>
            <pc:docMk/>
            <pc:sldMk cId="3024284865" sldId="260"/>
            <ac:picMk id="5" creationId="{4C06C50E-439A-46AD-B476-F8E1A12B4DC3}"/>
          </ac:picMkLst>
        </pc:picChg>
        <pc:picChg chg="del">
          <ac:chgData name="Subhajit Ghosh" userId="c585d1f3-935b-4ece-b40b-1a6550e66d72" providerId="ADAL" clId="{FD8CC15D-39E3-4E6E-A039-9FFA45692BB3}" dt="2018-02-16T10:29:23.208" v="2" actId="478"/>
          <ac:picMkLst>
            <pc:docMk/>
            <pc:sldMk cId="3024284865" sldId="260"/>
            <ac:picMk id="11" creationId="{94E48E78-EAC1-4E13-A304-3FC2EE633D29}"/>
          </ac:picMkLst>
        </pc:picChg>
      </pc:sldChg>
      <pc:sldChg chg="addSp delSp modSp">
        <pc:chgData name="Subhajit Ghosh" userId="c585d1f3-935b-4ece-b40b-1a6550e66d72" providerId="ADAL" clId="{FD8CC15D-39E3-4E6E-A039-9FFA45692BB3}" dt="2018-02-16T10:29:12.101" v="1"/>
        <pc:sldMkLst>
          <pc:docMk/>
          <pc:sldMk cId="3797249132" sldId="261"/>
        </pc:sldMkLst>
        <pc:spChg chg="add del mod">
          <ac:chgData name="Subhajit Ghosh" userId="c585d1f3-935b-4ece-b40b-1a6550e66d72" providerId="ADAL" clId="{FD8CC15D-39E3-4E6E-A039-9FFA45692BB3}" dt="2018-02-16T10:29:12.101" v="1"/>
          <ac:spMkLst>
            <pc:docMk/>
            <pc:sldMk cId="3797249132" sldId="261"/>
            <ac:spMk id="3" creationId="{C82C0D45-79E6-4E0A-A646-82794DB51887}"/>
          </ac:spMkLst>
        </pc:spChg>
        <pc:picChg chg="add mod">
          <ac:chgData name="Subhajit Ghosh" userId="c585d1f3-935b-4ece-b40b-1a6550e66d72" providerId="ADAL" clId="{FD8CC15D-39E3-4E6E-A039-9FFA45692BB3}" dt="2018-02-16T10:29:12.101" v="1"/>
          <ac:picMkLst>
            <pc:docMk/>
            <pc:sldMk cId="3797249132" sldId="261"/>
            <ac:picMk id="5" creationId="{92B7CE68-726C-457E-9AFC-0E45CBC613F2}"/>
          </ac:picMkLst>
        </pc:picChg>
        <pc:picChg chg="del">
          <ac:chgData name="Subhajit Ghosh" userId="c585d1f3-935b-4ece-b40b-1a6550e66d72" providerId="ADAL" clId="{FD8CC15D-39E3-4E6E-A039-9FFA45692BB3}" dt="2018-02-16T10:28:41.220" v="0" actId="478"/>
          <ac:picMkLst>
            <pc:docMk/>
            <pc:sldMk cId="3797249132" sldId="261"/>
            <ac:picMk id="13" creationId="{B7DCFD77-481B-4F1E-A55D-30163293D240}"/>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Main Title">
    <p:spTree>
      <p:nvGrpSpPr>
        <p:cNvPr id="1" name=""/>
        <p:cNvGrpSpPr/>
        <p:nvPr/>
      </p:nvGrpSpPr>
      <p:grpSpPr>
        <a:xfrm>
          <a:off x="0" y="0"/>
          <a:ext cx="0" cy="0"/>
          <a:chOff x="0" y="0"/>
          <a:chExt cx="0" cy="0"/>
        </a:xfrm>
      </p:grpSpPr>
      <p:sp>
        <p:nvSpPr>
          <p:cNvPr id="8" name="Rectangle 7"/>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9" name="Picture 8"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10" name="Straight Connector 9"/>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smtClean="0"/>
              <a:t>Main Title Goes Here</a:t>
            </a:r>
            <a:endParaRPr lang="en-US" dirty="0" smtClean="0"/>
          </a:p>
        </p:txBody>
      </p:sp>
      <p:sp>
        <p:nvSpPr>
          <p:cNvPr id="12" name="Title 3"/>
          <p:cNvSpPr>
            <a:spLocks noGrp="1"/>
          </p:cNvSpPr>
          <p:nvPr>
            <p:ph type="ctrTitle" hasCustomPrompt="1"/>
          </p:nvPr>
        </p:nvSpPr>
        <p:spPr>
          <a:xfrm>
            <a:off x="366853"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smtClean="0">
                <a:solidFill>
                  <a:schemeClr val="bg1"/>
                </a:solidFill>
                <a:latin typeface="Arial" charset="0"/>
                <a:ea typeface="Arial" charset="0"/>
                <a:cs typeface="Arial" charset="0"/>
              </a:rPr>
              <a:t>Automating Profitable Growth™</a:t>
            </a:r>
            <a:endParaRPr lang="en-US" sz="1800" dirty="0">
              <a:solidFill>
                <a:schemeClr val="bg1"/>
              </a:solidFill>
              <a:latin typeface="Arial" charset="0"/>
              <a:ea typeface="Arial" charset="0"/>
              <a:cs typeface="Arial" charset="0"/>
            </a:endParaRPr>
          </a:p>
        </p:txBody>
      </p:sp>
      <p:sp>
        <p:nvSpPr>
          <p:cNvPr id="13" name="TextBox 12"/>
          <p:cNvSpPr txBox="1"/>
          <p:nvPr userDrawn="1"/>
        </p:nvSpPr>
        <p:spPr>
          <a:xfrm>
            <a:off x="1183907"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smtClean="0">
                <a:solidFill>
                  <a:schemeClr val="accent1">
                    <a:lumMod val="20000"/>
                    <a:lumOff val="80000"/>
                  </a:schemeClr>
                </a:solidFill>
              </a:rPr>
              <a:t>© 2018 ZINFI Technologies Inc. All Rights Reserved. </a:t>
            </a:r>
            <a:endParaRPr lang="en-US" sz="900" dirty="0">
              <a:solidFill>
                <a:schemeClr val="accent1">
                  <a:lumMod val="20000"/>
                  <a:lumOff val="80000"/>
                </a:schemeClr>
              </a:solidFill>
            </a:endParaRPr>
          </a:p>
        </p:txBody>
      </p:sp>
    </p:spTree>
    <p:extLst>
      <p:ext uri="{BB962C8B-B14F-4D97-AF65-F5344CB8AC3E}">
        <p14:creationId xmlns:p14="http://schemas.microsoft.com/office/powerpoint/2010/main" val="710295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8" name="Rectangle 7"/>
          <p:cNvSpPr/>
          <p:nvPr userDrawn="1"/>
        </p:nvSpPr>
        <p:spPr>
          <a:xfrm>
            <a:off x="0" y="4476206"/>
            <a:ext cx="9144000" cy="667294"/>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21" name="Title 3"/>
          <p:cNvSpPr>
            <a:spLocks noGrp="1"/>
          </p:cNvSpPr>
          <p:nvPr>
            <p:ph type="ctrTitle" hasCustomPrompt="1"/>
          </p:nvPr>
        </p:nvSpPr>
        <p:spPr>
          <a:xfrm>
            <a:off x="366854" y="4618332"/>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cxnSp>
        <p:nvCxnSpPr>
          <p:cNvPr id="13" name="Straight Connector 12"/>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15" name="Text Placeholder 2"/>
          <p:cNvSpPr>
            <a:spLocks noGrp="1"/>
          </p:cNvSpPr>
          <p:nvPr>
            <p:ph type="body" sz="quarter" idx="11" hasCustomPrompt="1"/>
          </p:nvPr>
        </p:nvSpPr>
        <p:spPr>
          <a:xfrm>
            <a:off x="2769079" y="38496"/>
            <a:ext cx="6149367"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Practices Video</a:t>
            </a:r>
          </a:p>
          <a:p>
            <a:pPr lvl="0"/>
            <a:endParaRPr lang="en-US" dirty="0"/>
          </a:p>
        </p:txBody>
      </p:sp>
      <p:sp>
        <p:nvSpPr>
          <p:cNvPr id="6" name="Text Placeholder 5"/>
          <p:cNvSpPr>
            <a:spLocks noGrp="1"/>
          </p:cNvSpPr>
          <p:nvPr>
            <p:ph type="body" sz="quarter" idx="12" hasCustomPrompt="1"/>
          </p:nvPr>
        </p:nvSpPr>
        <p:spPr>
          <a:xfrm>
            <a:off x="4676503" y="1410789"/>
            <a:ext cx="4049486" cy="2264227"/>
          </a:xfrm>
          <a:prstGeom prst="rect">
            <a:avLst/>
          </a:prstGeom>
        </p:spPr>
        <p:txBody>
          <a:bodyPr anchor="ctr"/>
          <a:lstStyle>
            <a:lvl1pPr marL="0" indent="0" algn="l">
              <a:lnSpc>
                <a:spcPts val="3400"/>
              </a:lnSpc>
              <a:spcBef>
                <a:spcPts val="0"/>
              </a:spcBef>
              <a:buNone/>
              <a:defRPr sz="2800" b="0" i="0" baseline="0">
                <a:solidFill>
                  <a:srgbClr val="00BCFF"/>
                </a:solidFill>
                <a:latin typeface="Arial" charset="0"/>
                <a:ea typeface="Arial" charset="0"/>
                <a:cs typeface="Arial" charset="0"/>
              </a:defRPr>
            </a:lvl1pPr>
            <a:lvl2pPr marL="342900" indent="0">
              <a:buNone/>
              <a:defRPr b="0" i="0">
                <a:solidFill>
                  <a:srgbClr val="00BCFF"/>
                </a:solidFill>
                <a:latin typeface="Arial" charset="0"/>
                <a:ea typeface="Arial" charset="0"/>
                <a:cs typeface="Arial" charset="0"/>
              </a:defRPr>
            </a:lvl2pPr>
            <a:lvl3pPr marL="685800" indent="0">
              <a:buNone/>
              <a:defRPr b="0" i="0">
                <a:solidFill>
                  <a:srgbClr val="00BCFF"/>
                </a:solidFill>
                <a:latin typeface="Arial" charset="0"/>
                <a:ea typeface="Arial" charset="0"/>
                <a:cs typeface="Arial" charset="0"/>
              </a:defRPr>
            </a:lvl3pPr>
            <a:lvl4pPr marL="1028700" indent="0">
              <a:buNone/>
              <a:defRPr b="0" i="0">
                <a:solidFill>
                  <a:srgbClr val="00BCFF"/>
                </a:solidFill>
                <a:latin typeface="Arial" charset="0"/>
                <a:ea typeface="Arial" charset="0"/>
                <a:cs typeface="Arial" charset="0"/>
              </a:defRPr>
            </a:lvl4pPr>
            <a:lvl5pPr marL="1371600" indent="0">
              <a:buNone/>
              <a:defRPr b="0" i="0">
                <a:solidFill>
                  <a:srgbClr val="00BCFF"/>
                </a:solidFill>
                <a:latin typeface="Arial" charset="0"/>
                <a:ea typeface="Arial" charset="0"/>
                <a:cs typeface="Arial" charset="0"/>
              </a:defRPr>
            </a:lvl5pPr>
          </a:lstStyle>
          <a:p>
            <a:pPr lvl="0"/>
            <a:r>
              <a:rPr lang="en-US" dirty="0"/>
              <a:t>Title of Best Practices Video Asset Goes Here</a:t>
            </a:r>
          </a:p>
        </p:txBody>
      </p:sp>
      <p:sp>
        <p:nvSpPr>
          <p:cNvPr id="17" name="Picture Placeholder 16"/>
          <p:cNvSpPr>
            <a:spLocks noGrp="1"/>
          </p:cNvSpPr>
          <p:nvPr>
            <p:ph type="pic" sz="quarter" idx="13" hasCustomPrompt="1"/>
          </p:nvPr>
        </p:nvSpPr>
        <p:spPr>
          <a:xfrm>
            <a:off x="1" y="589280"/>
            <a:ext cx="4371702" cy="3886926"/>
          </a:xfrm>
          <a:prstGeom prst="rect">
            <a:avLst/>
          </a:prstGeom>
          <a:solidFill>
            <a:schemeClr val="accent1"/>
          </a:solidFill>
        </p:spPr>
        <p:txBody>
          <a:bodyPr anchor="ctr"/>
          <a:lstStyle>
            <a:lvl1pPr marL="0" indent="0" algn="ctr">
              <a:buNone/>
              <a:defRPr sz="1800" b="0" i="0">
                <a:solidFill>
                  <a:schemeClr val="bg1"/>
                </a:solidFill>
                <a:latin typeface="Arial" charset="0"/>
                <a:ea typeface="Arial" charset="0"/>
                <a:cs typeface="Arial" charset="0"/>
              </a:defRPr>
            </a:lvl1pPr>
          </a:lstStyle>
          <a:p>
            <a:r>
              <a:rPr lang="en-US" dirty="0"/>
              <a:t>Image Goes Here</a:t>
            </a:r>
          </a:p>
        </p:txBody>
      </p:sp>
    </p:spTree>
    <p:extLst>
      <p:ext uri="{BB962C8B-B14F-4D97-AF65-F5344CB8AC3E}">
        <p14:creationId xmlns:p14="http://schemas.microsoft.com/office/powerpoint/2010/main" val="313042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p:cNvSpPr txBox="1"/>
          <p:nvPr userDrawn="1"/>
        </p:nvSpPr>
        <p:spPr>
          <a:xfrm>
            <a:off x="146652" y="4897060"/>
            <a:ext cx="6600432"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endParaRPr lang="en-US" sz="900" dirty="0"/>
          </a:p>
        </p:txBody>
      </p:sp>
    </p:spTree>
    <p:extLst>
      <p:ext uri="{BB962C8B-B14F-4D97-AF65-F5344CB8AC3E}">
        <p14:creationId xmlns:p14="http://schemas.microsoft.com/office/powerpoint/2010/main" val="1297317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4"/>
            <a:ext cx="3897872" cy="3984089"/>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46652" y="4897060"/>
            <a:ext cx="6600432"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endParaRPr lang="en-US" sz="900" dirty="0"/>
          </a:p>
        </p:txBody>
      </p:sp>
    </p:spTree>
    <p:extLst>
      <p:ext uri="{BB962C8B-B14F-4D97-AF65-F5344CB8AC3E}">
        <p14:creationId xmlns:p14="http://schemas.microsoft.com/office/powerpoint/2010/main" val="332541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46652" y="4897060"/>
            <a:ext cx="6600432"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endParaRPr lang="en-US" sz="900" dirty="0"/>
          </a:p>
        </p:txBody>
      </p:sp>
    </p:spTree>
    <p:extLst>
      <p:ext uri="{BB962C8B-B14F-4D97-AF65-F5344CB8AC3E}">
        <p14:creationId xmlns:p14="http://schemas.microsoft.com/office/powerpoint/2010/main" val="103286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46652" y="4897060"/>
            <a:ext cx="6600432"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endParaRPr lang="en-US" sz="900" dirty="0"/>
          </a:p>
        </p:txBody>
      </p:sp>
    </p:spTree>
    <p:extLst>
      <p:ext uri="{BB962C8B-B14F-4D97-AF65-F5344CB8AC3E}">
        <p14:creationId xmlns:p14="http://schemas.microsoft.com/office/powerpoint/2010/main" val="972778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15" name="Title 3"/>
          <p:cNvSpPr>
            <a:spLocks noGrp="1"/>
          </p:cNvSpPr>
          <p:nvPr>
            <p:ph type="ctrTitle" hasCustomPrompt="1"/>
          </p:nvPr>
        </p:nvSpPr>
        <p:spPr>
          <a:xfrm>
            <a:off x="366854" y="4435449"/>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9" name="TextBox 8"/>
          <p:cNvSpPr txBox="1"/>
          <p:nvPr userDrawn="1"/>
        </p:nvSpPr>
        <p:spPr>
          <a:xfrm>
            <a:off x="1183907"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smtClean="0">
                <a:solidFill>
                  <a:schemeClr val="accent1">
                    <a:lumMod val="20000"/>
                    <a:lumOff val="80000"/>
                  </a:schemeClr>
                </a:solidFill>
              </a:rPr>
              <a:t>© 2018 ZINFI Technologies Inc. All Rights Reserved. </a:t>
            </a:r>
            <a:endParaRPr lang="en-US" sz="900" dirty="0">
              <a:solidFill>
                <a:schemeClr val="accent1">
                  <a:lumMod val="20000"/>
                  <a:lumOff val="80000"/>
                </a:schemeClr>
              </a:solidFill>
            </a:endParaRP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81" r:id="rId1"/>
    <p:sldLayoutId id="2147483655" r:id="rId2"/>
    <p:sldLayoutId id="2147483671" r:id="rId3"/>
    <p:sldLayoutId id="2147483678" r:id="rId4"/>
    <p:sldLayoutId id="2147483679" r:id="rId5"/>
    <p:sldLayoutId id="2147483680" r:id="rId6"/>
    <p:sldLayoutId id="2147483668"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relationship-management/channel-profile-management/" TargetMode="External"/><Relationship Id="rId2" Type="http://schemas.openxmlformats.org/officeDocument/2006/relationships/hyperlink" Target="https://www.zinfi.com/blog/how-partner-profiling-can-increase-your-channel-sales/" TargetMode="Externa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products/partner-marketing-management/overview/" TargetMode="External"/><Relationship Id="rId2" Type="http://schemas.openxmlformats.org/officeDocument/2006/relationships/hyperlink" Target="https://www.zinfi.com/products/partner-relationship-management/overview" TargetMode="Externa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hyperlink" Target="https://www.zinfi.com/products/partner-sales-management/overvie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r>
              <a:rPr lang="en-US" dirty="0"/>
              <a:t>4 Ways to PEPP Your Channel Sales</a:t>
            </a:r>
          </a:p>
          <a:p>
            <a:endParaRPr lang="en-US" dirty="0"/>
          </a:p>
        </p:txBody>
      </p:sp>
      <p:sp>
        <p:nvSpPr>
          <p:cNvPr id="6" name="Title 5"/>
          <p:cNvSpPr>
            <a:spLocks noGrp="1"/>
          </p:cNvSpPr>
          <p:nvPr>
            <p:ph type="ctrTitle"/>
          </p:nvPr>
        </p:nvSpPr>
        <p:spPr/>
        <p:txBody>
          <a:bodyPr/>
          <a:lstStyle/>
          <a:p>
            <a:endParaRPr lang="en-US"/>
          </a:p>
        </p:txBody>
      </p:sp>
    </p:spTree>
    <p:extLst>
      <p:ext uri="{BB962C8B-B14F-4D97-AF65-F5344CB8AC3E}">
        <p14:creationId xmlns:p14="http://schemas.microsoft.com/office/powerpoint/2010/main" val="3324736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xmlns="" id="{F7B576EC-BB7C-495C-9137-C0FCC57DF890}"/>
              </a:ext>
            </a:extLst>
          </p:cNvPr>
          <p:cNvPicPr>
            <a:picLocks noGrp="1" noChangeAspect="1"/>
          </p:cNvPicPr>
          <p:nvPr>
            <p:ph type="pic" sz="quarter" idx="15"/>
          </p:nvPr>
        </p:nvPicPr>
        <p:blipFill rotWithShape="1">
          <a:blip r:embed="rId2"/>
          <a:srcRect l="158" r="158" b="3696"/>
          <a:stretch/>
        </p:blipFill>
        <p:spPr>
          <a:xfrm>
            <a:off x="5021263" y="931864"/>
            <a:ext cx="3897312" cy="3854146"/>
          </a:xfrm>
        </p:spPr>
      </p:pic>
      <p:sp>
        <p:nvSpPr>
          <p:cNvPr id="3" name="Text Placeholder 2">
            <a:extLst>
              <a:ext uri="{FF2B5EF4-FFF2-40B4-BE49-F238E27FC236}">
                <a16:creationId xmlns:a16="http://schemas.microsoft.com/office/drawing/2014/main" xmlns="" id="{EE5F9CC5-5919-4A5B-B9E8-F922D9826927}"/>
              </a:ext>
            </a:extLst>
          </p:cNvPr>
          <p:cNvSpPr>
            <a:spLocks noGrp="1"/>
          </p:cNvSpPr>
          <p:nvPr>
            <p:ph type="body" sz="quarter" idx="13"/>
          </p:nvPr>
        </p:nvSpPr>
        <p:spPr/>
        <p:txBody>
          <a:bodyPr/>
          <a:lstStyle/>
          <a:p>
            <a:r>
              <a:rPr lang="en-US" dirty="0">
                <a:latin typeface="ArialMT"/>
              </a:rPr>
              <a:t> Factors Leading to a Downfall in Channel Sales</a:t>
            </a:r>
            <a:endParaRPr lang="en-US" dirty="0"/>
          </a:p>
        </p:txBody>
      </p:sp>
      <p:sp>
        <p:nvSpPr>
          <p:cNvPr id="4" name="Text Placeholder 3">
            <a:extLst>
              <a:ext uri="{FF2B5EF4-FFF2-40B4-BE49-F238E27FC236}">
                <a16:creationId xmlns:a16="http://schemas.microsoft.com/office/drawing/2014/main" xmlns="" id="{3824FEB1-C6F4-4284-9EE9-2817F24A4DC0}"/>
              </a:ext>
            </a:extLst>
          </p:cNvPr>
          <p:cNvSpPr>
            <a:spLocks noGrp="1"/>
          </p:cNvSpPr>
          <p:nvPr>
            <p:ph type="body" sz="quarter" idx="11"/>
          </p:nvPr>
        </p:nvSpPr>
        <p:spPr/>
        <p:txBody>
          <a:bodyPr/>
          <a:lstStyle/>
          <a:p>
            <a:r>
              <a:rPr lang="en-US" dirty="0"/>
              <a:t>4 Ways to PEPP Your Channel Sales</a:t>
            </a:r>
          </a:p>
        </p:txBody>
      </p:sp>
      <p:sp>
        <p:nvSpPr>
          <p:cNvPr id="5" name="Text Placeholder 4">
            <a:extLst>
              <a:ext uri="{FF2B5EF4-FFF2-40B4-BE49-F238E27FC236}">
                <a16:creationId xmlns:a16="http://schemas.microsoft.com/office/drawing/2014/main" xmlns="" id="{C4B6616B-D638-467B-86EF-41EF776CAD4F}"/>
              </a:ext>
            </a:extLst>
          </p:cNvPr>
          <p:cNvSpPr>
            <a:spLocks noGrp="1"/>
          </p:cNvSpPr>
          <p:nvPr>
            <p:ph type="body" sz="quarter" idx="16"/>
          </p:nvPr>
        </p:nvSpPr>
        <p:spPr/>
        <p:txBody>
          <a:bodyPr/>
          <a:lstStyle/>
          <a:p>
            <a:r>
              <a:rPr lang="en-US" dirty="0">
                <a:latin typeface="ArialMT"/>
              </a:rPr>
              <a:t>If your channel sales are flat and you have limited resources to drive fundamental structural changes or increase sales velocity via new products or organs, there are four fundamental steps you can take to change the trajectory of your channel sales. We call this process PEPP, which refers to </a:t>
            </a:r>
            <a:r>
              <a:rPr lang="en-US" b="1" dirty="0">
                <a:latin typeface="ArialMT"/>
              </a:rPr>
              <a:t>profile</a:t>
            </a:r>
            <a:r>
              <a:rPr lang="en-US" dirty="0">
                <a:latin typeface="ArialMT"/>
              </a:rPr>
              <a:t>, </a:t>
            </a:r>
            <a:r>
              <a:rPr lang="en-US" b="1" dirty="0">
                <a:latin typeface="ArialMT"/>
              </a:rPr>
              <a:t>expansion</a:t>
            </a:r>
            <a:r>
              <a:rPr lang="en-US" dirty="0">
                <a:latin typeface="ArialMT"/>
              </a:rPr>
              <a:t>, </a:t>
            </a:r>
            <a:r>
              <a:rPr lang="en-US" b="1" dirty="0">
                <a:latin typeface="ArialMT"/>
              </a:rPr>
              <a:t>pruning</a:t>
            </a:r>
            <a:r>
              <a:rPr lang="en-US" dirty="0">
                <a:latin typeface="ArialMT"/>
              </a:rPr>
              <a:t> and </a:t>
            </a:r>
            <a:r>
              <a:rPr lang="en-US" b="1" dirty="0">
                <a:latin typeface="ArialMT"/>
              </a:rPr>
              <a:t>productivity</a:t>
            </a:r>
            <a:r>
              <a:rPr lang="en-US" dirty="0">
                <a:latin typeface="ArialMT"/>
              </a:rPr>
              <a:t>. But before I explain, let me take a step back for a moment and examine the factors that contribute to a slowdown in </a:t>
            </a:r>
            <a:r>
              <a:rPr lang="en-US" b="1" dirty="0">
                <a:latin typeface="ArialMT"/>
              </a:rPr>
              <a:t>channel sales </a:t>
            </a:r>
            <a:r>
              <a:rPr lang="en-US" dirty="0">
                <a:latin typeface="ArialMT"/>
              </a:rPr>
              <a:t>and what actually needs to happen to speed it up.</a:t>
            </a:r>
          </a:p>
          <a:p>
            <a:r>
              <a:rPr lang="en-US" dirty="0">
                <a:latin typeface="ArialMT"/>
              </a:rPr>
              <a:t>In most cases, the purpose of a channel is to build an indirect sales arm. While there are businesses in which the channel represents a primary form of support to an installed base of clients to drive product or service usage satisfaction, in the majority of businesses that leverage a channel sales model the purpose of the channel is to build an indirect sales motion. For the purposes of this article, when we talk about </a:t>
            </a:r>
            <a:r>
              <a:rPr lang="en-US" dirty="0" err="1">
                <a:latin typeface="ArialMT"/>
              </a:rPr>
              <a:t>PEPPing</a:t>
            </a:r>
            <a:r>
              <a:rPr lang="en-US" dirty="0">
                <a:latin typeface="ArialMT"/>
              </a:rPr>
              <a:t> up your channel we are referring to increasing channel partner engagement to drive channel sales growth in a profitable way.</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xmlns="" id="{B46939E6-5567-4C86-97BB-FAE44A9B3871}"/>
              </a:ext>
            </a:extLst>
          </p:cNvPr>
          <p:cNvSpPr>
            <a:spLocks noGrp="1"/>
          </p:cNvSpPr>
          <p:nvPr>
            <p:ph type="body" sz="quarter" idx="13"/>
          </p:nvPr>
        </p:nvSpPr>
        <p:spPr>
          <a:xfrm>
            <a:off x="4390759" y="775770"/>
            <a:ext cx="4527688" cy="434876"/>
          </a:xfrm>
        </p:spPr>
        <p:txBody>
          <a:bodyPr/>
          <a:lstStyle/>
          <a:p>
            <a:r>
              <a:rPr lang="en-US" sz="1200" dirty="0">
                <a:latin typeface="ArialMT"/>
              </a:rPr>
              <a:t>Logical Approach to Eliminate the Key Barriers of Channel Sales</a:t>
            </a:r>
            <a:endParaRPr lang="en-US" sz="1200" dirty="0"/>
          </a:p>
        </p:txBody>
      </p:sp>
      <p:sp>
        <p:nvSpPr>
          <p:cNvPr id="6" name="Text Placeholder 5">
            <a:extLst>
              <a:ext uri="{FF2B5EF4-FFF2-40B4-BE49-F238E27FC236}">
                <a16:creationId xmlns:a16="http://schemas.microsoft.com/office/drawing/2014/main" xmlns="" id="{C656395D-0968-4CC4-83FA-27592B0EA08A}"/>
              </a:ext>
            </a:extLst>
          </p:cNvPr>
          <p:cNvSpPr>
            <a:spLocks noGrp="1"/>
          </p:cNvSpPr>
          <p:nvPr>
            <p:ph type="body" sz="quarter" idx="11"/>
          </p:nvPr>
        </p:nvSpPr>
        <p:spPr/>
        <p:txBody>
          <a:bodyPr/>
          <a:lstStyle/>
          <a:p>
            <a:r>
              <a:rPr lang="en-US" dirty="0"/>
              <a:t>4 Ways to PEPP Your Channel Sales</a:t>
            </a:r>
          </a:p>
        </p:txBody>
      </p:sp>
      <p:sp>
        <p:nvSpPr>
          <p:cNvPr id="9" name="Text Placeholder 8">
            <a:extLst>
              <a:ext uri="{FF2B5EF4-FFF2-40B4-BE49-F238E27FC236}">
                <a16:creationId xmlns:a16="http://schemas.microsoft.com/office/drawing/2014/main" xmlns="" id="{4393C9E7-9550-4849-8115-E9C4978354A8}"/>
              </a:ext>
            </a:extLst>
          </p:cNvPr>
          <p:cNvSpPr>
            <a:spLocks noGrp="1"/>
          </p:cNvSpPr>
          <p:nvPr>
            <p:ph type="body" sz="quarter" idx="16"/>
          </p:nvPr>
        </p:nvSpPr>
        <p:spPr>
          <a:xfrm>
            <a:off x="4390758" y="1284647"/>
            <a:ext cx="4583309" cy="3648676"/>
          </a:xfrm>
        </p:spPr>
        <p:txBody>
          <a:bodyPr/>
          <a:lstStyle/>
          <a:p>
            <a:r>
              <a:rPr lang="en-US" sz="950" dirty="0">
                <a:latin typeface="Arial" panose="020B0604020202020204" pitchFamily="34" charset="0"/>
                <a:cs typeface="Arial" panose="020B0604020202020204" pitchFamily="34" charset="0"/>
              </a:rPr>
              <a:t>Now, when it comes to building channel sales momentum, there are several key barriers that can easily slow down growth. To eliminate those barriers, it is critical to a take a sequential and logical approach rather than trying to apply brute force. The brute force approach will likely force you to consume of a lot of </a:t>
            </a:r>
            <a:r>
              <a:rPr lang="en-US" sz="950" dirty="0" smtClean="0">
                <a:latin typeface="Arial" panose="020B0604020202020204" pitchFamily="34" charset="0"/>
                <a:cs typeface="Arial" panose="020B0604020202020204" pitchFamily="34" charset="0"/>
              </a:rPr>
              <a:t>resources, </a:t>
            </a:r>
            <a:r>
              <a:rPr lang="en-US" sz="950" dirty="0">
                <a:latin typeface="Arial" panose="020B0604020202020204" pitchFamily="34" charset="0"/>
                <a:cs typeface="Arial" panose="020B0604020202020204" pitchFamily="34" charset="0"/>
              </a:rPr>
              <a:t>and you’ll end up with an unproductive channel and a lot of unhappy partners.</a:t>
            </a:r>
          </a:p>
          <a:p>
            <a:r>
              <a:rPr lang="en-US" sz="950" dirty="0">
                <a:latin typeface="Arial" panose="020B0604020202020204" pitchFamily="34" charset="0"/>
                <a:cs typeface="Arial" panose="020B0604020202020204" pitchFamily="34" charset="0"/>
              </a:rPr>
              <a:t>Based on our extensive experience with multiple Fortune 1000 clients on worldwide, we’ve been able to identify the most productive approach to driving channel sales. This involves a sequential, four-pronged approach:</a:t>
            </a:r>
          </a:p>
          <a:p>
            <a:pPr marL="228600" indent="-228600">
              <a:buFont typeface="+mj-lt"/>
              <a:buAutoNum type="arabicPeriod"/>
            </a:pPr>
            <a:r>
              <a:rPr lang="en-US" sz="950" dirty="0">
                <a:latin typeface="Arial" panose="020B0604020202020204" pitchFamily="34" charset="0"/>
                <a:cs typeface="Arial" panose="020B0604020202020204" pitchFamily="34" charset="0"/>
              </a:rPr>
              <a:t>It is absolutely crucial for you to understand which of your partners are most productive (sales at a lower cost of support) and why. Without understanding this success motion, figuring out how to drive channel sales with the rest of your channel partners is like searching in the dark. Profiling is a very important tactic. First of all, it shows you who the most productive partners are. Once you have that information, then you can conduct surveys to find out why and how they sell at a higher level. Finally, you can determine the success DNA of their go-to-market model around your products and solutions. To learn more about this, please refer to articles on the ZINFI blog (like </a:t>
            </a:r>
            <a:r>
              <a:rPr lang="en-US" sz="950" dirty="0">
                <a:latin typeface="Arial" panose="020B0604020202020204" pitchFamily="34" charset="0"/>
                <a:cs typeface="Arial" panose="020B0604020202020204" pitchFamily="34" charset="0"/>
                <a:hlinkClick r:id="rId2"/>
              </a:rPr>
              <a:t>this one</a:t>
            </a:r>
            <a:r>
              <a:rPr lang="en-US" sz="950" dirty="0">
                <a:latin typeface="Arial" panose="020B0604020202020204" pitchFamily="34" charset="0"/>
                <a:cs typeface="Arial" panose="020B0604020202020204" pitchFamily="34" charset="0"/>
              </a:rPr>
              <a:t>) about how to perform </a:t>
            </a:r>
            <a:r>
              <a:rPr lang="en-US" sz="950" dirty="0">
                <a:latin typeface="Arial" panose="020B0604020202020204" pitchFamily="34" charset="0"/>
                <a:cs typeface="Arial" panose="020B0604020202020204" pitchFamily="34" charset="0"/>
                <a:hlinkClick r:id="rId3"/>
              </a:rPr>
              <a:t>partner profiling</a:t>
            </a:r>
            <a:r>
              <a:rPr lang="en-US" sz="950" dirty="0">
                <a:latin typeface="Arial" panose="020B0604020202020204" pitchFamily="34" charset="0"/>
                <a:cs typeface="Arial" panose="020B0604020202020204" pitchFamily="34" charset="0"/>
              </a:rPr>
              <a:t>.</a:t>
            </a:r>
          </a:p>
        </p:txBody>
      </p:sp>
      <p:pic>
        <p:nvPicPr>
          <p:cNvPr id="12" name="Picture Placeholder 11">
            <a:extLst>
              <a:ext uri="{FF2B5EF4-FFF2-40B4-BE49-F238E27FC236}">
                <a16:creationId xmlns:a16="http://schemas.microsoft.com/office/drawing/2014/main" xmlns="" id="{B9090614-4C1B-4236-AA47-33A986EF5808}"/>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a:ext>
            </a:extLst>
          </a:blip>
          <a:srcRect b="4918"/>
          <a:stretch/>
        </p:blipFill>
        <p:spPr>
          <a:xfrm>
            <a:off x="291820" y="949235"/>
            <a:ext cx="3897872" cy="3788135"/>
          </a:xfrm>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xmlns="" id="{43DD6DB9-651D-4D23-9D89-6CB930CFCD64}"/>
              </a:ext>
            </a:extLst>
          </p:cNvPr>
          <p:cNvSpPr>
            <a:spLocks noGrp="1"/>
          </p:cNvSpPr>
          <p:nvPr>
            <p:ph type="body" sz="quarter" idx="11"/>
          </p:nvPr>
        </p:nvSpPr>
        <p:spPr/>
        <p:txBody>
          <a:bodyPr/>
          <a:lstStyle/>
          <a:p>
            <a:r>
              <a:rPr lang="en-US" dirty="0"/>
              <a:t>4 Ways to PEPP Your Channel Sales</a:t>
            </a:r>
          </a:p>
        </p:txBody>
      </p:sp>
      <p:sp>
        <p:nvSpPr>
          <p:cNvPr id="9" name="Text Placeholder 8">
            <a:extLst>
              <a:ext uri="{FF2B5EF4-FFF2-40B4-BE49-F238E27FC236}">
                <a16:creationId xmlns:a16="http://schemas.microsoft.com/office/drawing/2014/main" xmlns="" id="{E1E2C16A-F4CD-41D7-A66C-D7B6B282C605}"/>
              </a:ext>
            </a:extLst>
          </p:cNvPr>
          <p:cNvSpPr>
            <a:spLocks noGrp="1"/>
          </p:cNvSpPr>
          <p:nvPr>
            <p:ph type="body" sz="quarter" idx="16"/>
          </p:nvPr>
        </p:nvSpPr>
        <p:spPr>
          <a:xfrm>
            <a:off x="313225" y="931818"/>
            <a:ext cx="4509627" cy="4001505"/>
          </a:xfrm>
        </p:spPr>
        <p:txBody>
          <a:bodyPr/>
          <a:lstStyle/>
          <a:p>
            <a:pPr marL="228600" indent="-228600">
              <a:buFont typeface="+mj-lt"/>
              <a:buAutoNum type="arabicPeriod" startAt="2"/>
            </a:pPr>
            <a:r>
              <a:rPr lang="en-US" dirty="0">
                <a:latin typeface="ArialMT"/>
              </a:rPr>
              <a:t>Once you have figured out who the most productive partners are, before you rush to make your non-productive partners productive, you must focus on those who are already successful. Making your current productive partner base 5% to 10% more productive may be the fastest way to drive your sales up. You possibly already have your organization aligned behind these highly productive partners, so take a structured approach in figuring out the business plans of these partners and then align necessary resources to maximize these business relationships. You will see magic happen with your channel sales growth.</a:t>
            </a:r>
          </a:p>
          <a:p>
            <a:pPr marL="228600" indent="-228600">
              <a:buFont typeface="+mj-lt"/>
              <a:buAutoNum type="arabicPeriod" startAt="2"/>
            </a:pPr>
            <a:r>
              <a:rPr lang="en-US" dirty="0">
                <a:latin typeface="ArialMT"/>
              </a:rPr>
              <a:t>Let’s say you have allocated resources behind your premier partners. You may find you are running out resources to focus on another group of partners who have the potential to move up. Instead of immediately hiring or putting more program dollars behind this group, your next priority should be figuring out who you are </a:t>
            </a:r>
            <a:r>
              <a:rPr lang="en-US" i="1" dirty="0">
                <a:latin typeface="ArialMT"/>
              </a:rPr>
              <a:t>not</a:t>
            </a:r>
            <a:r>
              <a:rPr lang="en-US" dirty="0">
                <a:latin typeface="ArialMT"/>
              </a:rPr>
              <a:t> going to support and realigning your support model to reduce the cost of channel sales support for those who only occasionally do business with you. This kind of pruning is almost always harder than it sounds; you must really focus to figure it out. Align your channel teams to engage in difficult discussions, keeping in mind that you must follow through in order to liberate the resources you need to support partners with more potential.</a:t>
            </a:r>
          </a:p>
          <a:p>
            <a:endParaRPr lang="en-US" dirty="0">
              <a:latin typeface="ArialMT"/>
            </a:endParaRPr>
          </a:p>
        </p:txBody>
      </p:sp>
      <p:pic>
        <p:nvPicPr>
          <p:cNvPr id="5" name="Picture Placeholder 4">
            <a:extLst>
              <a:ext uri="{FF2B5EF4-FFF2-40B4-BE49-F238E27FC236}">
                <a16:creationId xmlns:a16="http://schemas.microsoft.com/office/drawing/2014/main" xmlns="" id="{4C06C50E-439A-46AD-B476-F8E1A12B4DC3}"/>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b="3924"/>
          <a:stretch/>
        </p:blipFill>
        <p:spPr>
          <a:xfrm>
            <a:off x="5020574" y="931818"/>
            <a:ext cx="3897872" cy="3844463"/>
          </a:xfrm>
        </p:spPr>
      </p:pic>
    </p:spTree>
    <p:extLst>
      <p:ext uri="{BB962C8B-B14F-4D97-AF65-F5344CB8AC3E}">
        <p14:creationId xmlns:p14="http://schemas.microsoft.com/office/powerpoint/2010/main" val="3024284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xmlns="" id="{BDE305C7-82D4-40F7-94AE-4F60B8CB907D}"/>
              </a:ext>
            </a:extLst>
          </p:cNvPr>
          <p:cNvSpPr>
            <a:spLocks noGrp="1"/>
          </p:cNvSpPr>
          <p:nvPr>
            <p:ph type="body" sz="quarter" idx="13"/>
          </p:nvPr>
        </p:nvSpPr>
        <p:spPr/>
        <p:txBody>
          <a:bodyPr/>
          <a:lstStyle/>
          <a:p>
            <a:r>
              <a:rPr lang="en-US" dirty="0">
                <a:latin typeface="ArialMT"/>
              </a:rPr>
              <a:t>A Focused Way of Engaging your Partners</a:t>
            </a:r>
            <a:endParaRPr lang="en-US" dirty="0"/>
          </a:p>
        </p:txBody>
      </p:sp>
      <p:sp>
        <p:nvSpPr>
          <p:cNvPr id="6" name="Text Placeholder 5">
            <a:extLst>
              <a:ext uri="{FF2B5EF4-FFF2-40B4-BE49-F238E27FC236}">
                <a16:creationId xmlns:a16="http://schemas.microsoft.com/office/drawing/2014/main" xmlns="" id="{C10E7DA3-E0BA-4E07-A372-84036F9AD6C6}"/>
              </a:ext>
            </a:extLst>
          </p:cNvPr>
          <p:cNvSpPr>
            <a:spLocks noGrp="1"/>
          </p:cNvSpPr>
          <p:nvPr>
            <p:ph type="body" sz="quarter" idx="11"/>
          </p:nvPr>
        </p:nvSpPr>
        <p:spPr/>
        <p:txBody>
          <a:bodyPr/>
          <a:lstStyle/>
          <a:p>
            <a:r>
              <a:rPr lang="en-US" dirty="0"/>
              <a:t>4 Ways to PEPP Your Channel Sales</a:t>
            </a:r>
          </a:p>
        </p:txBody>
      </p:sp>
      <p:sp>
        <p:nvSpPr>
          <p:cNvPr id="9" name="Text Placeholder 8">
            <a:extLst>
              <a:ext uri="{FF2B5EF4-FFF2-40B4-BE49-F238E27FC236}">
                <a16:creationId xmlns:a16="http://schemas.microsoft.com/office/drawing/2014/main" xmlns="" id="{CF71A081-3921-4E1F-9259-F4CB07B17AFD}"/>
              </a:ext>
            </a:extLst>
          </p:cNvPr>
          <p:cNvSpPr>
            <a:spLocks noGrp="1"/>
          </p:cNvSpPr>
          <p:nvPr>
            <p:ph type="body" sz="quarter" idx="16"/>
          </p:nvPr>
        </p:nvSpPr>
        <p:spPr/>
        <p:txBody>
          <a:bodyPr/>
          <a:lstStyle/>
          <a:p>
            <a:pPr marL="228600" indent="-228600">
              <a:buFont typeface="+mj-lt"/>
              <a:buAutoNum type="arabicPeriod" startAt="4"/>
            </a:pPr>
            <a:r>
              <a:rPr lang="en-US" dirty="0">
                <a:latin typeface="ArialMT"/>
              </a:rPr>
              <a:t>Once you have completed the first three steps, then you will need to focus on driving up productivity for a secondary group of partners who have the right DNA for success but are not really engaged with you—perhaps because you didn’t focus on them earlier. The broader your channel, the higher the potential is to drive productivity up. But in order to drive productivity to its highest potential, you must invest in appropriate channel marketing and channel sales automation technology. This is the topic of a separate discussion, but it’s important because it forms the foundation for each of these four core steps.</a:t>
            </a:r>
          </a:p>
          <a:p>
            <a:r>
              <a:rPr lang="en-US" dirty="0">
                <a:latin typeface="ArialMT"/>
              </a:rPr>
              <a:t>When you look at this PEPP framework, it may seem simple and doable—and it is!—but it also requires a strong heart, focus and persistence. These changes do not happen overnight. Typically they require a 12-to-18-month horizon. The key is to execute sequentially and measure progress quarterly, and at the same time take care of your </a:t>
            </a:r>
            <a:r>
              <a:rPr lang="en-US" b="1" dirty="0">
                <a:latin typeface="ArialMT"/>
              </a:rPr>
              <a:t>processes</a:t>
            </a:r>
            <a:r>
              <a:rPr lang="en-US" dirty="0">
                <a:latin typeface="ArialMT"/>
              </a:rPr>
              <a:t>, </a:t>
            </a:r>
            <a:r>
              <a:rPr lang="en-US" b="1" dirty="0">
                <a:latin typeface="ArialMT"/>
              </a:rPr>
              <a:t>people</a:t>
            </a:r>
            <a:r>
              <a:rPr lang="en-US" dirty="0">
                <a:latin typeface="ArialMT"/>
              </a:rPr>
              <a:t> and </a:t>
            </a:r>
            <a:r>
              <a:rPr lang="en-US" b="1" dirty="0">
                <a:latin typeface="ArialMT"/>
              </a:rPr>
              <a:t>platform</a:t>
            </a:r>
            <a:r>
              <a:rPr lang="en-US" dirty="0">
                <a:latin typeface="ArialMT"/>
              </a:rPr>
              <a:t> infrastructure. Channel sales processes are focused on how you recruit, engage, enable and manage partners. To succeed, you must go through a realignment of your “people resources” from field marketing to channel marketing and to an inside/outside sales infrastructure. </a:t>
            </a:r>
          </a:p>
          <a:p>
            <a:pPr algn="r"/>
            <a:r>
              <a:rPr lang="en-US" i="1" dirty="0" err="1">
                <a:latin typeface="ArialMT"/>
              </a:rPr>
              <a:t>Contd</a:t>
            </a:r>
            <a:r>
              <a:rPr lang="en-US" i="1" dirty="0">
                <a:latin typeface="ArialMT"/>
              </a:rPr>
              <a:t>…</a:t>
            </a:r>
          </a:p>
        </p:txBody>
      </p:sp>
      <p:pic>
        <p:nvPicPr>
          <p:cNvPr id="5" name="Picture Placeholder 4">
            <a:extLst>
              <a:ext uri="{FF2B5EF4-FFF2-40B4-BE49-F238E27FC236}">
                <a16:creationId xmlns:a16="http://schemas.microsoft.com/office/drawing/2014/main" xmlns="" id="{92B7CE68-726C-457E-9AFC-0E45CBC613F2}"/>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b="4896"/>
          <a:stretch/>
        </p:blipFill>
        <p:spPr>
          <a:xfrm>
            <a:off x="291820" y="949234"/>
            <a:ext cx="3897872" cy="3789021"/>
          </a:xfrm>
        </p:spPr>
      </p:pic>
    </p:spTree>
    <p:extLst>
      <p:ext uri="{BB962C8B-B14F-4D97-AF65-F5344CB8AC3E}">
        <p14:creationId xmlns:p14="http://schemas.microsoft.com/office/powerpoint/2010/main" val="3797249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xmlns="" id="{F958FDB6-52F4-4124-8CEF-8E27F52C6007}"/>
              </a:ext>
            </a:extLst>
          </p:cNvPr>
          <p:cNvSpPr>
            <a:spLocks noGrp="1"/>
          </p:cNvSpPr>
          <p:nvPr>
            <p:ph type="body" sz="quarter" idx="13"/>
          </p:nvPr>
        </p:nvSpPr>
        <p:spPr/>
        <p:txBody>
          <a:bodyPr/>
          <a:lstStyle/>
          <a:p>
            <a:r>
              <a:rPr lang="en-US" dirty="0"/>
              <a:t>Laying an Analytic Foundation to get your Data Right</a:t>
            </a:r>
          </a:p>
        </p:txBody>
      </p:sp>
      <p:sp>
        <p:nvSpPr>
          <p:cNvPr id="6" name="Text Placeholder 5">
            <a:extLst>
              <a:ext uri="{FF2B5EF4-FFF2-40B4-BE49-F238E27FC236}">
                <a16:creationId xmlns:a16="http://schemas.microsoft.com/office/drawing/2014/main" xmlns="" id="{CFD53810-5D9D-45C7-888B-7B404533D81A}"/>
              </a:ext>
            </a:extLst>
          </p:cNvPr>
          <p:cNvSpPr>
            <a:spLocks noGrp="1"/>
          </p:cNvSpPr>
          <p:nvPr>
            <p:ph type="body" sz="quarter" idx="11"/>
          </p:nvPr>
        </p:nvSpPr>
        <p:spPr/>
        <p:txBody>
          <a:bodyPr/>
          <a:lstStyle/>
          <a:p>
            <a:r>
              <a:rPr lang="en-US" dirty="0"/>
              <a:t>4 Ways to PEPP Your Channel Sales</a:t>
            </a:r>
          </a:p>
        </p:txBody>
      </p:sp>
      <p:sp>
        <p:nvSpPr>
          <p:cNvPr id="9" name="Text Placeholder 8">
            <a:extLst>
              <a:ext uri="{FF2B5EF4-FFF2-40B4-BE49-F238E27FC236}">
                <a16:creationId xmlns:a16="http://schemas.microsoft.com/office/drawing/2014/main" xmlns="" id="{50E8B958-7ACA-409B-BC0D-3F14A497478F}"/>
              </a:ext>
            </a:extLst>
          </p:cNvPr>
          <p:cNvSpPr>
            <a:spLocks noGrp="1"/>
          </p:cNvSpPr>
          <p:nvPr>
            <p:ph type="body" sz="quarter" idx="16"/>
          </p:nvPr>
        </p:nvSpPr>
        <p:spPr>
          <a:xfrm>
            <a:off x="313225" y="1284647"/>
            <a:ext cx="4647193" cy="3648676"/>
          </a:xfrm>
        </p:spPr>
        <p:txBody>
          <a:bodyPr/>
          <a:lstStyle/>
          <a:p>
            <a:r>
              <a:rPr lang="en-US" sz="950" dirty="0">
                <a:latin typeface="ArialMT"/>
              </a:rPr>
              <a:t>You also must invest in channel data management and analytics. Without data in today’s world it is almost impossible for you to make these changes rationally and logically. Any change is hard, and attempts to change often encounter an enormous amount of organizational emotion and resistance. To navigate through this, you must have access to accurate data, analytics and insights. Otherwise, your leadership will quickly lose credibility, both inside and outside the organization. Most state-of-the-art </a:t>
            </a:r>
            <a:r>
              <a:rPr lang="en-US" sz="950" dirty="0">
                <a:latin typeface="ArialMT"/>
                <a:hlinkClick r:id="rId2"/>
              </a:rPr>
              <a:t>partner relationship management</a:t>
            </a:r>
            <a:r>
              <a:rPr lang="en-US" sz="950" dirty="0">
                <a:latin typeface="ArialMT"/>
              </a:rPr>
              <a:t> platforms can provide such access to the data analytics and insight you need to make good decisions.</a:t>
            </a:r>
          </a:p>
          <a:p>
            <a:r>
              <a:rPr lang="en-US" sz="950" dirty="0">
                <a:latin typeface="ArialMT"/>
              </a:rPr>
              <a:t>Once you have implemented a logical and analytical foundation, you can apply the PEPP strategy we’ve discussed and enable your partners with </a:t>
            </a:r>
            <a:r>
              <a:rPr lang="en-US" sz="950" dirty="0">
                <a:latin typeface="ArialMT"/>
                <a:hlinkClick r:id="rId3"/>
              </a:rPr>
              <a:t>partner marketing management</a:t>
            </a:r>
            <a:r>
              <a:rPr lang="en-US" sz="950" dirty="0">
                <a:latin typeface="ArialMT"/>
              </a:rPr>
              <a:t> and </a:t>
            </a:r>
            <a:r>
              <a:rPr lang="en-US" sz="950" dirty="0">
                <a:latin typeface="ArialMT"/>
                <a:hlinkClick r:id="rId4"/>
              </a:rPr>
              <a:t>partner sales management</a:t>
            </a:r>
            <a:r>
              <a:rPr lang="en-US" sz="950" dirty="0">
                <a:latin typeface="ArialMT"/>
              </a:rPr>
              <a:t> capabilities. Automation is critical in today’s age, but automation is also useless if you don’t have the right people and processes in place to leverage it fully. They all go together.</a:t>
            </a:r>
          </a:p>
          <a:p>
            <a:r>
              <a:rPr lang="en-US" sz="950" dirty="0">
                <a:latin typeface="ArialMT"/>
              </a:rPr>
              <a:t>As you can see, </a:t>
            </a:r>
            <a:r>
              <a:rPr lang="en-US" sz="950" dirty="0" err="1">
                <a:latin typeface="ArialMT"/>
              </a:rPr>
              <a:t>PEPPing</a:t>
            </a:r>
            <a:r>
              <a:rPr lang="en-US" sz="950" dirty="0">
                <a:latin typeface="ArialMT"/>
              </a:rPr>
              <a:t> your channel sales is hard, but it can absolutely be done. The key is to take a methodical approach that enables those who are already doing well, and then reallocate resources from poor-performing to high-potential partners through alignment of processes, people and automation platforms</a:t>
            </a:r>
            <a:r>
              <a:rPr lang="en-US" sz="950" dirty="0" smtClean="0">
                <a:latin typeface="ArialMT"/>
              </a:rPr>
              <a:t>.</a:t>
            </a:r>
            <a:endParaRPr lang="en-US" sz="950" dirty="0">
              <a:latin typeface="ArialMT"/>
            </a:endParaRPr>
          </a:p>
        </p:txBody>
      </p:sp>
      <p:pic>
        <p:nvPicPr>
          <p:cNvPr id="8" name="Picture Placeholder 7">
            <a:extLst>
              <a:ext uri="{FF2B5EF4-FFF2-40B4-BE49-F238E27FC236}">
                <a16:creationId xmlns:a16="http://schemas.microsoft.com/office/drawing/2014/main" xmlns="" id="{A193B4DC-FBFE-47C4-B416-9C93A3388250}"/>
              </a:ext>
            </a:extLst>
          </p:cNvPr>
          <p:cNvPicPr>
            <a:picLocks noGrp="1" noChangeAspect="1"/>
          </p:cNvPicPr>
          <p:nvPr>
            <p:ph type="pic" sz="quarter" idx="15"/>
          </p:nvPr>
        </p:nvPicPr>
        <p:blipFill rotWithShape="1">
          <a:blip r:embed="rId5" cstate="screen">
            <a:extLst>
              <a:ext uri="{28A0092B-C50C-407E-A947-70E740481C1C}">
                <a14:useLocalDpi xmlns:a14="http://schemas.microsoft.com/office/drawing/2010/main"/>
              </a:ext>
            </a:extLst>
          </a:blip>
          <a:srcRect b="4411"/>
          <a:stretch/>
        </p:blipFill>
        <p:spPr>
          <a:xfrm>
            <a:off x="5020574" y="931818"/>
            <a:ext cx="3897872" cy="3825008"/>
          </a:xfrm>
        </p:spPr>
      </p:pic>
    </p:spTree>
    <p:extLst>
      <p:ext uri="{BB962C8B-B14F-4D97-AF65-F5344CB8AC3E}">
        <p14:creationId xmlns:p14="http://schemas.microsoft.com/office/powerpoint/2010/main" val="995581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FD03E287-7F42-44CC-89A2-236C7F5E5D51}"/>
              </a:ext>
            </a:extLst>
          </p:cNvPr>
          <p:cNvSpPr>
            <a:spLocks noGrp="1"/>
          </p:cNvSpPr>
          <p:nvPr>
            <p:ph type="ctrTitle"/>
          </p:nvPr>
        </p:nvSpPr>
        <p:spPr/>
        <p:txBody>
          <a:bodyPr/>
          <a:lstStyle/>
          <a:p>
            <a:r>
              <a:rPr lang="en-US" dirty="0"/>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445</TotalTime>
  <Words>853</Words>
  <Application>Microsoft Office PowerPoint</Application>
  <PresentationFormat>Custom</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Akash Abraham Panday</cp:lastModifiedBy>
  <cp:revision>58</cp:revision>
  <dcterms:created xsi:type="dcterms:W3CDTF">2016-08-01T19:14:45Z</dcterms:created>
  <dcterms:modified xsi:type="dcterms:W3CDTF">2018-04-09T12:57:13Z</dcterms:modified>
</cp:coreProperties>
</file>