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14"/>
  </p:notesMasterIdLst>
  <p:handoutMasterIdLst>
    <p:handoutMasterId r:id="rId15"/>
  </p:handoutMasterIdLst>
  <p:sldIdLst>
    <p:sldId id="269" r:id="rId2"/>
    <p:sldId id="270" r:id="rId3"/>
    <p:sldId id="274" r:id="rId4"/>
    <p:sldId id="275" r:id="rId5"/>
    <p:sldId id="276" r:id="rId6"/>
    <p:sldId id="278" r:id="rId7"/>
    <p:sldId id="279" r:id="rId8"/>
    <p:sldId id="280" r:id="rId9"/>
    <p:sldId id="281" r:id="rId10"/>
    <p:sldId id="282" r:id="rId11"/>
    <p:sldId id="283" r:id="rId12"/>
    <p:sldId id="268"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09581B-3327-AB4E-817C-1FBC10EF2D35}">
          <p14:sldIdLst>
            <p14:sldId id="269"/>
            <p14:sldId id="270"/>
            <p14:sldId id="274"/>
            <p14:sldId id="275"/>
            <p14:sldId id="276"/>
            <p14:sldId id="278"/>
            <p14:sldId id="279"/>
            <p14:sldId id="280"/>
            <p14:sldId id="281"/>
            <p14:sldId id="282"/>
            <p14:sldId id="283"/>
            <p14:sldId id="268"/>
          </p14:sldIdLst>
        </p14:section>
      </p14:sectionLst>
    </p:ext>
    <p:ext uri="{EFAFB233-063F-42B5-8137-9DF3F51BA10A}">
      <p15:sldGuideLst xmlns:p15="http://schemas.microsoft.com/office/powerpoint/2012/main">
        <p15:guide id="1" orient="horz" pos="356">
          <p15:clr>
            <a:srgbClr val="A4A3A4"/>
          </p15:clr>
        </p15:guide>
        <p15:guide id="2" orient="horz" pos="2742">
          <p15:clr>
            <a:srgbClr val="A4A3A4"/>
          </p15:clr>
        </p15:guide>
        <p15:guide id="3" pos="432" userDrawn="1">
          <p15:clr>
            <a:srgbClr val="A4A3A4"/>
          </p15:clr>
        </p15:guide>
        <p15:guide id="4" pos="5326">
          <p15:clr>
            <a:srgbClr val="A4A3A4"/>
          </p15:clr>
        </p15:guide>
        <p15:guide id="5" pos="2088" userDrawn="1">
          <p15:clr>
            <a:srgbClr val="A4A3A4"/>
          </p15:clr>
        </p15:guide>
        <p15:guide id="6" pos="3770">
          <p15:clr>
            <a:srgbClr val="A4A3A4"/>
          </p15:clr>
        </p15:guide>
        <p15:guide id="7" pos="2878">
          <p15:clr>
            <a:srgbClr val="A4A3A4"/>
          </p15:clr>
        </p15:guide>
        <p15:guide id="8" pos="1987">
          <p15:clr>
            <a:srgbClr val="A4A3A4"/>
          </p15:clr>
        </p15:guide>
        <p15:guide id="9" pos="3648" userDrawn="1">
          <p15:clr>
            <a:srgbClr val="A4A3A4"/>
          </p15:clr>
        </p15:guide>
        <p15:guide id="10" pos="532" userDrawn="1">
          <p15:clr>
            <a:srgbClr val="A4A3A4"/>
          </p15:clr>
        </p15:guide>
        <p15:guide id="11" pos="6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autoAdjust="0"/>
    <p:restoredTop sz="94697" autoAdjust="0"/>
  </p:normalViewPr>
  <p:slideViewPr>
    <p:cSldViewPr snapToGrid="0" snapToObjects="1">
      <p:cViewPr varScale="1">
        <p:scale>
          <a:sx n="107" d="100"/>
          <a:sy n="107" d="100"/>
        </p:scale>
        <p:origin x="1416" y="176"/>
      </p:cViewPr>
      <p:guideLst>
        <p:guide orient="horz" pos="356"/>
        <p:guide orient="horz" pos="2742"/>
        <p:guide pos="432"/>
        <p:guide pos="5326"/>
        <p:guide pos="2088"/>
        <p:guide pos="3770"/>
        <p:guide pos="2878"/>
        <p:guide pos="1987"/>
        <p:guide pos="3648"/>
        <p:guide pos="532"/>
        <p:guide pos="632"/>
      </p:guideLst>
    </p:cSldViewPr>
  </p:slideViewPr>
  <p:outlineViewPr>
    <p:cViewPr>
      <p:scale>
        <a:sx n="33" d="100"/>
        <a:sy n="33" d="100"/>
      </p:scale>
      <p:origin x="0" y="138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E5B362-3621-3C48-86F6-59B2869843EA}" type="datetimeFigureOut">
              <a:rPr lang="en-US" smtClean="0"/>
              <a:t>7/5/17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86CCB45-2132-B648-AD01-F22029B21FED}" type="slidenum">
              <a:rPr lang="en-US" smtClean="0"/>
              <a:t>‹#›</a:t>
            </a:fld>
            <a:endParaRPr lang="en-US"/>
          </a:p>
        </p:txBody>
      </p:sp>
    </p:spTree>
    <p:extLst>
      <p:ext uri="{BB962C8B-B14F-4D97-AF65-F5344CB8AC3E}">
        <p14:creationId xmlns:p14="http://schemas.microsoft.com/office/powerpoint/2010/main" val="1515437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6BCFE6-53E5-DF49-9BE1-2B2B7914296C}" type="datetimeFigureOut">
              <a:rPr lang="en-US" smtClean="0"/>
              <a:t>7/5/17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9EDEDA-5BAF-4C4E-9184-1FBC6E051B29}" type="slidenum">
              <a:rPr lang="en-US" smtClean="0"/>
              <a:t>‹#›</a:t>
            </a:fld>
            <a:endParaRPr lang="en-US"/>
          </a:p>
        </p:txBody>
      </p:sp>
    </p:spTree>
    <p:extLst>
      <p:ext uri="{BB962C8B-B14F-4D97-AF65-F5344CB8AC3E}">
        <p14:creationId xmlns:p14="http://schemas.microsoft.com/office/powerpoint/2010/main" val="14501375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3.gi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775301"/>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2378336"/>
            <a:ext cx="5120640" cy="1314450"/>
          </a:xfrm>
        </p:spPr>
        <p:txBody>
          <a:bodyPr lIns="0" tIns="0" rIns="0" bIns="0">
            <a:no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24619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685799" y="488958"/>
            <a:ext cx="7766735" cy="388297"/>
          </a:xfrm>
        </p:spPr>
        <p:txBody>
          <a:bodyPr/>
          <a:lstStyle>
            <a:lvl2pPr>
              <a:defRPr baseline="0"/>
            </a:lvl2pPr>
            <a:lvl4pPr>
              <a:defRPr baseline="0"/>
            </a:lvl4pPr>
          </a:lstStyle>
          <a:p>
            <a:pPr lvl="0"/>
            <a:r>
              <a:rPr lang="en-US" dirty="0" smtClean="0"/>
              <a:t>Page Title</a:t>
            </a:r>
          </a:p>
        </p:txBody>
      </p:sp>
      <p:pic>
        <p:nvPicPr>
          <p:cNvPr id="9" name="Picture 8" descr="zinfi_logo_rg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032726" y="4557777"/>
            <a:ext cx="676611" cy="365736"/>
          </a:xfrm>
          <a:prstGeom prst="rect">
            <a:avLst/>
          </a:prstGeom>
        </p:spPr>
      </p:pic>
      <p:sp>
        <p:nvSpPr>
          <p:cNvPr id="10" name="TextBox 9"/>
          <p:cNvSpPr txBox="1"/>
          <p:nvPr userDrawn="1"/>
        </p:nvSpPr>
        <p:spPr>
          <a:xfrm>
            <a:off x="457199" y="4709185"/>
            <a:ext cx="6557701" cy="307777"/>
          </a:xfrm>
          <a:prstGeom prst="rect">
            <a:avLst/>
          </a:prstGeom>
          <a:noFill/>
        </p:spPr>
        <p:txBody>
          <a:bodyPr wrap="square" lIns="0" tIns="0" rIns="0" bIns="0" rtlCol="0">
            <a:noAutofit/>
          </a:bodyPr>
          <a:lstStyle/>
          <a:p>
            <a:pPr marL="0" marR="0" indent="0" algn="l" defTabSz="457200" rtl="0" eaLnBrk="1" fontAlgn="auto" latinLnBrk="0" hangingPunct="1">
              <a:lnSpc>
                <a:spcPct val="100000"/>
              </a:lnSpc>
              <a:spcBef>
                <a:spcPts val="0"/>
              </a:spcBef>
              <a:spcAft>
                <a:spcPts val="0"/>
              </a:spcAft>
              <a:buClrTx/>
              <a:buSzTx/>
              <a:buFontTx/>
              <a:buNone/>
              <a:tabLst/>
              <a:defRPr/>
            </a:pPr>
            <a:fld id="{CD23E897-AC2E-A24A-A9AD-88BBD1C02BAD}" type="slidenum">
              <a:rPr lang="en-US" sz="1000" smtClean="0">
                <a:solidFill>
                  <a:schemeClr val="tx2"/>
                </a:solidFill>
              </a:rPr>
              <a:pPr marL="0" marR="0" indent="0" algn="l" defTabSz="457200" rtl="0" eaLnBrk="1" fontAlgn="auto" latinLnBrk="0" hangingPunct="1">
                <a:lnSpc>
                  <a:spcPct val="100000"/>
                </a:lnSpc>
                <a:spcBef>
                  <a:spcPts val="0"/>
                </a:spcBef>
                <a:spcAft>
                  <a:spcPts val="0"/>
                </a:spcAft>
                <a:buClrTx/>
                <a:buSzTx/>
                <a:buFontTx/>
                <a:buNone/>
                <a:tabLst/>
                <a:defRPr/>
              </a:pPr>
              <a:t>‹#›</a:t>
            </a:fld>
            <a:r>
              <a:rPr lang="en-US" sz="1000" baseline="0" dirty="0" smtClean="0">
                <a:solidFill>
                  <a:schemeClr val="tx1">
                    <a:lumMod val="50000"/>
                    <a:lumOff val="50000"/>
                  </a:schemeClr>
                </a:solidFill>
                <a:latin typeface="+mn-lt"/>
                <a:cs typeface="Helvetica"/>
              </a:rPr>
              <a:t>      </a:t>
            </a:r>
            <a:r>
              <a:rPr lang="en-US" sz="1000" dirty="0" smtClean="0">
                <a:solidFill>
                  <a:schemeClr val="tx1">
                    <a:lumMod val="50000"/>
                    <a:lumOff val="50000"/>
                  </a:schemeClr>
                </a:solidFill>
                <a:latin typeface="+mn-lt"/>
                <a:cs typeface="Helvetica"/>
              </a:rPr>
              <a:t>|</a:t>
            </a:r>
            <a:r>
              <a:rPr lang="en-US" sz="1000" baseline="0" dirty="0" smtClean="0">
                <a:solidFill>
                  <a:schemeClr val="tx1">
                    <a:lumMod val="50000"/>
                    <a:lumOff val="50000"/>
                  </a:schemeClr>
                </a:solidFill>
                <a:latin typeface="+mn-lt"/>
                <a:cs typeface="Helvetica"/>
              </a:rPr>
              <a:t>      © ZINFI Technologies Inc. All Rights Reserved</a:t>
            </a:r>
            <a:endParaRPr lang="en-US" sz="1000" dirty="0">
              <a:solidFill>
                <a:schemeClr val="tx2"/>
              </a:solidFill>
            </a:endParaRPr>
          </a:p>
        </p:txBody>
      </p:sp>
      <p:sp>
        <p:nvSpPr>
          <p:cNvPr id="12" name="Content Placeholder 2"/>
          <p:cNvSpPr>
            <a:spLocks noGrp="1"/>
          </p:cNvSpPr>
          <p:nvPr>
            <p:ph sz="quarter" idx="14"/>
          </p:nvPr>
        </p:nvSpPr>
        <p:spPr>
          <a:xfrm>
            <a:off x="688287"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quarter" idx="15"/>
          </p:nvPr>
        </p:nvSpPr>
        <p:spPr>
          <a:xfrm>
            <a:off x="4657774" y="946158"/>
            <a:ext cx="3794760" cy="3400833"/>
          </a:xfrm>
        </p:spPr>
        <p:txBody>
          <a:bodyPr/>
          <a:lstStyle>
            <a:lvl1pPr>
              <a:spcBef>
                <a:spcPts val="0"/>
              </a:spcBef>
              <a:defRPr sz="1300" b="0">
                <a:solidFill>
                  <a:schemeClr val="tx1"/>
                </a:solidFill>
              </a:defRPr>
            </a:lvl1pPr>
            <a:lvl2pPr marL="118872" indent="-118872">
              <a:spcAft>
                <a:spcPts val="400"/>
              </a:spcAft>
              <a:buFont typeface="Arial"/>
              <a:buChar char="•"/>
              <a:defRPr/>
            </a:lvl2pPr>
            <a:lvl3pPr marL="228600" indent="-118872">
              <a:buFont typeface="Courier New"/>
              <a:buChar char="o"/>
              <a:defRPr sz="1100" i="1"/>
            </a:lvl3pPr>
            <a:lvl4pPr marL="347472" indent="-118872">
              <a:buFont typeface="Lucida Grande"/>
              <a:buChar char="–"/>
              <a:defRPr sz="900"/>
            </a:lvl4pPr>
            <a:lvl5pPr marL="576072" indent="-118872">
              <a:spcBef>
                <a:spcPts val="0"/>
              </a:spcBef>
              <a:spcAft>
                <a:spcPts val="200"/>
              </a:spcAft>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4854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11" name="Picture 10" descr="logo.jp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32533" y="2423025"/>
            <a:ext cx="1247775" cy="714375"/>
          </a:xfrm>
          <a:prstGeom prst="rect">
            <a:avLst/>
          </a:prstGeom>
        </p:spPr>
      </p:pic>
      <p:sp>
        <p:nvSpPr>
          <p:cNvPr id="12" name="Title 1"/>
          <p:cNvSpPr>
            <a:spLocks noGrp="1"/>
          </p:cNvSpPr>
          <p:nvPr>
            <p:ph type="ctrTitle" hasCustomPrompt="1"/>
          </p:nvPr>
        </p:nvSpPr>
        <p:spPr>
          <a:xfrm>
            <a:off x="685800" y="1143000"/>
            <a:ext cx="7772400" cy="775301"/>
          </a:xfrm>
        </p:spPr>
        <p:txBody>
          <a:bodyPr/>
          <a:lstStyle/>
          <a:p>
            <a:r>
              <a:rPr lang="en-US" dirty="0" smtClean="0"/>
              <a:t>Add a thank you here</a:t>
            </a:r>
            <a:endParaRPr lang="en-US" dirty="0"/>
          </a:p>
        </p:txBody>
      </p:sp>
      <p:sp>
        <p:nvSpPr>
          <p:cNvPr id="14" name="Text Placeholder 13"/>
          <p:cNvSpPr>
            <a:spLocks noGrp="1"/>
          </p:cNvSpPr>
          <p:nvPr>
            <p:ph type="body" sz="quarter" idx="10" hasCustomPrompt="1"/>
          </p:nvPr>
        </p:nvSpPr>
        <p:spPr>
          <a:xfrm>
            <a:off x="4830763" y="2114920"/>
            <a:ext cx="3532187" cy="1162050"/>
          </a:xfrm>
        </p:spPr>
        <p:txBody>
          <a:bodyPr anchor="ctr" anchorCtr="0"/>
          <a:lstStyle>
            <a:lvl1pPr>
              <a:defRPr sz="1200" b="0" baseline="0">
                <a:solidFill>
                  <a:schemeClr val="tx2"/>
                </a:solidFill>
              </a:defRPr>
            </a:lvl1pPr>
          </a:lstStyle>
          <a:p>
            <a:pPr lvl="0"/>
            <a:r>
              <a:rPr lang="en-US" dirty="0" smtClean="0"/>
              <a:t>Add local address and contact info</a:t>
            </a:r>
          </a:p>
        </p:txBody>
      </p:sp>
      <p:sp>
        <p:nvSpPr>
          <p:cNvPr id="15" name="TextBox 14"/>
          <p:cNvSpPr txBox="1"/>
          <p:nvPr userDrawn="1"/>
        </p:nvSpPr>
        <p:spPr>
          <a:xfrm>
            <a:off x="1984375" y="4667647"/>
            <a:ext cx="5175250" cy="307777"/>
          </a:xfrm>
          <a:prstGeom prst="rect">
            <a:avLst/>
          </a:prstGeom>
          <a:noFill/>
        </p:spPr>
        <p:txBody>
          <a:bodyPr wrap="square" lIns="0" tIns="0" rIns="0" bIns="0" rtlCol="0">
            <a:noAutofit/>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tx2"/>
                </a:solidFill>
              </a:rPr>
              <a:t>© ZINFI Technologies Inc. All Rights Reserved.</a:t>
            </a:r>
            <a:endParaRPr lang="en-US" sz="1000" dirty="0">
              <a:solidFill>
                <a:schemeClr val="tx2"/>
              </a:solidFill>
            </a:endParaRPr>
          </a:p>
        </p:txBody>
      </p:sp>
      <p:pic>
        <p:nvPicPr>
          <p:cNvPr id="2" name="Picture 1" descr="tag_line.gif"/>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4830763" y="3354093"/>
            <a:ext cx="2095500" cy="176213"/>
          </a:xfrm>
          <a:prstGeom prst="rect">
            <a:avLst/>
          </a:prstGeom>
        </p:spPr>
      </p:pic>
    </p:spTree>
    <p:extLst>
      <p:ext uri="{BB962C8B-B14F-4D97-AF65-F5344CB8AC3E}">
        <p14:creationId xmlns:p14="http://schemas.microsoft.com/office/powerpoint/2010/main" val="27539183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85800"/>
            <a:ext cx="7772400" cy="857250"/>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5800" y="1543049"/>
            <a:ext cx="7772400" cy="3051573"/>
          </a:xfrm>
          <a:prstGeom prst="rect">
            <a:avLst/>
          </a:prstGeom>
        </p:spPr>
        <p:txBody>
          <a:bodyPr vert="horz" lIns="0" tIns="0" rIns="0" bIns="0" rtlCol="0">
            <a:noAutofit/>
          </a:bodyPr>
          <a:lstStyle/>
          <a:p>
            <a:pPr lvl="0"/>
            <a:r>
              <a:rPr lang="en-US" dirty="0" smtClean="0"/>
              <a:t>Sub Head</a:t>
            </a:r>
          </a:p>
          <a:p>
            <a:pPr lvl="1"/>
            <a:r>
              <a:rPr lang="en-US" dirty="0" smtClean="0"/>
              <a:t>Body Copy</a:t>
            </a:r>
          </a:p>
          <a:p>
            <a:pPr lvl="2"/>
            <a:r>
              <a:rPr lang="en-US" dirty="0" smtClean="0"/>
              <a:t>bullets</a:t>
            </a:r>
          </a:p>
          <a:p>
            <a:pPr lvl="3"/>
            <a:r>
              <a:rPr lang="en-US" dirty="0" smtClean="0"/>
              <a:t>Secondary Bullet, use sparingly or not at all</a:t>
            </a:r>
          </a:p>
        </p:txBody>
      </p:sp>
    </p:spTree>
    <p:extLst>
      <p:ext uri="{BB962C8B-B14F-4D97-AF65-F5344CB8AC3E}">
        <p14:creationId xmlns:p14="http://schemas.microsoft.com/office/powerpoint/2010/main" val="1889195301"/>
      </p:ext>
    </p:extLst>
  </p:cSld>
  <p:clrMap bg1="lt1" tx1="dk1" bg2="lt2" tx2="dk2" accent1="accent1" accent2="accent2" accent3="accent3" accent4="accent4" accent5="accent5" accent6="accent6" hlink="hlink" folHlink="folHlink"/>
  <p:sldLayoutIdLst>
    <p:sldLayoutId id="2147483733" r:id="rId1"/>
    <p:sldLayoutId id="2147483754" r:id="rId2"/>
    <p:sldLayoutId id="2147483751" r:id="rId3"/>
  </p:sldLayoutIdLst>
  <p:timing>
    <p:tnLst>
      <p:par>
        <p:cTn id="1" dur="indefinite" restart="never" nodeType="tmRoot"/>
      </p:par>
    </p:tnLst>
  </p:timing>
  <p:txStyles>
    <p:titleStyle>
      <a:lvl1pPr algn="l" defTabSz="457200" rtl="0" eaLnBrk="1" latinLnBrk="0" hangingPunct="1">
        <a:spcBef>
          <a:spcPct val="0"/>
        </a:spcBef>
        <a:buNone/>
        <a:defRPr sz="4400" kern="1200">
          <a:solidFill>
            <a:schemeClr val="accent1"/>
          </a:solidFill>
          <a:latin typeface="Helvetica"/>
          <a:ea typeface="+mj-ea"/>
          <a:cs typeface="Helvetica"/>
        </a:defRPr>
      </a:lvl1pPr>
    </p:titleStyle>
    <p:body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mailto:sales.noram@zinfitech.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4875" y="703964"/>
            <a:ext cx="2578750" cy="2875663"/>
          </a:xfrm>
        </p:spPr>
        <p:txBody>
          <a:bodyPr anchor="ctr"/>
          <a:lstStyle/>
          <a:p>
            <a:r>
              <a:rPr lang="en-US" sz="2400" dirty="0"/>
              <a:t>How to Be a </a:t>
            </a:r>
            <a:r>
              <a:rPr lang="en-US" sz="2400" dirty="0" smtClean="0"/>
              <a:t/>
            </a:r>
            <a:br>
              <a:rPr lang="en-US" sz="2400" dirty="0" smtClean="0"/>
            </a:br>
            <a:r>
              <a:rPr lang="en-US" sz="2400" dirty="0" smtClean="0"/>
              <a:t>Rock </a:t>
            </a:r>
            <a:r>
              <a:rPr lang="en-US" sz="2400" dirty="0"/>
              <a:t>Star </a:t>
            </a:r>
            <a:r>
              <a:rPr lang="en-US" sz="2400" dirty="0" smtClean="0"/>
              <a:t/>
            </a:r>
            <a:br>
              <a:rPr lang="en-US" sz="2400" dirty="0" smtClean="0"/>
            </a:br>
            <a:r>
              <a:rPr lang="en-US" sz="2400" dirty="0" smtClean="0"/>
              <a:t>in </a:t>
            </a:r>
            <a:r>
              <a:rPr lang="en-US" sz="2400" dirty="0"/>
              <a:t>the </a:t>
            </a:r>
            <a:r>
              <a:rPr lang="en-US" sz="2400" dirty="0" smtClean="0"/>
              <a:t>Channel </a:t>
            </a:r>
            <a:r>
              <a:rPr lang="en-US" sz="2400" dirty="0"/>
              <a:t>Marketing World</a:t>
            </a:r>
          </a:p>
        </p:txBody>
      </p:sp>
      <p:pic>
        <p:nvPicPr>
          <p:cNvPr id="9" name="Picture 8" descr="zinfi_logo_rgb.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966046" y="3404457"/>
            <a:ext cx="900569" cy="48679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730" y="859648"/>
            <a:ext cx="4981821" cy="3400677"/>
          </a:xfrm>
          <a:prstGeom prst="rect">
            <a:avLst/>
          </a:prstGeom>
        </p:spPr>
      </p:pic>
    </p:spTree>
    <p:extLst>
      <p:ext uri="{BB962C8B-B14F-4D97-AF65-F5344CB8AC3E}">
        <p14:creationId xmlns:p14="http://schemas.microsoft.com/office/powerpoint/2010/main" val="2291318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57773" y="488958"/>
            <a:ext cx="4054711" cy="388297"/>
          </a:xfrm>
        </p:spPr>
        <p:txBody>
          <a:bodyPr/>
          <a:lstStyle/>
          <a:p>
            <a:r>
              <a:rPr lang="en-US" dirty="0">
                <a:solidFill>
                  <a:srgbClr val="F27724"/>
                </a:solidFill>
              </a:rPr>
              <a:t>5. If it </a:t>
            </a:r>
            <a:r>
              <a:rPr lang="en-US" dirty="0" err="1">
                <a:solidFill>
                  <a:srgbClr val="F27724"/>
                </a:solidFill>
              </a:rPr>
              <a:t>A</a:t>
            </a:r>
            <a:r>
              <a:rPr lang="en-US" dirty="0" err="1" smtClean="0">
                <a:solidFill>
                  <a:srgbClr val="F27724"/>
                </a:solidFill>
              </a:rPr>
              <a:t>in’t</a:t>
            </a:r>
            <a:r>
              <a:rPr lang="en-US" dirty="0" smtClean="0">
                <a:solidFill>
                  <a:srgbClr val="F27724"/>
                </a:solidFill>
              </a:rPr>
              <a:t> </a:t>
            </a:r>
            <a:r>
              <a:rPr lang="en-US" dirty="0">
                <a:solidFill>
                  <a:srgbClr val="F27724"/>
                </a:solidFill>
              </a:rPr>
              <a:t>B</a:t>
            </a:r>
            <a:r>
              <a:rPr lang="en-US" dirty="0" smtClean="0">
                <a:solidFill>
                  <a:srgbClr val="F27724"/>
                </a:solidFill>
              </a:rPr>
              <a:t>roke</a:t>
            </a:r>
            <a:r>
              <a:rPr lang="en-US" dirty="0">
                <a:solidFill>
                  <a:srgbClr val="F27724"/>
                </a:solidFill>
              </a:rPr>
              <a:t>, </a:t>
            </a:r>
            <a:r>
              <a:rPr lang="en-US" dirty="0" smtClean="0">
                <a:solidFill>
                  <a:srgbClr val="F27724"/>
                </a:solidFill>
              </a:rPr>
              <a:t>Don’t </a:t>
            </a:r>
            <a:r>
              <a:rPr lang="en-US" dirty="0">
                <a:solidFill>
                  <a:srgbClr val="F27724"/>
                </a:solidFill>
              </a:rPr>
              <a:t>F</a:t>
            </a:r>
            <a:r>
              <a:rPr lang="en-US" dirty="0" smtClean="0">
                <a:solidFill>
                  <a:srgbClr val="F27724"/>
                </a:solidFill>
              </a:rPr>
              <a:t>ix it</a:t>
            </a:r>
            <a:endParaRPr lang="en-US" dirty="0">
              <a:solidFill>
                <a:srgbClr val="F27724"/>
              </a:solidFill>
            </a:endParaRPr>
          </a:p>
        </p:txBody>
      </p:sp>
      <p:sp>
        <p:nvSpPr>
          <p:cNvPr id="4" name="Content Placeholder 3"/>
          <p:cNvSpPr>
            <a:spLocks noGrp="1"/>
          </p:cNvSpPr>
          <p:nvPr>
            <p:ph sz="quarter" idx="15"/>
          </p:nvPr>
        </p:nvSpPr>
        <p:spPr>
          <a:xfrm>
            <a:off x="4657774" y="1017143"/>
            <a:ext cx="4333826" cy="3329848"/>
          </a:xfrm>
        </p:spPr>
        <p:txBody>
          <a:bodyPr/>
          <a:lstStyle/>
          <a:p>
            <a:r>
              <a:rPr lang="en-US" sz="1200" dirty="0"/>
              <a:t>This may sound like a cliché, but it’s a very important principle to remember when it comes to channel. We channel marketers can be our own worst enemies at times. We have this creativity bug that compels us to keep trying different things. Of course you should try different things if a program is not working, but once you figure out a program that is popular and is driving consistent results, don’t mess with it. Channel marketing is really hard, so congratulate yourself for figuring out how to succeed and keep running successful programs until they stop delivering.</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75" y="573570"/>
            <a:ext cx="3781828" cy="3781828"/>
          </a:xfrm>
          <a:prstGeom prst="rect">
            <a:avLst/>
          </a:prstGeom>
        </p:spPr>
      </p:pic>
    </p:spTree>
    <p:extLst>
      <p:ext uri="{BB962C8B-B14F-4D97-AF65-F5344CB8AC3E}">
        <p14:creationId xmlns:p14="http://schemas.microsoft.com/office/powerpoint/2010/main" val="368754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4"/>
          </p:nvPr>
        </p:nvSpPr>
        <p:spPr>
          <a:xfrm>
            <a:off x="688287" y="565149"/>
            <a:ext cx="3794760" cy="3787775"/>
          </a:xfrm>
        </p:spPr>
        <p:txBody>
          <a:bodyPr/>
          <a:lstStyle/>
          <a:p>
            <a:r>
              <a:rPr lang="en-US" sz="1200" dirty="0"/>
              <a:t>I suspect you must be thinking, “Really? If I follow these five steps I will be a rock star in channel marketing?” The short answer is “yes.” If you know how to market, what your partners need and what your channel sales team is looking for—and if you plan ahead, simplify, align rewards, celebrate success and keep running what has already proven to work—then you really will become a rock star! We see this every day.</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7725" y="565150"/>
            <a:ext cx="3794125" cy="3794125"/>
          </a:xfrm>
          <a:prstGeom prst="rect">
            <a:avLst/>
          </a:prstGeom>
        </p:spPr>
      </p:pic>
    </p:spTree>
    <p:extLst>
      <p:ext uri="{BB962C8B-B14F-4D97-AF65-F5344CB8AC3E}">
        <p14:creationId xmlns:p14="http://schemas.microsoft.com/office/powerpoint/2010/main" val="407272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Text Placeholder 2"/>
          <p:cNvSpPr>
            <a:spLocks noGrp="1"/>
          </p:cNvSpPr>
          <p:nvPr>
            <p:ph type="body" sz="quarter" idx="10"/>
          </p:nvPr>
        </p:nvSpPr>
        <p:spPr/>
        <p:txBody>
          <a:bodyPr/>
          <a:lstStyle/>
          <a:p>
            <a:r>
              <a:rPr lang="en-US" b="1" dirty="0"/>
              <a:t>North American Marketing Operations Center</a:t>
            </a:r>
            <a:br>
              <a:rPr lang="en-US" b="1" dirty="0"/>
            </a:br>
            <a:r>
              <a:rPr lang="en-US" dirty="0"/>
              <a:t>ZINFI Technologies, Inc.</a:t>
            </a:r>
            <a:br>
              <a:rPr lang="en-US" dirty="0"/>
            </a:br>
            <a:r>
              <a:rPr lang="en-US" dirty="0"/>
              <a:t>6200 </a:t>
            </a:r>
            <a:r>
              <a:rPr lang="en-US" dirty="0" err="1"/>
              <a:t>Stoneridge</a:t>
            </a:r>
            <a:r>
              <a:rPr lang="en-US" dirty="0"/>
              <a:t> Mall Road, Suite 300</a:t>
            </a:r>
            <a:br>
              <a:rPr lang="en-US" dirty="0"/>
            </a:br>
            <a:r>
              <a:rPr lang="en-US" dirty="0"/>
              <a:t>Pleasanton, CA 94588</a:t>
            </a:r>
          </a:p>
          <a:p>
            <a:r>
              <a:rPr lang="en-US" b="1" dirty="0">
                <a:solidFill>
                  <a:srgbClr val="00ADFF"/>
                </a:solidFill>
              </a:rPr>
              <a:t>1.866.707.1944</a:t>
            </a:r>
            <a:r>
              <a:rPr lang="en-US" b="1" dirty="0"/>
              <a:t> </a:t>
            </a:r>
            <a:r>
              <a:rPr lang="en-US" dirty="0"/>
              <a:t>or </a:t>
            </a:r>
            <a:r>
              <a:rPr lang="en-US" b="1" dirty="0">
                <a:solidFill>
                  <a:schemeClr val="accent1"/>
                </a:solidFill>
                <a:hlinkClick r:id="rId2"/>
              </a:rPr>
              <a:t>sales.noram@zinfitech.com</a:t>
            </a:r>
            <a:endParaRPr lang="en-US" b="1" dirty="0">
              <a:solidFill>
                <a:schemeClr val="accent1"/>
              </a:solidFill>
            </a:endParaRPr>
          </a:p>
        </p:txBody>
      </p:sp>
    </p:spTree>
    <p:extLst>
      <p:ext uri="{BB962C8B-B14F-4D97-AF65-F5344CB8AC3E}">
        <p14:creationId xmlns:p14="http://schemas.microsoft.com/office/powerpoint/2010/main" val="2103428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4"/>
          </p:nvPr>
        </p:nvSpPr>
        <p:spPr>
          <a:xfrm>
            <a:off x="688287" y="565149"/>
            <a:ext cx="3794760" cy="3787775"/>
          </a:xfrm>
        </p:spPr>
        <p:txBody>
          <a:bodyPr/>
          <a:lstStyle/>
          <a:p>
            <a:r>
              <a:rPr lang="en-US" sz="1200" dirty="0"/>
              <a:t>If you think marketing is hard, try </a:t>
            </a:r>
            <a:r>
              <a:rPr lang="en-US" sz="1200" b="1" dirty="0"/>
              <a:t>channel marketing</a:t>
            </a:r>
            <a:r>
              <a:rPr lang="en-US" sz="1200" dirty="0"/>
              <a:t>. Try marketing to and through a group of very important people who do not report to you, have their own business focus and agenda, and may be loyal to your competitors but also sell a lot of your products</a:t>
            </a:r>
            <a:r>
              <a:rPr lang="en-US" sz="1200" dirty="0" smtClean="0"/>
              <a:t>.</a:t>
            </a:r>
          </a:p>
          <a:p>
            <a:endParaRPr lang="en-US" sz="1200" dirty="0" smtClean="0"/>
          </a:p>
          <a:p>
            <a:r>
              <a:rPr lang="en-US" sz="1200" dirty="0"/>
              <a:t>What do you do? How do you make changes to engage your organization and drive results so that you become a rock star in your channel marketing organization? It can be done. We’ve certainly seen many of our clients achieve channel marketing stardom by following five core principles in a structured way. You can do the same and take your organization to a whole new level of performance.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7725" y="565150"/>
            <a:ext cx="3794125" cy="3794125"/>
          </a:xfrm>
          <a:prstGeom prst="rect">
            <a:avLst/>
          </a:prstGeom>
        </p:spPr>
      </p:pic>
    </p:spTree>
    <p:extLst>
      <p:ext uri="{BB962C8B-B14F-4D97-AF65-F5344CB8AC3E}">
        <p14:creationId xmlns:p14="http://schemas.microsoft.com/office/powerpoint/2010/main" val="120926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5"/>
          </p:nvPr>
        </p:nvSpPr>
        <p:spPr>
          <a:xfrm>
            <a:off x="4657774" y="565150"/>
            <a:ext cx="3794760" cy="3781841"/>
          </a:xfrm>
        </p:spPr>
        <p:txBody>
          <a:bodyPr/>
          <a:lstStyle/>
          <a:p>
            <a:r>
              <a:rPr lang="en-US" sz="1200" dirty="0"/>
              <a:t>Before we take a deep dive into the five core success factors, let’s talk a little bit about the nature of channel and the core marketing activities associated with it. The channel actually varies considerably from industry to industry. In the business to consumer (B2C) segment, it consist primarily of franchises and agents (e.g., insurance and real estate). In the business to business (B2B) segment the channel may also include franchises, but it will also include independent organizations like resellers, value added resellers, system integrators, engineering houses, installers and so on. The channel is diverse, but what I am going to cover here are themes that remain consist across verticals, as well as channel partner types</a:t>
            </a:r>
            <a:r>
              <a:rPr lang="en-US" sz="1200" dirty="0" smtClean="0"/>
              <a:t>.</a:t>
            </a:r>
          </a:p>
          <a:p>
            <a:endParaRPr lang="en-US" sz="1200" dirty="0"/>
          </a:p>
          <a:p>
            <a:r>
              <a:rPr lang="en-US" sz="1200" b="1" dirty="0"/>
              <a:t>Channel marketing has basically three core motions: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75" y="581416"/>
            <a:ext cx="3771078" cy="3771078"/>
          </a:xfrm>
          <a:prstGeom prst="rect">
            <a:avLst/>
          </a:prstGeom>
        </p:spPr>
      </p:pic>
    </p:spTree>
    <p:extLst>
      <p:ext uri="{BB962C8B-B14F-4D97-AF65-F5344CB8AC3E}">
        <p14:creationId xmlns:p14="http://schemas.microsoft.com/office/powerpoint/2010/main" val="67407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519781"/>
            <a:ext cx="300519" cy="404894"/>
          </a:xfrm>
        </p:spPr>
        <p:txBody>
          <a:bodyPr/>
          <a:lstStyle/>
          <a:p>
            <a:r>
              <a:rPr lang="en-US" dirty="0" smtClean="0"/>
              <a:t>1. </a:t>
            </a:r>
            <a:endParaRPr lang="en-US" dirty="0">
              <a:solidFill>
                <a:srgbClr val="F27724"/>
              </a:solidFill>
            </a:endParaRPr>
          </a:p>
        </p:txBody>
      </p:sp>
      <p:sp>
        <p:nvSpPr>
          <p:cNvPr id="3" name="Content Placeholder 2"/>
          <p:cNvSpPr>
            <a:spLocks noGrp="1"/>
          </p:cNvSpPr>
          <p:nvPr>
            <p:ph sz="quarter" idx="14"/>
          </p:nvPr>
        </p:nvSpPr>
        <p:spPr>
          <a:xfrm>
            <a:off x="1003300" y="565151"/>
            <a:ext cx="3475672" cy="975974"/>
          </a:xfrm>
        </p:spPr>
        <p:txBody>
          <a:bodyPr/>
          <a:lstStyle/>
          <a:p>
            <a:r>
              <a:rPr lang="en-US" sz="1150" b="1" dirty="0"/>
              <a:t>“Marketing to” the partner</a:t>
            </a:r>
            <a:r>
              <a:rPr lang="en-US" sz="1150" dirty="0"/>
              <a:t>, where the focus is on informing the channel partner or dealer about a vendor’s products, process and programs. Partner recruitment, training, engagement and management programs tend to be most important here.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7725" y="572118"/>
            <a:ext cx="3794125" cy="3794125"/>
          </a:xfrm>
          <a:prstGeom prst="rect">
            <a:avLst/>
          </a:prstGeom>
        </p:spPr>
      </p:pic>
      <p:sp>
        <p:nvSpPr>
          <p:cNvPr id="5" name="Text Placeholder 1"/>
          <p:cNvSpPr txBox="1">
            <a:spLocks/>
          </p:cNvSpPr>
          <p:nvPr/>
        </p:nvSpPr>
        <p:spPr>
          <a:xfrm>
            <a:off x="704638" y="1689318"/>
            <a:ext cx="300519" cy="404894"/>
          </a:xfrm>
          <a:prstGeom prst="rect">
            <a:avLst/>
          </a:prstGeom>
        </p:spPr>
        <p:txBody>
          <a:bodyPr vert="horz" lIns="0" tIns="0" rIns="0" bIns="0" rtlCol="0">
            <a:noAutofit/>
          </a:bodyPr>
          <a:lst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2</a:t>
            </a:r>
            <a:r>
              <a:rPr lang="en-US" dirty="0" smtClean="0"/>
              <a:t>. </a:t>
            </a:r>
            <a:endParaRPr lang="en-US" dirty="0">
              <a:solidFill>
                <a:srgbClr val="F27724"/>
              </a:solidFill>
            </a:endParaRPr>
          </a:p>
        </p:txBody>
      </p:sp>
      <p:sp>
        <p:nvSpPr>
          <p:cNvPr id="6" name="Content Placeholder 2"/>
          <p:cNvSpPr>
            <a:spLocks noGrp="1"/>
          </p:cNvSpPr>
          <p:nvPr>
            <p:ph sz="quarter" idx="14"/>
          </p:nvPr>
        </p:nvSpPr>
        <p:spPr>
          <a:xfrm>
            <a:off x="1022138" y="1734688"/>
            <a:ext cx="3475672" cy="975974"/>
          </a:xfrm>
        </p:spPr>
        <p:txBody>
          <a:bodyPr/>
          <a:lstStyle/>
          <a:p>
            <a:r>
              <a:rPr lang="en-US" sz="1150" b="1" dirty="0"/>
              <a:t>“Marketing through” the partner</a:t>
            </a:r>
            <a:r>
              <a:rPr lang="en-US" sz="1150" dirty="0"/>
              <a:t>, where a vendor markets to end users through a partner network by leveraging their list. This is typical in the technology and manufacturing segments.</a:t>
            </a:r>
          </a:p>
        </p:txBody>
      </p:sp>
      <p:sp>
        <p:nvSpPr>
          <p:cNvPr id="7" name="Text Placeholder 1"/>
          <p:cNvSpPr txBox="1">
            <a:spLocks/>
          </p:cNvSpPr>
          <p:nvPr/>
        </p:nvSpPr>
        <p:spPr>
          <a:xfrm>
            <a:off x="668819" y="2813485"/>
            <a:ext cx="300519" cy="404894"/>
          </a:xfrm>
          <a:prstGeom prst="rect">
            <a:avLst/>
          </a:prstGeom>
        </p:spPr>
        <p:txBody>
          <a:bodyPr vert="horz" lIns="0" tIns="0" rIns="0" bIns="0" rtlCol="0">
            <a:noAutofit/>
          </a:bodyPr>
          <a:lstStyle>
            <a:lvl1pPr marL="0" indent="0" algn="l" defTabSz="457200" rtl="0" eaLnBrk="1" latinLnBrk="0" hangingPunct="1">
              <a:spcBef>
                <a:spcPts val="200"/>
              </a:spcBef>
              <a:spcAft>
                <a:spcPts val="800"/>
              </a:spcAft>
              <a:buFontTx/>
              <a:buNone/>
              <a:defRPr sz="2200" b="1" i="0" kern="1200">
                <a:solidFill>
                  <a:schemeClr val="accent4"/>
                </a:solidFill>
                <a:latin typeface="+mn-lt"/>
                <a:ea typeface="+mn-ea"/>
                <a:cs typeface="+mn-cs"/>
              </a:defRPr>
            </a:lvl1pPr>
            <a:lvl2pPr marL="0" indent="0" algn="l" defTabSz="457200" rtl="0" eaLnBrk="1" latinLnBrk="0" hangingPunct="1">
              <a:spcBef>
                <a:spcPts val="0"/>
              </a:spcBef>
              <a:spcAft>
                <a:spcPts val="1000"/>
              </a:spcAft>
              <a:buFontTx/>
              <a:buNone/>
              <a:defRPr sz="1300" kern="1200" baseline="0">
                <a:solidFill>
                  <a:schemeClr val="tx1"/>
                </a:solidFill>
                <a:latin typeface="+mn-lt"/>
                <a:ea typeface="+mn-ea"/>
                <a:cs typeface="+mn-cs"/>
              </a:defRPr>
            </a:lvl2pPr>
            <a:lvl3pPr marL="118872" indent="-118872" algn="l" defTabSz="457200" rtl="0" eaLnBrk="1" latinLnBrk="0" hangingPunct="1">
              <a:spcBef>
                <a:spcPts val="0"/>
              </a:spcBef>
              <a:spcAft>
                <a:spcPts val="200"/>
              </a:spcAft>
              <a:buSzPct val="100000"/>
              <a:buFont typeface="Arial"/>
              <a:buChar char="•"/>
              <a:defRPr sz="1300" kern="1200">
                <a:solidFill>
                  <a:schemeClr val="tx1"/>
                </a:solidFill>
                <a:latin typeface="+mn-lt"/>
                <a:ea typeface="+mn-ea"/>
                <a:cs typeface="+mn-cs"/>
              </a:defRPr>
            </a:lvl3pPr>
            <a:lvl4pPr marL="228600" indent="-118872" algn="l" defTabSz="457200" rtl="0" eaLnBrk="1" latinLnBrk="0" hangingPunct="1">
              <a:spcBef>
                <a:spcPts val="0"/>
              </a:spcBef>
              <a:spcAft>
                <a:spcPts val="200"/>
              </a:spcAft>
              <a:buFont typeface="Courier New"/>
              <a:buChar char="o"/>
              <a:defRPr sz="1100" b="0" i="1"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3. </a:t>
            </a:r>
            <a:endParaRPr lang="en-US" dirty="0">
              <a:solidFill>
                <a:srgbClr val="F27724"/>
              </a:solidFill>
            </a:endParaRPr>
          </a:p>
        </p:txBody>
      </p:sp>
      <p:sp>
        <p:nvSpPr>
          <p:cNvPr id="8" name="Content Placeholder 2"/>
          <p:cNvSpPr>
            <a:spLocks noGrp="1"/>
          </p:cNvSpPr>
          <p:nvPr>
            <p:ph sz="quarter" idx="14"/>
          </p:nvPr>
        </p:nvSpPr>
        <p:spPr>
          <a:xfrm>
            <a:off x="986319" y="2858855"/>
            <a:ext cx="3475672" cy="975974"/>
          </a:xfrm>
        </p:spPr>
        <p:txBody>
          <a:bodyPr/>
          <a:lstStyle/>
          <a:p>
            <a:r>
              <a:rPr lang="en-US" sz="1150" b="1" dirty="0"/>
              <a:t>“Marketing with” the partner</a:t>
            </a:r>
            <a:r>
              <a:rPr lang="en-US" sz="1150" dirty="0"/>
              <a:t>, where a vendor works with an alliance partner, and together they drive solutions to market by running various joint campaigns. “Intel Inside” is a great example of this category in technology segment.</a:t>
            </a:r>
          </a:p>
        </p:txBody>
      </p:sp>
    </p:spTree>
    <p:extLst>
      <p:ext uri="{BB962C8B-B14F-4D97-AF65-F5344CB8AC3E}">
        <p14:creationId xmlns:p14="http://schemas.microsoft.com/office/powerpoint/2010/main" val="241362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5"/>
          </p:nvPr>
        </p:nvSpPr>
        <p:spPr>
          <a:xfrm>
            <a:off x="4657773" y="565150"/>
            <a:ext cx="3794760" cy="3787775"/>
          </a:xfrm>
        </p:spPr>
        <p:txBody>
          <a:bodyPr/>
          <a:lstStyle/>
          <a:p>
            <a:r>
              <a:rPr lang="en-US" sz="1200" dirty="0"/>
              <a:t>So, now that we’re familiar with the three basic motions of channel marketing, let’s take a look at the five core success factors. Following them will not only help simplify what you do but also increase the impact of your channel marketing activities. If you work in a channel marketing organization and want to rise above the noise and produce demonstrable results, stick to these principles: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75" y="585780"/>
            <a:ext cx="3787207" cy="3787207"/>
          </a:xfrm>
          <a:prstGeom prst="rect">
            <a:avLst/>
          </a:prstGeom>
        </p:spPr>
      </p:pic>
    </p:spTree>
    <p:extLst>
      <p:ext uri="{BB962C8B-B14F-4D97-AF65-F5344CB8AC3E}">
        <p14:creationId xmlns:p14="http://schemas.microsoft.com/office/powerpoint/2010/main" val="135296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57774" y="488958"/>
            <a:ext cx="3794760" cy="388297"/>
          </a:xfrm>
        </p:spPr>
        <p:txBody>
          <a:bodyPr/>
          <a:lstStyle/>
          <a:p>
            <a:r>
              <a:rPr lang="en-US" dirty="0">
                <a:solidFill>
                  <a:srgbClr val="F27724"/>
                </a:solidFill>
              </a:rPr>
              <a:t>1. Plan </a:t>
            </a:r>
            <a:r>
              <a:rPr lang="en-US" dirty="0" smtClean="0">
                <a:solidFill>
                  <a:srgbClr val="F27724"/>
                </a:solidFill>
              </a:rPr>
              <a:t>Beyond </a:t>
            </a:r>
            <a:r>
              <a:rPr lang="en-US" dirty="0">
                <a:solidFill>
                  <a:srgbClr val="F27724"/>
                </a:solidFill>
              </a:rPr>
              <a:t>a </a:t>
            </a:r>
            <a:r>
              <a:rPr lang="en-US" dirty="0" smtClean="0">
                <a:solidFill>
                  <a:srgbClr val="F27724"/>
                </a:solidFill>
              </a:rPr>
              <a:t>Quarter</a:t>
            </a:r>
            <a:endParaRPr lang="en-US" dirty="0">
              <a:solidFill>
                <a:srgbClr val="F27724"/>
              </a:solidFill>
            </a:endParaRPr>
          </a:p>
        </p:txBody>
      </p:sp>
      <p:sp>
        <p:nvSpPr>
          <p:cNvPr id="4" name="Content Placeholder 3"/>
          <p:cNvSpPr>
            <a:spLocks noGrp="1"/>
          </p:cNvSpPr>
          <p:nvPr>
            <p:ph sz="quarter" idx="15"/>
          </p:nvPr>
        </p:nvSpPr>
        <p:spPr>
          <a:xfrm>
            <a:off x="4657774" y="1017143"/>
            <a:ext cx="4333826" cy="3329848"/>
          </a:xfrm>
        </p:spPr>
        <p:txBody>
          <a:bodyPr/>
          <a:lstStyle/>
          <a:p>
            <a:r>
              <a:rPr lang="en-US" sz="1200" dirty="0"/>
              <a:t>Most organizations that are large in nature tend to operate their business around fiscal quarters, which are typically the focus for budget approval and spending. However, it is rare for effective channel marketing activities to be planned, rolled out and measured within a quarter. We recommend you plan at least six months in advance instead, splitting the year into a first and second half.</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75" y="573570"/>
            <a:ext cx="3781828" cy="3781828"/>
          </a:xfrm>
          <a:prstGeom prst="rect">
            <a:avLst/>
          </a:prstGeom>
        </p:spPr>
      </p:pic>
    </p:spTree>
    <p:extLst>
      <p:ext uri="{BB962C8B-B14F-4D97-AF65-F5344CB8AC3E}">
        <p14:creationId xmlns:p14="http://schemas.microsoft.com/office/powerpoint/2010/main" val="1526616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488958"/>
            <a:ext cx="3797248" cy="388297"/>
          </a:xfrm>
        </p:spPr>
        <p:txBody>
          <a:bodyPr/>
          <a:lstStyle/>
          <a:p>
            <a:r>
              <a:rPr lang="en-US" dirty="0">
                <a:solidFill>
                  <a:srgbClr val="F27724"/>
                </a:solidFill>
              </a:rPr>
              <a:t>2. Simplify </a:t>
            </a:r>
            <a:r>
              <a:rPr lang="en-US" dirty="0" smtClean="0">
                <a:solidFill>
                  <a:srgbClr val="F27724"/>
                </a:solidFill>
              </a:rPr>
              <a:t>What </a:t>
            </a:r>
            <a:r>
              <a:rPr lang="en-US" dirty="0">
                <a:solidFill>
                  <a:srgbClr val="F27724"/>
                </a:solidFill>
              </a:rPr>
              <a:t>Y</a:t>
            </a:r>
            <a:r>
              <a:rPr lang="en-US" dirty="0" smtClean="0">
                <a:solidFill>
                  <a:srgbClr val="F27724"/>
                </a:solidFill>
              </a:rPr>
              <a:t>ou </a:t>
            </a:r>
            <a:r>
              <a:rPr lang="en-US" dirty="0" smtClean="0">
                <a:solidFill>
                  <a:srgbClr val="F27724"/>
                </a:solidFill>
              </a:rPr>
              <a:t>D</a:t>
            </a:r>
            <a:r>
              <a:rPr lang="en-US" dirty="0" smtClean="0">
                <a:solidFill>
                  <a:srgbClr val="F27724"/>
                </a:solidFill>
              </a:rPr>
              <a:t>o</a:t>
            </a:r>
            <a:endParaRPr lang="en-US" dirty="0">
              <a:solidFill>
                <a:srgbClr val="F27724"/>
              </a:solidFill>
            </a:endParaRPr>
          </a:p>
        </p:txBody>
      </p:sp>
      <p:sp>
        <p:nvSpPr>
          <p:cNvPr id="3" name="Content Placeholder 2"/>
          <p:cNvSpPr>
            <a:spLocks noGrp="1"/>
          </p:cNvSpPr>
          <p:nvPr>
            <p:ph sz="quarter" idx="14"/>
          </p:nvPr>
        </p:nvSpPr>
        <p:spPr>
          <a:xfrm>
            <a:off x="688287" y="965772"/>
            <a:ext cx="4163412" cy="3541682"/>
          </a:xfrm>
        </p:spPr>
        <p:txBody>
          <a:bodyPr/>
          <a:lstStyle/>
          <a:p>
            <a:r>
              <a:rPr lang="en-US" sz="1200" dirty="0">
                <a:solidFill>
                  <a:srgbClr val="333333"/>
                </a:solidFill>
              </a:rPr>
              <a:t>Most channel marketing programs really don’t work because those in control fail to take a long-term view, provide insufficient resources and/or execute poorly. The way around these pitfalls is to focus on a few programs that work and implement them across multiple countries and geographies. Don’t succumb to the temptation to create unique programs for every single region. Most of a vendor’s channel partners tend to behave the same way from region to region. For the sake of simplicity and ease of execution, resist the mindset that claims each region is different.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1548" y="576474"/>
            <a:ext cx="3685007" cy="3685007"/>
          </a:xfrm>
          <a:prstGeom prst="rect">
            <a:avLst/>
          </a:prstGeom>
        </p:spPr>
      </p:pic>
    </p:spTree>
    <p:extLst>
      <p:ext uri="{BB962C8B-B14F-4D97-AF65-F5344CB8AC3E}">
        <p14:creationId xmlns:p14="http://schemas.microsoft.com/office/powerpoint/2010/main" val="109327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57774" y="488958"/>
            <a:ext cx="3794760" cy="388297"/>
          </a:xfrm>
        </p:spPr>
        <p:txBody>
          <a:bodyPr/>
          <a:lstStyle/>
          <a:p>
            <a:r>
              <a:rPr lang="en-US" dirty="0" smtClean="0">
                <a:solidFill>
                  <a:srgbClr val="F27724"/>
                </a:solidFill>
              </a:rPr>
              <a:t>3</a:t>
            </a:r>
            <a:r>
              <a:rPr lang="en-US" dirty="0">
                <a:solidFill>
                  <a:srgbClr val="F27724"/>
                </a:solidFill>
              </a:rPr>
              <a:t>. Align </a:t>
            </a:r>
            <a:r>
              <a:rPr lang="en-US" dirty="0" smtClean="0">
                <a:solidFill>
                  <a:srgbClr val="F27724"/>
                </a:solidFill>
              </a:rPr>
              <a:t>Rewards</a:t>
            </a:r>
            <a:endParaRPr lang="en-US" dirty="0">
              <a:solidFill>
                <a:srgbClr val="F27724"/>
              </a:solidFill>
            </a:endParaRPr>
          </a:p>
        </p:txBody>
      </p:sp>
      <p:sp>
        <p:nvSpPr>
          <p:cNvPr id="4" name="Content Placeholder 3"/>
          <p:cNvSpPr>
            <a:spLocks noGrp="1"/>
          </p:cNvSpPr>
          <p:nvPr>
            <p:ph sz="quarter" idx="15"/>
          </p:nvPr>
        </p:nvSpPr>
        <p:spPr>
          <a:xfrm>
            <a:off x="4657774" y="1017143"/>
            <a:ext cx="4333826" cy="3329848"/>
          </a:xfrm>
        </p:spPr>
        <p:txBody>
          <a:bodyPr/>
          <a:lstStyle/>
          <a:p>
            <a:r>
              <a:rPr lang="en-US" sz="1200" dirty="0"/>
              <a:t>Many channel marketing vendors have decent incentives for partners, like rewards and rebates, in place. However, we’ve found that it’s rare for those incentives to be fully aligned with channel programs. Once you put money into specific programs, partners know you are serious about those programs and they tend to behave very differently. Program-aligned incentives might involve providing partners with a break on your training costs, granting additional margin for certain deal types, or offering sales people rewards for achieving or exceeding quotas for certain category of products.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75" y="573570"/>
            <a:ext cx="3781828" cy="3781828"/>
          </a:xfrm>
          <a:prstGeom prst="rect">
            <a:avLst/>
          </a:prstGeom>
        </p:spPr>
      </p:pic>
    </p:spTree>
    <p:extLst>
      <p:ext uri="{BB962C8B-B14F-4D97-AF65-F5344CB8AC3E}">
        <p14:creationId xmlns:p14="http://schemas.microsoft.com/office/powerpoint/2010/main" val="175415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85800" y="488958"/>
            <a:ext cx="3797248" cy="388297"/>
          </a:xfrm>
        </p:spPr>
        <p:txBody>
          <a:bodyPr/>
          <a:lstStyle/>
          <a:p>
            <a:r>
              <a:rPr lang="en-US" dirty="0" smtClean="0">
                <a:solidFill>
                  <a:srgbClr val="F27724"/>
                </a:solidFill>
              </a:rPr>
              <a:t>4</a:t>
            </a:r>
            <a:r>
              <a:rPr lang="en-US" dirty="0">
                <a:solidFill>
                  <a:srgbClr val="F27724"/>
                </a:solidFill>
              </a:rPr>
              <a:t>. Celebrate </a:t>
            </a:r>
            <a:r>
              <a:rPr lang="en-US" dirty="0" smtClean="0">
                <a:solidFill>
                  <a:srgbClr val="F27724"/>
                </a:solidFill>
              </a:rPr>
              <a:t>Success</a:t>
            </a:r>
            <a:endParaRPr lang="en-US" dirty="0">
              <a:solidFill>
                <a:srgbClr val="F27724"/>
              </a:solidFill>
            </a:endParaRPr>
          </a:p>
        </p:txBody>
      </p:sp>
      <p:sp>
        <p:nvSpPr>
          <p:cNvPr id="3" name="Content Placeholder 2"/>
          <p:cNvSpPr>
            <a:spLocks noGrp="1"/>
          </p:cNvSpPr>
          <p:nvPr>
            <p:ph sz="quarter" idx="14"/>
          </p:nvPr>
        </p:nvSpPr>
        <p:spPr>
          <a:xfrm>
            <a:off x="688287" y="965772"/>
            <a:ext cx="4163412" cy="3541682"/>
          </a:xfrm>
        </p:spPr>
        <p:txBody>
          <a:bodyPr/>
          <a:lstStyle/>
          <a:p>
            <a:r>
              <a:rPr lang="en-US" sz="1200" dirty="0">
                <a:solidFill>
                  <a:srgbClr val="333333"/>
                </a:solidFill>
              </a:rPr>
              <a:t>You and your team will put in a lot of hard work to make the top three success factors we’ve already discussed here a reality. However, if you don’t share news of your successes both internally and across the channel network, you miss two big opportunities. First, you lose the opportunity to engage with your own internal stake holders in promoting success. Second, you stop creating excitement among the partner base. Most partners tend to watch how programs are working for other partners; once they see success they believe they can replicate, they engage. The lesson here is to promote whatever relevant successes you can to build engagement and enthusiasm among both partners and colleagues.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1548" y="576474"/>
            <a:ext cx="3685007" cy="3685007"/>
          </a:xfrm>
          <a:prstGeom prst="rect">
            <a:avLst/>
          </a:prstGeom>
        </p:spPr>
      </p:pic>
    </p:spTree>
    <p:extLst>
      <p:ext uri="{BB962C8B-B14F-4D97-AF65-F5344CB8AC3E}">
        <p14:creationId xmlns:p14="http://schemas.microsoft.com/office/powerpoint/2010/main" val="184251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zinfi_powerpoint_template">
  <a:themeElements>
    <a:clrScheme name="Zinfi Brand">
      <a:dk1>
        <a:srgbClr val="333333"/>
      </a:dk1>
      <a:lt1>
        <a:sysClr val="window" lastClr="FFFFFF"/>
      </a:lt1>
      <a:dk2>
        <a:srgbClr val="807C78"/>
      </a:dk2>
      <a:lt2>
        <a:srgbClr val="E6E6E6"/>
      </a:lt2>
      <a:accent1>
        <a:srgbClr val="00ADFF"/>
      </a:accent1>
      <a:accent2>
        <a:srgbClr val="962AA6"/>
      </a:accent2>
      <a:accent3>
        <a:srgbClr val="8CA621"/>
      </a:accent3>
      <a:accent4>
        <a:srgbClr val="F27724"/>
      </a:accent4>
      <a:accent5>
        <a:srgbClr val="E84639"/>
      </a:accent5>
      <a:accent6>
        <a:srgbClr val="4D4A48"/>
      </a:accent6>
      <a:hlink>
        <a:srgbClr val="00ADFF"/>
      </a:hlink>
      <a:folHlink>
        <a:srgbClr val="00ADFF"/>
      </a:folHlink>
    </a:clrScheme>
    <a:fontScheme name="Zinfi">
      <a:majorFont>
        <a:latin typeface="Helvetica"/>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Helvetic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zinfi_powerpoint_template.thmx</Template>
  <TotalTime>43298</TotalTime>
  <Words>1099</Words>
  <Application>Microsoft Macintosh PowerPoint</Application>
  <PresentationFormat>On-screen Show (16:9)</PresentationFormat>
  <Paragraphs>28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Helvetica</vt:lpstr>
      <vt:lpstr>Lucida Grande</vt:lpstr>
      <vt:lpstr>zinfi_powerpoint_template</vt:lpstr>
      <vt:lpstr>How to Be a  Rock Star  in the Channel Marketing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ZINFI</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Bowden</dc:creator>
  <cp:lastModifiedBy>Ken Bhowmick</cp:lastModifiedBy>
  <cp:revision>400</cp:revision>
  <cp:lastPrinted>2012-10-17T16:04:59Z</cp:lastPrinted>
  <dcterms:created xsi:type="dcterms:W3CDTF">2012-07-05T17:18:21Z</dcterms:created>
  <dcterms:modified xsi:type="dcterms:W3CDTF">2017-07-05T13:17:42Z</dcterms:modified>
</cp:coreProperties>
</file>