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62" r:id="rId7"/>
    <p:sldId id="263" r:id="rId8"/>
    <p:sldId id="264" r:id="rId9"/>
    <p:sldId id="259" r:id="rId10"/>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60"/>
    <p:restoredTop sz="94697"/>
  </p:normalViewPr>
  <p:slideViewPr>
    <p:cSldViewPr snapToGrid="0" snapToObjects="1">
      <p:cViewPr varScale="1">
        <p:scale>
          <a:sx n="119" d="100"/>
          <a:sy n="119" d="100"/>
        </p:scale>
        <p:origin x="99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1333F547-2D52-4F44-BE51-BAB5A0A35F3D}"/>
    <pc:docChg chg="undo custSel modSld modMainMaster">
      <pc:chgData name="Subhajit Ghosh" userId="c585d1f3-935b-4ece-b40b-1a6550e66d72" providerId="ADAL" clId="{1333F547-2D52-4F44-BE51-BAB5A0A35F3D}" dt="2018-04-09T11:36:01.011" v="39"/>
      <pc:docMkLst>
        <pc:docMk/>
      </pc:docMkLst>
      <pc:sldChg chg="addSp delSp modSp">
        <pc:chgData name="Subhajit Ghosh" userId="c585d1f3-935b-4ece-b40b-1a6550e66d72" providerId="ADAL" clId="{1333F547-2D52-4F44-BE51-BAB5A0A35F3D}" dt="2018-04-09T11:32:28.180" v="12"/>
        <pc:sldMkLst>
          <pc:docMk/>
          <pc:sldMk cId="2429983986" sldId="256"/>
        </pc:sldMkLst>
        <pc:spChg chg="add del">
          <ac:chgData name="Subhajit Ghosh" userId="c585d1f3-935b-4ece-b40b-1a6550e66d72" providerId="ADAL" clId="{1333F547-2D52-4F44-BE51-BAB5A0A35F3D}" dt="2018-04-09T11:27:08.681" v="7" actId="478"/>
          <ac:spMkLst>
            <pc:docMk/>
            <pc:sldMk cId="2429983986" sldId="256"/>
            <ac:spMk id="2" creationId="{6C508723-A199-4A13-BFDA-DFEB486D7D46}"/>
          </ac:spMkLst>
        </pc:spChg>
        <pc:spChg chg="add del">
          <ac:chgData name="Subhajit Ghosh" userId="c585d1f3-935b-4ece-b40b-1a6550e66d72" providerId="ADAL" clId="{1333F547-2D52-4F44-BE51-BAB5A0A35F3D}" dt="2018-04-09T11:27:08.681" v="7" actId="478"/>
          <ac:spMkLst>
            <pc:docMk/>
            <pc:sldMk cId="2429983986" sldId="256"/>
            <ac:spMk id="3" creationId="{7E4FE485-5D4A-4710-9DC2-43849FAADD96}"/>
          </ac:spMkLst>
        </pc:spChg>
        <pc:spChg chg="add del">
          <ac:chgData name="Subhajit Ghosh" userId="c585d1f3-935b-4ece-b40b-1a6550e66d72" providerId="ADAL" clId="{1333F547-2D52-4F44-BE51-BAB5A0A35F3D}" dt="2018-04-09T11:27:08.681" v="7" actId="478"/>
          <ac:spMkLst>
            <pc:docMk/>
            <pc:sldMk cId="2429983986" sldId="256"/>
            <ac:spMk id="4" creationId="{0A410509-E340-4197-8EB4-8241A52A89B6}"/>
          </ac:spMkLst>
        </pc:spChg>
        <pc:spChg chg="add del mod">
          <ac:chgData name="Subhajit Ghosh" userId="c585d1f3-935b-4ece-b40b-1a6550e66d72" providerId="ADAL" clId="{1333F547-2D52-4F44-BE51-BAB5A0A35F3D}" dt="2018-04-09T11:27:01.321" v="4" actId="478"/>
          <ac:spMkLst>
            <pc:docMk/>
            <pc:sldMk cId="2429983986" sldId="256"/>
            <ac:spMk id="6" creationId="{57310DAB-73BB-44FD-AC30-5B33B019CE0B}"/>
          </ac:spMkLst>
        </pc:spChg>
        <pc:spChg chg="add del mod">
          <ac:chgData name="Subhajit Ghosh" userId="c585d1f3-935b-4ece-b40b-1a6550e66d72" providerId="ADAL" clId="{1333F547-2D52-4F44-BE51-BAB5A0A35F3D}" dt="2018-04-09T11:27:01.321" v="4" actId="478"/>
          <ac:spMkLst>
            <pc:docMk/>
            <pc:sldMk cId="2429983986" sldId="256"/>
            <ac:spMk id="9" creationId="{A04D40EF-5A4F-47B7-815C-E8ECB89003CD}"/>
          </ac:spMkLst>
        </pc:spChg>
        <pc:spChg chg="add del mod">
          <ac:chgData name="Subhajit Ghosh" userId="c585d1f3-935b-4ece-b40b-1a6550e66d72" providerId="ADAL" clId="{1333F547-2D52-4F44-BE51-BAB5A0A35F3D}" dt="2018-04-09T11:27:01.321" v="4" actId="478"/>
          <ac:spMkLst>
            <pc:docMk/>
            <pc:sldMk cId="2429983986" sldId="256"/>
            <ac:spMk id="11" creationId="{3A3A4AD7-BAD1-4077-8076-4646FAA9C2A4}"/>
          </ac:spMkLst>
        </pc:spChg>
        <pc:spChg chg="add del mod">
          <ac:chgData name="Subhajit Ghosh" userId="c585d1f3-935b-4ece-b40b-1a6550e66d72" providerId="ADAL" clId="{1333F547-2D52-4F44-BE51-BAB5A0A35F3D}" dt="2018-04-09T11:29:07.593" v="9" actId="478"/>
          <ac:spMkLst>
            <pc:docMk/>
            <pc:sldMk cId="2429983986" sldId="256"/>
            <ac:spMk id="13" creationId="{D5F5DF49-F4D2-4290-A92F-4D3DA528E928}"/>
          </ac:spMkLst>
        </pc:spChg>
        <pc:spChg chg="add del mod">
          <ac:chgData name="Subhajit Ghosh" userId="c585d1f3-935b-4ece-b40b-1a6550e66d72" providerId="ADAL" clId="{1333F547-2D52-4F44-BE51-BAB5A0A35F3D}" dt="2018-04-09T11:29:07.593" v="9" actId="478"/>
          <ac:spMkLst>
            <pc:docMk/>
            <pc:sldMk cId="2429983986" sldId="256"/>
            <ac:spMk id="15" creationId="{2F494375-AAFE-48E6-A471-41A9883FA8CF}"/>
          </ac:spMkLst>
        </pc:spChg>
        <pc:spChg chg="add del mod">
          <ac:chgData name="Subhajit Ghosh" userId="c585d1f3-935b-4ece-b40b-1a6550e66d72" providerId="ADAL" clId="{1333F547-2D52-4F44-BE51-BAB5A0A35F3D}" dt="2018-04-09T11:29:07.593" v="9" actId="478"/>
          <ac:spMkLst>
            <pc:docMk/>
            <pc:sldMk cId="2429983986" sldId="256"/>
            <ac:spMk id="17" creationId="{6FC1787F-1A51-4FB8-8827-2834A5EE7A7D}"/>
          </ac:spMkLst>
        </pc:spChg>
        <pc:spChg chg="add">
          <ac:chgData name="Subhajit Ghosh" userId="c585d1f3-935b-4ece-b40b-1a6550e66d72" providerId="ADAL" clId="{1333F547-2D52-4F44-BE51-BAB5A0A35F3D}" dt="2018-04-09T11:29:24.259" v="10"/>
          <ac:spMkLst>
            <pc:docMk/>
            <pc:sldMk cId="2429983986" sldId="256"/>
            <ac:spMk id="18" creationId="{60D97D9E-73C4-4575-BE62-522D81088BF7}"/>
          </ac:spMkLst>
        </pc:spChg>
        <pc:spChg chg="add mod">
          <ac:chgData name="Subhajit Ghosh" userId="c585d1f3-935b-4ece-b40b-1a6550e66d72" providerId="ADAL" clId="{1333F547-2D52-4F44-BE51-BAB5A0A35F3D}" dt="2018-04-09T11:32:28.180" v="12"/>
          <ac:spMkLst>
            <pc:docMk/>
            <pc:sldMk cId="2429983986" sldId="256"/>
            <ac:spMk id="22" creationId="{FF53F65D-6614-41FA-83EB-239D7CABBBDE}"/>
          </ac:spMkLst>
        </pc:spChg>
        <pc:spChg chg="add">
          <ac:chgData name="Subhajit Ghosh" userId="c585d1f3-935b-4ece-b40b-1a6550e66d72" providerId="ADAL" clId="{1333F547-2D52-4F44-BE51-BAB5A0A35F3D}" dt="2018-04-09T11:29:24.259" v="10"/>
          <ac:spMkLst>
            <pc:docMk/>
            <pc:sldMk cId="2429983986" sldId="256"/>
            <ac:spMk id="23" creationId="{CC1140AF-A044-4B37-91D3-275F653FADF8}"/>
          </ac:spMkLst>
        </pc:spChg>
        <pc:spChg chg="add">
          <ac:chgData name="Subhajit Ghosh" userId="c585d1f3-935b-4ece-b40b-1a6550e66d72" providerId="ADAL" clId="{1333F547-2D52-4F44-BE51-BAB5A0A35F3D}" dt="2018-04-09T11:29:24.259" v="10"/>
          <ac:spMkLst>
            <pc:docMk/>
            <pc:sldMk cId="2429983986" sldId="256"/>
            <ac:spMk id="24" creationId="{657A9A09-832E-4EFC-B526-FEB2C1BA1F1C}"/>
          </ac:spMkLst>
        </pc:spChg>
        <pc:picChg chg="add del">
          <ac:chgData name="Subhajit Ghosh" userId="c585d1f3-935b-4ece-b40b-1a6550e66d72" providerId="ADAL" clId="{1333F547-2D52-4F44-BE51-BAB5A0A35F3D}" dt="2018-04-09T11:27:08.681" v="7" actId="478"/>
          <ac:picMkLst>
            <pc:docMk/>
            <pc:sldMk cId="2429983986" sldId="256"/>
            <ac:picMk id="7" creationId="{9626617F-2D6F-4D64-A3FF-C27BF8DA580E}"/>
          </ac:picMkLst>
        </pc:picChg>
        <pc:picChg chg="add">
          <ac:chgData name="Subhajit Ghosh" userId="c585d1f3-935b-4ece-b40b-1a6550e66d72" providerId="ADAL" clId="{1333F547-2D52-4F44-BE51-BAB5A0A35F3D}" dt="2018-04-09T11:29:24.259" v="10"/>
          <ac:picMkLst>
            <pc:docMk/>
            <pc:sldMk cId="2429983986" sldId="256"/>
            <ac:picMk id="19" creationId="{76FA4B40-3913-4753-95DF-C5A7A1432D21}"/>
          </ac:picMkLst>
        </pc:picChg>
        <pc:cxnChg chg="add">
          <ac:chgData name="Subhajit Ghosh" userId="c585d1f3-935b-4ece-b40b-1a6550e66d72" providerId="ADAL" clId="{1333F547-2D52-4F44-BE51-BAB5A0A35F3D}" dt="2018-04-09T11:29:24.259" v="10"/>
          <ac:cxnSpMkLst>
            <pc:docMk/>
            <pc:sldMk cId="2429983986" sldId="256"/>
            <ac:cxnSpMk id="20" creationId="{61308656-A399-4D8E-B59D-64A714F3D693}"/>
          </ac:cxnSpMkLst>
        </pc:cxnChg>
        <pc:cxnChg chg="add">
          <ac:chgData name="Subhajit Ghosh" userId="c585d1f3-935b-4ece-b40b-1a6550e66d72" providerId="ADAL" clId="{1333F547-2D52-4F44-BE51-BAB5A0A35F3D}" dt="2018-04-09T11:29:24.259" v="10"/>
          <ac:cxnSpMkLst>
            <pc:docMk/>
            <pc:sldMk cId="2429983986" sldId="256"/>
            <ac:cxnSpMk id="21" creationId="{D9B666E4-0923-4340-89FA-56D39C7EE9E2}"/>
          </ac:cxnSpMkLst>
        </pc:cxnChg>
      </pc:sldChg>
      <pc:sldChg chg="addSp delSp modSp modAnim">
        <pc:chgData name="Subhajit Ghosh" userId="c585d1f3-935b-4ece-b40b-1a6550e66d72" providerId="ADAL" clId="{1333F547-2D52-4F44-BE51-BAB5A0A35F3D}" dt="2018-04-09T11:34:35.353" v="22"/>
        <pc:sldMkLst>
          <pc:docMk/>
          <pc:sldMk cId="4142234705" sldId="257"/>
        </pc:sldMkLst>
        <pc:spChg chg="mod">
          <ac:chgData name="Subhajit Ghosh" userId="c585d1f3-935b-4ece-b40b-1a6550e66d72" providerId="ADAL" clId="{1333F547-2D52-4F44-BE51-BAB5A0A35F3D}" dt="2018-04-09T11:33:29.259" v="17" actId="14100"/>
          <ac:spMkLst>
            <pc:docMk/>
            <pc:sldMk cId="4142234705" sldId="257"/>
            <ac:spMk id="5" creationId="{C4B6616B-D638-467B-86EF-41EF776CAD4F}"/>
          </ac:spMkLst>
        </pc:spChg>
        <pc:spChg chg="add del mod">
          <ac:chgData name="Subhajit Ghosh" userId="c585d1f3-935b-4ece-b40b-1a6550e66d72" providerId="ADAL" clId="{1333F547-2D52-4F44-BE51-BAB5A0A35F3D}" dt="2018-04-09T11:27:03.901" v="6"/>
          <ac:spMkLst>
            <pc:docMk/>
            <pc:sldMk cId="4142234705" sldId="257"/>
            <ac:spMk id="6" creationId="{29D0BA82-69E6-4DA7-8AD3-490672120D5A}"/>
          </ac:spMkLst>
        </pc:spChg>
        <pc:picChg chg="add del">
          <ac:chgData name="Subhajit Ghosh" userId="c585d1f3-935b-4ece-b40b-1a6550e66d72" providerId="ADAL" clId="{1333F547-2D52-4F44-BE51-BAB5A0A35F3D}" dt="2018-04-09T11:27:02.262" v="5"/>
          <ac:picMkLst>
            <pc:docMk/>
            <pc:sldMk cId="4142234705" sldId="257"/>
            <ac:picMk id="8" creationId="{3F85A50A-CE02-4350-9401-A0C72C1054BF}"/>
          </ac:picMkLst>
        </pc:picChg>
        <pc:picChg chg="add mod">
          <ac:chgData name="Subhajit Ghosh" userId="c585d1f3-935b-4ece-b40b-1a6550e66d72" providerId="ADAL" clId="{1333F547-2D52-4F44-BE51-BAB5A0A35F3D}" dt="2018-04-09T11:33:29.259" v="17" actId="14100"/>
          <ac:picMkLst>
            <pc:docMk/>
            <pc:sldMk cId="4142234705" sldId="257"/>
            <ac:picMk id="9" creationId="{AC934983-0272-4A0F-B899-4CA18D906861}"/>
          </ac:picMkLst>
        </pc:picChg>
        <pc:picChg chg="del">
          <ac:chgData name="Subhajit Ghosh" userId="c585d1f3-935b-4ece-b40b-1a6550e66d72" providerId="ADAL" clId="{1333F547-2D52-4F44-BE51-BAB5A0A35F3D}" dt="2018-04-09T11:26:45.494" v="0" actId="478"/>
          <ac:picMkLst>
            <pc:docMk/>
            <pc:sldMk cId="4142234705" sldId="257"/>
            <ac:picMk id="11" creationId="{B32DC0B8-2721-4CDC-BEC8-0BE26EF970CC}"/>
          </ac:picMkLst>
        </pc:picChg>
      </pc:sldChg>
      <pc:sldChg chg="modAnim">
        <pc:chgData name="Subhajit Ghosh" userId="c585d1f3-935b-4ece-b40b-1a6550e66d72" providerId="ADAL" clId="{1333F547-2D52-4F44-BE51-BAB5A0A35F3D}" dt="2018-04-09T11:34:48.760" v="24"/>
        <pc:sldMkLst>
          <pc:docMk/>
          <pc:sldMk cId="2815277108" sldId="258"/>
        </pc:sldMkLst>
      </pc:sldChg>
      <pc:sldChg chg="addSp delSp modSp">
        <pc:chgData name="Subhajit Ghosh" userId="c585d1f3-935b-4ece-b40b-1a6550e66d72" providerId="ADAL" clId="{1333F547-2D52-4F44-BE51-BAB5A0A35F3D}" dt="2018-04-09T11:33:51.120" v="20"/>
        <pc:sldMkLst>
          <pc:docMk/>
          <pc:sldMk cId="1819120097" sldId="259"/>
        </pc:sldMkLst>
        <pc:spChg chg="add del mod">
          <ac:chgData name="Subhajit Ghosh" userId="c585d1f3-935b-4ece-b40b-1a6550e66d72" providerId="ADAL" clId="{1333F547-2D52-4F44-BE51-BAB5A0A35F3D}" dt="2018-04-09T11:33:50.335" v="19" actId="478"/>
          <ac:spMkLst>
            <pc:docMk/>
            <pc:sldMk cId="1819120097" sldId="259"/>
            <ac:spMk id="3" creationId="{616BC665-EA33-4B7D-82FB-F50F86480FDD}"/>
          </ac:spMkLst>
        </pc:spChg>
        <pc:spChg chg="add">
          <ac:chgData name="Subhajit Ghosh" userId="c585d1f3-935b-4ece-b40b-1a6550e66d72" providerId="ADAL" clId="{1333F547-2D52-4F44-BE51-BAB5A0A35F3D}" dt="2018-04-09T11:33:51.120" v="20"/>
          <ac:spMkLst>
            <pc:docMk/>
            <pc:sldMk cId="1819120097" sldId="259"/>
            <ac:spMk id="5" creationId="{00413FC4-DA5E-4594-934C-328C6D468B8F}"/>
          </ac:spMkLst>
        </pc:spChg>
        <pc:spChg chg="del">
          <ac:chgData name="Subhajit Ghosh" userId="c585d1f3-935b-4ece-b40b-1a6550e66d72" providerId="ADAL" clId="{1333F547-2D52-4F44-BE51-BAB5A0A35F3D}" dt="2018-04-09T11:33:48.025" v="18" actId="478"/>
          <ac:spMkLst>
            <pc:docMk/>
            <pc:sldMk cId="1819120097" sldId="259"/>
            <ac:spMk id="6" creationId="{FD03E287-7F42-44CC-89A2-236C7F5E5D51}"/>
          </ac:spMkLst>
        </pc:spChg>
        <pc:spChg chg="add">
          <ac:chgData name="Subhajit Ghosh" userId="c585d1f3-935b-4ece-b40b-1a6550e66d72" providerId="ADAL" clId="{1333F547-2D52-4F44-BE51-BAB5A0A35F3D}" dt="2018-04-09T11:33:51.120" v="20"/>
          <ac:spMkLst>
            <pc:docMk/>
            <pc:sldMk cId="1819120097" sldId="259"/>
            <ac:spMk id="7" creationId="{429FC80F-47B5-4A9B-8A2C-793F5FF95A1F}"/>
          </ac:spMkLst>
        </pc:spChg>
      </pc:sldChg>
      <pc:sldChg chg="modAnim">
        <pc:chgData name="Subhajit Ghosh" userId="c585d1f3-935b-4ece-b40b-1a6550e66d72" providerId="ADAL" clId="{1333F547-2D52-4F44-BE51-BAB5A0A35F3D}" dt="2018-04-09T11:35:03.258" v="27"/>
        <pc:sldMkLst>
          <pc:docMk/>
          <pc:sldMk cId="737988607" sldId="260"/>
        </pc:sldMkLst>
      </pc:sldChg>
      <pc:sldChg chg="modAnim">
        <pc:chgData name="Subhajit Ghosh" userId="c585d1f3-935b-4ece-b40b-1a6550e66d72" providerId="ADAL" clId="{1333F547-2D52-4F44-BE51-BAB5A0A35F3D}" dt="2018-04-09T11:35:15.136" v="29"/>
        <pc:sldMkLst>
          <pc:docMk/>
          <pc:sldMk cId="2969045081" sldId="261"/>
        </pc:sldMkLst>
      </pc:sldChg>
      <pc:sldChg chg="modAnim">
        <pc:chgData name="Subhajit Ghosh" userId="c585d1f3-935b-4ece-b40b-1a6550e66d72" providerId="ADAL" clId="{1333F547-2D52-4F44-BE51-BAB5A0A35F3D}" dt="2018-04-09T11:35:37.868" v="34"/>
        <pc:sldMkLst>
          <pc:docMk/>
          <pc:sldMk cId="564985362" sldId="262"/>
        </pc:sldMkLst>
      </pc:sldChg>
      <pc:sldChg chg="modAnim">
        <pc:chgData name="Subhajit Ghosh" userId="c585d1f3-935b-4ece-b40b-1a6550e66d72" providerId="ADAL" clId="{1333F547-2D52-4F44-BE51-BAB5A0A35F3D}" dt="2018-04-09T11:35:50.921" v="37"/>
        <pc:sldMkLst>
          <pc:docMk/>
          <pc:sldMk cId="175741954" sldId="263"/>
        </pc:sldMkLst>
      </pc:sldChg>
      <pc:sldChg chg="modAnim">
        <pc:chgData name="Subhajit Ghosh" userId="c585d1f3-935b-4ece-b40b-1a6550e66d72" providerId="ADAL" clId="{1333F547-2D52-4F44-BE51-BAB5A0A35F3D}" dt="2018-04-09T11:36:01.011" v="39"/>
        <pc:sldMkLst>
          <pc:docMk/>
          <pc:sldMk cId="2208895894" sldId="264"/>
        </pc:sldMkLst>
      </pc:sldChg>
      <pc:sldMasterChg chg="modSldLayout">
        <pc:chgData name="Subhajit Ghosh" userId="c585d1f3-935b-4ece-b40b-1a6550e66d72" providerId="ADAL" clId="{1333F547-2D52-4F44-BE51-BAB5A0A35F3D}" dt="2018-04-09T11:33:09.120" v="16" actId="14100"/>
        <pc:sldMasterMkLst>
          <pc:docMk/>
          <pc:sldMasterMk cId="1867618857" sldId="2147483651"/>
        </pc:sldMasterMkLst>
        <pc:sldLayoutChg chg="delSp">
          <pc:chgData name="Subhajit Ghosh" userId="c585d1f3-935b-4ece-b40b-1a6550e66d72" providerId="ADAL" clId="{1333F547-2D52-4F44-BE51-BAB5A0A35F3D}" dt="2018-04-09T11:27:14.591" v="8" actId="478"/>
          <pc:sldLayoutMkLst>
            <pc:docMk/>
            <pc:sldMasterMk cId="1867618857" sldId="2147483651"/>
            <pc:sldLayoutMk cId="313042061" sldId="2147483655"/>
          </pc:sldLayoutMkLst>
          <pc:spChg chg="del">
            <ac:chgData name="Subhajit Ghosh" userId="c585d1f3-935b-4ece-b40b-1a6550e66d72" providerId="ADAL" clId="{1333F547-2D52-4F44-BE51-BAB5A0A35F3D}" dt="2018-04-09T11:27:14.591" v="8" actId="478"/>
            <ac:spMkLst>
              <pc:docMk/>
              <pc:sldMasterMk cId="1867618857" sldId="2147483651"/>
              <pc:sldLayoutMk cId="313042061" sldId="2147483655"/>
              <ac:spMk id="6" creationId="{00000000-0000-0000-0000-000000000000}"/>
            </ac:spMkLst>
          </pc:spChg>
          <pc:spChg chg="del">
            <ac:chgData name="Subhajit Ghosh" userId="c585d1f3-935b-4ece-b40b-1a6550e66d72" providerId="ADAL" clId="{1333F547-2D52-4F44-BE51-BAB5A0A35F3D}" dt="2018-04-09T11:27:14.591" v="8" actId="478"/>
            <ac:spMkLst>
              <pc:docMk/>
              <pc:sldMasterMk cId="1867618857" sldId="2147483651"/>
              <pc:sldLayoutMk cId="313042061" sldId="2147483655"/>
              <ac:spMk id="8" creationId="{00000000-0000-0000-0000-000000000000}"/>
            </ac:spMkLst>
          </pc:spChg>
          <pc:spChg chg="del">
            <ac:chgData name="Subhajit Ghosh" userId="c585d1f3-935b-4ece-b40b-1a6550e66d72" providerId="ADAL" clId="{1333F547-2D52-4F44-BE51-BAB5A0A35F3D}" dt="2018-04-09T11:27:14.591" v="8" actId="478"/>
            <ac:spMkLst>
              <pc:docMk/>
              <pc:sldMasterMk cId="1867618857" sldId="2147483651"/>
              <pc:sldLayoutMk cId="313042061" sldId="2147483655"/>
              <ac:spMk id="15" creationId="{00000000-0000-0000-0000-000000000000}"/>
            </ac:spMkLst>
          </pc:spChg>
          <pc:spChg chg="del">
            <ac:chgData name="Subhajit Ghosh" userId="c585d1f3-935b-4ece-b40b-1a6550e66d72" providerId="ADAL" clId="{1333F547-2D52-4F44-BE51-BAB5A0A35F3D}" dt="2018-04-09T11:27:14.591" v="8" actId="478"/>
            <ac:spMkLst>
              <pc:docMk/>
              <pc:sldMasterMk cId="1867618857" sldId="2147483651"/>
              <pc:sldLayoutMk cId="313042061" sldId="2147483655"/>
              <ac:spMk id="17" creationId="{00000000-0000-0000-0000-000000000000}"/>
            </ac:spMkLst>
          </pc:spChg>
          <pc:spChg chg="del">
            <ac:chgData name="Subhajit Ghosh" userId="c585d1f3-935b-4ece-b40b-1a6550e66d72" providerId="ADAL" clId="{1333F547-2D52-4F44-BE51-BAB5A0A35F3D}" dt="2018-04-09T11:27:14.591" v="8" actId="478"/>
            <ac:spMkLst>
              <pc:docMk/>
              <pc:sldMasterMk cId="1867618857" sldId="2147483651"/>
              <pc:sldLayoutMk cId="313042061" sldId="2147483655"/>
              <ac:spMk id="21" creationId="{00000000-0000-0000-0000-000000000000}"/>
            </ac:spMkLst>
          </pc:spChg>
          <pc:picChg chg="del">
            <ac:chgData name="Subhajit Ghosh" userId="c585d1f3-935b-4ece-b40b-1a6550e66d72" providerId="ADAL" clId="{1333F547-2D52-4F44-BE51-BAB5A0A35F3D}" dt="2018-04-09T11:27:14.591" v="8" actId="478"/>
            <ac:picMkLst>
              <pc:docMk/>
              <pc:sldMasterMk cId="1867618857" sldId="2147483651"/>
              <pc:sldLayoutMk cId="313042061" sldId="2147483655"/>
              <ac:picMk id="14" creationId="{00000000-0000-0000-0000-000000000000}"/>
            </ac:picMkLst>
          </pc:picChg>
          <pc:cxnChg chg="del">
            <ac:chgData name="Subhajit Ghosh" userId="c585d1f3-935b-4ece-b40b-1a6550e66d72" providerId="ADAL" clId="{1333F547-2D52-4F44-BE51-BAB5A0A35F3D}" dt="2018-04-09T11:27:14.591" v="8" actId="478"/>
            <ac:cxnSpMkLst>
              <pc:docMk/>
              <pc:sldMasterMk cId="1867618857" sldId="2147483651"/>
              <pc:sldLayoutMk cId="313042061" sldId="2147483655"/>
              <ac:cxnSpMk id="13" creationId="{00000000-0000-0000-0000-000000000000}"/>
            </ac:cxnSpMkLst>
          </pc:cxnChg>
        </pc:sldLayoutChg>
        <pc:sldLayoutChg chg="addSp modSp">
          <pc:chgData name="Subhajit Ghosh" userId="c585d1f3-935b-4ece-b40b-1a6550e66d72" providerId="ADAL" clId="{1333F547-2D52-4F44-BE51-BAB5A0A35F3D}" dt="2018-04-09T11:33:00.621" v="14" actId="14100"/>
          <pc:sldLayoutMkLst>
            <pc:docMk/>
            <pc:sldMasterMk cId="1867618857" sldId="2147483651"/>
            <pc:sldLayoutMk cId="1297317030" sldId="2147483671"/>
          </pc:sldLayoutMkLst>
          <pc:spChg chg="mod">
            <ac:chgData name="Subhajit Ghosh" userId="c585d1f3-935b-4ece-b40b-1a6550e66d72" providerId="ADAL" clId="{1333F547-2D52-4F44-BE51-BAB5A0A35F3D}" dt="2018-04-09T11:33:00.621" v="14" actId="14100"/>
            <ac:spMkLst>
              <pc:docMk/>
              <pc:sldMasterMk cId="1867618857" sldId="2147483651"/>
              <pc:sldLayoutMk cId="1297317030" sldId="2147483671"/>
              <ac:spMk id="3" creationId="{00000000-0000-0000-0000-000000000000}"/>
            </ac:spMkLst>
          </pc:spChg>
          <pc:spChg chg="mod">
            <ac:chgData name="Subhajit Ghosh" userId="c585d1f3-935b-4ece-b40b-1a6550e66d72" providerId="ADAL" clId="{1333F547-2D52-4F44-BE51-BAB5A0A35F3D}" dt="2018-04-09T11:33:00.621" v="14" actId="14100"/>
            <ac:spMkLst>
              <pc:docMk/>
              <pc:sldMasterMk cId="1867618857" sldId="2147483651"/>
              <pc:sldLayoutMk cId="1297317030" sldId="2147483671"/>
              <ac:spMk id="8" creationId="{00000000-0000-0000-0000-000000000000}"/>
            </ac:spMkLst>
          </pc:spChg>
          <pc:spChg chg="add">
            <ac:chgData name="Subhajit Ghosh" userId="c585d1f3-935b-4ece-b40b-1a6550e66d72" providerId="ADAL" clId="{1333F547-2D52-4F44-BE51-BAB5A0A35F3D}" dt="2018-04-09T11:32:54.636" v="13" actId="14100"/>
            <ac:spMkLst>
              <pc:docMk/>
              <pc:sldMasterMk cId="1867618857" sldId="2147483651"/>
              <pc:sldLayoutMk cId="1297317030" sldId="2147483671"/>
              <ac:spMk id="10" creationId="{8AE84240-AA0E-4022-81E0-0922B97920D3}"/>
            </ac:spMkLst>
          </pc:spChg>
        </pc:sldLayoutChg>
        <pc:sldLayoutChg chg="addSp modSp">
          <pc:chgData name="Subhajit Ghosh" userId="c585d1f3-935b-4ece-b40b-1a6550e66d72" providerId="ADAL" clId="{1333F547-2D52-4F44-BE51-BAB5A0A35F3D}" dt="2018-04-09T11:33:09.120" v="16" actId="14100"/>
          <pc:sldLayoutMkLst>
            <pc:docMk/>
            <pc:sldMasterMk cId="1867618857" sldId="2147483651"/>
            <pc:sldLayoutMk cId="332541074" sldId="2147483678"/>
          </pc:sldLayoutMkLst>
          <pc:spChg chg="mod">
            <ac:chgData name="Subhajit Ghosh" userId="c585d1f3-935b-4ece-b40b-1a6550e66d72" providerId="ADAL" clId="{1333F547-2D52-4F44-BE51-BAB5A0A35F3D}" dt="2018-04-09T11:33:09.120" v="16" actId="14100"/>
            <ac:spMkLst>
              <pc:docMk/>
              <pc:sldMasterMk cId="1867618857" sldId="2147483651"/>
              <pc:sldLayoutMk cId="332541074" sldId="2147483678"/>
              <ac:spMk id="3" creationId="{00000000-0000-0000-0000-000000000000}"/>
            </ac:spMkLst>
          </pc:spChg>
          <pc:spChg chg="mod">
            <ac:chgData name="Subhajit Ghosh" userId="c585d1f3-935b-4ece-b40b-1a6550e66d72" providerId="ADAL" clId="{1333F547-2D52-4F44-BE51-BAB5A0A35F3D}" dt="2018-04-09T11:33:09.120" v="16" actId="14100"/>
            <ac:spMkLst>
              <pc:docMk/>
              <pc:sldMasterMk cId="1867618857" sldId="2147483651"/>
              <pc:sldLayoutMk cId="332541074" sldId="2147483678"/>
              <ac:spMk id="8" creationId="{00000000-0000-0000-0000-000000000000}"/>
            </ac:spMkLst>
          </pc:spChg>
          <pc:spChg chg="add">
            <ac:chgData name="Subhajit Ghosh" userId="c585d1f3-935b-4ece-b40b-1a6550e66d72" providerId="ADAL" clId="{1333F547-2D52-4F44-BE51-BAB5A0A35F3D}" dt="2018-04-09T11:33:03.431" v="15" actId="14100"/>
            <ac:spMkLst>
              <pc:docMk/>
              <pc:sldMasterMk cId="1867618857" sldId="2147483651"/>
              <pc:sldLayoutMk cId="332541074" sldId="2147483678"/>
              <ac:spMk id="12" creationId="{BB0BC7A6-9CEF-4FD1-A108-C3EB111AF343}"/>
            </ac:spMkLst>
          </pc:spChg>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2328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86166"/>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AE84240-AA0E-4022-81E0-0922B97920D3}"/>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4"/>
            <a:ext cx="3897872" cy="3867383"/>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41795"/>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BB0BC7A6-9CEF-4FD1-A108-C3EB111AF343}"/>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15" name="Title 3"/>
          <p:cNvSpPr>
            <a:spLocks noGrp="1"/>
          </p:cNvSpPr>
          <p:nvPr>
            <p:ph type="ctrTitle" hasCustomPrompt="1"/>
          </p:nvPr>
        </p:nvSpPr>
        <p:spPr>
          <a:xfrm>
            <a:off x="366854" y="4435449"/>
            <a:ext cx="3521974" cy="397446"/>
          </a:xfrm>
          <a:prstGeom prst="rect">
            <a:avLst/>
          </a:prstGeom>
        </p:spPr>
        <p:txBody>
          <a:bodyPr/>
          <a:lstStyle>
            <a:lvl1pPr>
              <a:defRPr sz="18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www.zinfi.com/products/partner-relationship-management/partner-incentives-managemen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www.zinfi.com/products/partner-relationship-management/channel-profile-management/" TargetMode="External"/><Relationship Id="rId3" Type="http://schemas.openxmlformats.org/officeDocument/2006/relationships/hyperlink" Target="https://www.zinfi.com/products/partner-relationship-management/partner-learning-management/" TargetMode="External"/><Relationship Id="rId7" Type="http://schemas.openxmlformats.org/officeDocument/2006/relationships/hyperlink" Target="https://www.zinfi.com/products/partner-relationship-management/business-intelligence-reports/" TargetMode="External"/><Relationship Id="rId2" Type="http://schemas.openxmlformats.org/officeDocument/2006/relationships/image" Target="../media/image4.jpeg"/><Relationship Id="rId1" Type="http://schemas.openxmlformats.org/officeDocument/2006/relationships/slideLayout" Target="../slideLayouts/slideLayout3.xml"/><Relationship Id="rId6" Type="http://schemas.openxmlformats.org/officeDocument/2006/relationships/hyperlink" Target="https://www.zinfi.com/services/" TargetMode="External"/><Relationship Id="rId5" Type="http://schemas.openxmlformats.org/officeDocument/2006/relationships/hyperlink" Target="https://www.zinfi.com/products/partner-marketing-management/overview/" TargetMode="External"/><Relationship Id="rId4" Type="http://schemas.openxmlformats.org/officeDocument/2006/relationships/hyperlink" Target="https://www.zinfi.com/products/partner-relationship-management/co-branded-assets-management/"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www.zinfi.com/blog/channel-sales-choppy"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s://www.zinfi.com/blog/channel-marketing-rock-stars"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60D97D9E-73C4-4575-BE62-522D81088BF7}"/>
              </a:ext>
            </a:extLst>
          </p:cNvPr>
          <p:cNvSpPr/>
          <p:nvPr/>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19" name="Picture 18" descr="logo.jpg">
            <a:extLst>
              <a:ext uri="{FF2B5EF4-FFF2-40B4-BE49-F238E27FC236}">
                <a16:creationId xmlns:a16="http://schemas.microsoft.com/office/drawing/2014/main" id="{76FA4B40-3913-4753-95DF-C5A7A1432D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0" name="Straight Connector 19">
            <a:extLst>
              <a:ext uri="{FF2B5EF4-FFF2-40B4-BE49-F238E27FC236}">
                <a16:creationId xmlns:a16="http://schemas.microsoft.com/office/drawing/2014/main" id="{61308656-A399-4D8E-B59D-64A714F3D693}"/>
              </a:ext>
            </a:extLst>
          </p:cNvPr>
          <p:cNvCxnSpPr/>
          <p:nvPr/>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D9B666E4-0923-4340-89FA-56D39C7EE9E2}"/>
              </a:ext>
            </a:extLst>
          </p:cNvPr>
          <p:cNvCxnSpPr/>
          <p:nvPr/>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2" name="Text Placeholder 2">
            <a:extLst>
              <a:ext uri="{FF2B5EF4-FFF2-40B4-BE49-F238E27FC236}">
                <a16:creationId xmlns:a16="http://schemas.microsoft.com/office/drawing/2014/main" id="{FF53F65D-6614-41FA-83EB-239D7CABBBDE}"/>
              </a:ext>
            </a:extLst>
          </p:cNvPr>
          <p:cNvSpPr txBox="1">
            <a:spLocks/>
          </p:cNvSpPr>
          <p:nvPr/>
        </p:nvSpPr>
        <p:spPr>
          <a:xfrm>
            <a:off x="3214838" y="2400381"/>
            <a:ext cx="5532348" cy="482720"/>
          </a:xfrm>
          <a:prstGeom prst="rect">
            <a:avLst/>
          </a:prstGeom>
        </p:spPr>
        <p:txBody>
          <a:bodyPr/>
          <a:lstStyle>
            <a:lvl1pPr marL="0" indent="0" algn="r" defTabSz="685800" rtl="0" eaLnBrk="1" latinLnBrk="0" hangingPunct="1">
              <a:lnSpc>
                <a:spcPct val="90000"/>
              </a:lnSpc>
              <a:spcBef>
                <a:spcPts val="750"/>
              </a:spcBef>
              <a:buFont typeface="Arial" panose="020B0604020202020204" pitchFamily="34" charset="0"/>
              <a:buNone/>
              <a:defRPr sz="2200" kern="1200">
                <a:solidFill>
                  <a:srgbClr val="636361"/>
                </a:solidFill>
                <a:latin typeface="Arial" charset="0"/>
                <a:ea typeface="Arial" charset="0"/>
                <a:cs typeface="Arial"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dirty="0"/>
              <a:t>Why Most MDF Marketing Programs Fail</a:t>
            </a:r>
          </a:p>
        </p:txBody>
      </p:sp>
      <p:sp>
        <p:nvSpPr>
          <p:cNvPr id="23" name="Title 3">
            <a:extLst>
              <a:ext uri="{FF2B5EF4-FFF2-40B4-BE49-F238E27FC236}">
                <a16:creationId xmlns:a16="http://schemas.microsoft.com/office/drawing/2014/main" id="{CC1140AF-A044-4B37-91D3-275F653FADF8}"/>
              </a:ext>
            </a:extLst>
          </p:cNvPr>
          <p:cNvSpPr txBox="1">
            <a:spLocks/>
          </p:cNvSpPr>
          <p:nvPr/>
        </p:nvSpPr>
        <p:spPr>
          <a:xfrm>
            <a:off x="312261" y="4435449"/>
            <a:ext cx="4291773" cy="397446"/>
          </a:xfrm>
          <a:prstGeom prst="rect">
            <a:avLst/>
          </a:prstGeom>
        </p:spPr>
        <p:txBody>
          <a:bodyPr/>
          <a:lstStyle>
            <a:lvl1pPr algn="l" defTabSz="685800" rtl="0" eaLnBrk="1" latinLnBrk="0" hangingPunct="1">
              <a:lnSpc>
                <a:spcPct val="90000"/>
              </a:lnSpc>
              <a:spcBef>
                <a:spcPct val="0"/>
              </a:spcBef>
              <a:buNone/>
              <a:defRPr sz="1400" b="0" i="0" kern="1200">
                <a:solidFill>
                  <a:schemeClr val="bg1"/>
                </a:solidFill>
                <a:latin typeface="Arial" charset="0"/>
                <a:ea typeface="Arial" charset="0"/>
                <a:cs typeface="Arial" charset="0"/>
              </a:defRPr>
            </a:lvl1pPr>
          </a:lstStyle>
          <a:p>
            <a:r>
              <a:rPr lang="en-US" sz="1800" dirty="0"/>
              <a:t>Automating Profitable Growth™</a:t>
            </a:r>
          </a:p>
        </p:txBody>
      </p:sp>
      <p:sp>
        <p:nvSpPr>
          <p:cNvPr id="24" name="TextBox 23">
            <a:extLst>
              <a:ext uri="{FF2B5EF4-FFF2-40B4-BE49-F238E27FC236}">
                <a16:creationId xmlns:a16="http://schemas.microsoft.com/office/drawing/2014/main" id="{657A9A09-832E-4EFC-B526-FEB2C1BA1F1C}"/>
              </a:ext>
            </a:extLst>
          </p:cNvPr>
          <p:cNvSpPr txBox="1"/>
          <p:nvPr/>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E5F9CC5-5919-4A5B-B9E8-F922D9826927}"/>
              </a:ext>
            </a:extLst>
          </p:cNvPr>
          <p:cNvSpPr>
            <a:spLocks noGrp="1"/>
          </p:cNvSpPr>
          <p:nvPr>
            <p:ph type="body" sz="quarter" idx="13"/>
          </p:nvPr>
        </p:nvSpPr>
        <p:spPr/>
        <p:txBody>
          <a:bodyPr/>
          <a:lstStyle/>
          <a:p>
            <a:r>
              <a:rPr lang="en-US" dirty="0">
                <a:latin typeface="Arial" panose="020B0604020202020204" pitchFamily="34" charset="0"/>
                <a:cs typeface="Arial" panose="020B0604020202020204" pitchFamily="34" charset="0"/>
              </a:rPr>
              <a:t>Overcoming MDF Challenges to drive ROI</a:t>
            </a:r>
          </a:p>
        </p:txBody>
      </p:sp>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Why Most MDF Marketing Programs Fail</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5" y="1284647"/>
            <a:ext cx="4873769" cy="3574635"/>
          </a:xfrm>
        </p:spPr>
        <p:txBody>
          <a:bodyPr/>
          <a:lstStyle/>
          <a:p>
            <a:r>
              <a:rPr lang="en-US" dirty="0">
                <a:latin typeface="Arial" panose="020B0604020202020204" pitchFamily="34" charset="0"/>
                <a:cs typeface="Arial" panose="020B0604020202020204" pitchFamily="34" charset="0"/>
              </a:rPr>
              <a:t>Market development funds (MDF) are a critical source of marketing activity. Most vendors selling through the channel want to leverage MDF marketing to drive business growth via their network of channel partners. However, most </a:t>
            </a:r>
            <a:r>
              <a:rPr lang="en-US" b="1" dirty="0">
                <a:latin typeface="Arial" panose="020B0604020202020204" pitchFamily="34" charset="0"/>
                <a:cs typeface="Arial" panose="020B0604020202020204" pitchFamily="34" charset="0"/>
              </a:rPr>
              <a:t>MDF marketing</a:t>
            </a:r>
            <a:r>
              <a:rPr lang="en-US" dirty="0">
                <a:latin typeface="Arial" panose="020B0604020202020204" pitchFamily="34" charset="0"/>
                <a:cs typeface="Arial" panose="020B0604020202020204" pitchFamily="34" charset="0"/>
              </a:rPr>
              <a:t> activities tend to fail. Why? Two reasons: poor adoption and poor execution. What can you do to overcome this challenge that plagues most channel organizations and build a high-performing MDF marketing program that drives ROI? We will explore that in detail in this article.</a:t>
            </a:r>
          </a:p>
          <a:p>
            <a:r>
              <a:rPr lang="en-US" dirty="0">
                <a:latin typeface="Arial" panose="020B0604020202020204" pitchFamily="34" charset="0"/>
                <a:cs typeface="Arial" panose="020B0604020202020204" pitchFamily="34" charset="0"/>
              </a:rPr>
              <a:t>First, let’s look at the purpose of MDF marketing and how we got here. Over the past four decades or so, organizations selling through a network of partners—such as franchises, agents, dealers, wholesalers, resellers, and system builders—figured out a way to motivate these partners to sell more by providing </a:t>
            </a:r>
            <a:r>
              <a:rPr lang="en-US" dirty="0">
                <a:latin typeface="Arial" panose="020B0604020202020204" pitchFamily="34" charset="0"/>
                <a:cs typeface="Arial" panose="020B0604020202020204" pitchFamily="34" charset="0"/>
                <a:hlinkClick r:id="rId2"/>
              </a:rPr>
              <a:t>various incentives</a:t>
            </a:r>
            <a:r>
              <a:rPr lang="en-US" dirty="0">
                <a:latin typeface="Arial" panose="020B0604020202020204" pitchFamily="34" charset="0"/>
                <a:cs typeface="Arial" panose="020B0604020202020204" pitchFamily="34" charset="0"/>
              </a:rPr>
              <a:t>. Thus were co-marketing activities born. Based on our research, this began about 40 years ago. That’s also when MDF marketing started. During the first couple of decades, these activities were quite ad hoc. Since that time, with most companies under the close financial scrutiny of their shareholders and activist investors, MDF marketing has benefited from much more organized efforts on the part of vendors. The primary purpose of these MDF activities is to provide performance-based incentives for partners who are reselling or co-selling a vendor’s products and services. Incentives are typically based on what a partner sells on an annual basis.</a:t>
            </a:r>
          </a:p>
        </p:txBody>
      </p:sp>
      <p:pic>
        <p:nvPicPr>
          <p:cNvPr id="9" name="Picture Placeholder 6">
            <a:extLst>
              <a:ext uri="{FF2B5EF4-FFF2-40B4-BE49-F238E27FC236}">
                <a16:creationId xmlns:a16="http://schemas.microsoft.com/office/drawing/2014/main" id="{AC934983-0272-4A0F-B899-4CA18D906861}"/>
              </a:ext>
            </a:extLst>
          </p:cNvPr>
          <p:cNvPicPr>
            <a:picLocks noGrp="1" noChangeAspect="1"/>
          </p:cNvPicPr>
          <p:nvPr>
            <p:ph type="pic" sz="quarter" idx="15"/>
          </p:nvPr>
        </p:nvPicPr>
        <p:blipFill>
          <a:blip r:embed="rId3"/>
          <a:srcRect l="20063" r="20063"/>
          <a:stretch>
            <a:fillRect/>
          </a:stretch>
        </p:blipFill>
        <p:spPr>
          <a:xfrm>
            <a:off x="5326063" y="931864"/>
            <a:ext cx="3592512" cy="3920874"/>
          </a:xfrm>
        </p:spPr>
      </p:pic>
    </p:spTree>
    <p:extLst>
      <p:ext uri="{BB962C8B-B14F-4D97-AF65-F5344CB8AC3E}">
        <p14:creationId xmlns:p14="http://schemas.microsoft.com/office/powerpoint/2010/main" val="414223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a:extLst>
              <a:ext uri="{FF2B5EF4-FFF2-40B4-BE49-F238E27FC236}">
                <a16:creationId xmlns:a16="http://schemas.microsoft.com/office/drawing/2014/main" id="{97BDB744-BB2E-4520-ABB5-600053D96230}"/>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Why Most MDF Marketing Programs Fail</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49234"/>
            <a:ext cx="4444916" cy="3984089"/>
          </a:xfrm>
        </p:spPr>
        <p:txBody>
          <a:bodyPr/>
          <a:lstStyle/>
          <a:p>
            <a:r>
              <a:rPr lang="en-US" dirty="0">
                <a:latin typeface="Arial" panose="020B0604020202020204" pitchFamily="34" charset="0"/>
                <a:cs typeface="Arial" panose="020B0604020202020204" pitchFamily="34" charset="0"/>
              </a:rPr>
              <a:t>We should also understand what typical MDF marketing activities consist of. While MDF is used for various types of work—from </a:t>
            </a:r>
            <a:r>
              <a:rPr lang="en-US" dirty="0">
                <a:latin typeface="Arial" panose="020B0604020202020204" pitchFamily="34" charset="0"/>
                <a:cs typeface="Arial" panose="020B0604020202020204" pitchFamily="34" charset="0"/>
                <a:hlinkClick r:id="rId3"/>
              </a:rPr>
              <a:t>partner training</a:t>
            </a:r>
            <a:r>
              <a:rPr lang="en-US" dirty="0">
                <a:latin typeface="Arial" panose="020B0604020202020204" pitchFamily="34" charset="0"/>
                <a:cs typeface="Arial" panose="020B0604020202020204" pitchFamily="34" charset="0"/>
              </a:rPr>
              <a:t> and certification to </a:t>
            </a:r>
            <a:r>
              <a:rPr lang="en-US" dirty="0">
                <a:latin typeface="Arial" panose="020B0604020202020204" pitchFamily="34" charset="0"/>
                <a:cs typeface="Arial" panose="020B0604020202020204" pitchFamily="34" charset="0"/>
                <a:hlinkClick r:id="rId4"/>
              </a:rPr>
              <a:t>collateral co-branding</a:t>
            </a:r>
            <a:r>
              <a:rPr lang="en-US" dirty="0">
                <a:latin typeface="Arial" panose="020B0604020202020204" pitchFamily="34" charset="0"/>
                <a:cs typeface="Arial" panose="020B0604020202020204" pitchFamily="34" charset="0"/>
              </a:rPr>
              <a:t>—in most cases the primary objective of MDF marketing is to </a:t>
            </a:r>
            <a:r>
              <a:rPr lang="en-US" dirty="0">
                <a:latin typeface="Arial" panose="020B0604020202020204" pitchFamily="34" charset="0"/>
                <a:cs typeface="Arial" panose="020B0604020202020204" pitchFamily="34" charset="0"/>
                <a:hlinkClick r:id="rId5"/>
              </a:rPr>
              <a:t>drive demand</a:t>
            </a:r>
            <a:r>
              <a:rPr lang="en-US" dirty="0">
                <a:latin typeface="Arial" panose="020B0604020202020204" pitchFamily="34" charset="0"/>
                <a:cs typeface="Arial" panose="020B0604020202020204" pitchFamily="34" charset="0"/>
              </a:rPr>
              <a:t>. Unlike corporate marketing, which tends to be a below-the-line investment, an MDF marketing  investment tends to be above the line. Corporate marketing traditionally focuses on corporate communication and brand management, while above-the-line marketing activities like MDF tend to focus on demand generation via a partner network. While demand generation activities can also build brands, the primary purpose of MDF marketing is to drive leads into the </a:t>
            </a:r>
            <a:r>
              <a:rPr lang="en-US" dirty="0">
                <a:latin typeface="Arial" panose="020B0604020202020204" pitchFamily="34" charset="0"/>
                <a:cs typeface="Arial" panose="020B0604020202020204" pitchFamily="34" charset="0"/>
                <a:hlinkClick r:id="rId6"/>
              </a:rPr>
              <a:t>sales pipeline</a:t>
            </a:r>
            <a:r>
              <a:rPr lang="en-US" dirty="0">
                <a:latin typeface="Arial" panose="020B0604020202020204" pitchFamily="34" charset="0"/>
                <a:cs typeface="Arial" panose="020B0604020202020204" pitchFamily="34" charset="0"/>
              </a:rPr>
              <a:t>.</a:t>
            </a:r>
          </a:p>
          <a:p>
            <a:r>
              <a:rPr lang="en-US" dirty="0">
                <a:latin typeface="Arial" panose="020B0604020202020204" pitchFamily="34" charset="0"/>
                <a:cs typeface="Arial" panose="020B0604020202020204" pitchFamily="34" charset="0"/>
              </a:rPr>
              <a:t>Here’s a final consideration before we go on to discuss MDF failure modes and how to overcome them: Over the past decade or so there has been a greater propensity to focus on </a:t>
            </a:r>
            <a:r>
              <a:rPr lang="en-US" dirty="0">
                <a:latin typeface="Arial" panose="020B0604020202020204" pitchFamily="34" charset="0"/>
                <a:cs typeface="Arial" panose="020B0604020202020204" pitchFamily="34" charset="0"/>
                <a:hlinkClick r:id="rId7"/>
              </a:rPr>
              <a:t>metrics</a:t>
            </a:r>
            <a:r>
              <a:rPr lang="en-US" dirty="0">
                <a:latin typeface="Arial" panose="020B0604020202020204" pitchFamily="34" charset="0"/>
                <a:cs typeface="Arial" panose="020B0604020202020204" pitchFamily="34" charset="0"/>
              </a:rPr>
              <a:t> when it comes to any marketing or sales activities, primarily because of the constant digitization of business processes. Today, most organizations selling through the channel have some measure of access to partner-by-partner sales performance data and have tried to link that data to other </a:t>
            </a:r>
            <a:r>
              <a:rPr lang="en-US" dirty="0">
                <a:latin typeface="Arial" panose="020B0604020202020204" pitchFamily="34" charset="0"/>
                <a:cs typeface="Arial" panose="020B0604020202020204" pitchFamily="34" charset="0"/>
                <a:hlinkClick r:id="rId8"/>
              </a:rPr>
              <a:t>partner profile</a:t>
            </a:r>
            <a:r>
              <a:rPr lang="en-US" dirty="0">
                <a:latin typeface="Arial" panose="020B0604020202020204" pitchFamily="34" charset="0"/>
                <a:cs typeface="Arial" panose="020B0604020202020204" pitchFamily="34" charset="0"/>
              </a:rPr>
              <a:t> characteristics, such as</a:t>
            </a:r>
          </a:p>
          <a:p>
            <a:pPr algn="r"/>
            <a:r>
              <a:rPr lang="en-US" i="1" dirty="0" err="1">
                <a:latin typeface="Arial" panose="020B0604020202020204" pitchFamily="34" charset="0"/>
                <a:cs typeface="Arial" panose="020B0604020202020204" pitchFamily="34" charset="0"/>
              </a:rPr>
              <a:t>Contd</a:t>
            </a:r>
            <a:r>
              <a:rPr lang="en-US" i="1"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815277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animEffect transition="in" filter="fade">
                                      <p:cBhvr>
                                        <p:cTn id="15"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3348829-9BC5-4498-82DD-5513830DB75A}"/>
              </a:ext>
            </a:extLst>
          </p:cNvPr>
          <p:cNvSpPr>
            <a:spLocks noGrp="1"/>
          </p:cNvSpPr>
          <p:nvPr>
            <p:ph type="body" sz="quarter" idx="11"/>
          </p:nvPr>
        </p:nvSpPr>
        <p:spPr/>
        <p:txBody>
          <a:bodyPr/>
          <a:lstStyle/>
          <a:p>
            <a:r>
              <a:rPr lang="en-US" dirty="0"/>
              <a:t>Why Most MDF Marketing Programs Fail</a:t>
            </a:r>
          </a:p>
          <a:p>
            <a:endParaRPr lang="en-US" dirty="0"/>
          </a:p>
        </p:txBody>
      </p:sp>
      <p:sp>
        <p:nvSpPr>
          <p:cNvPr id="5" name="Text Placeholder 4">
            <a:extLst>
              <a:ext uri="{FF2B5EF4-FFF2-40B4-BE49-F238E27FC236}">
                <a16:creationId xmlns:a16="http://schemas.microsoft.com/office/drawing/2014/main" id="{90015468-EFC2-4D83-8B6E-7BC3C8BE722F}"/>
              </a:ext>
            </a:extLst>
          </p:cNvPr>
          <p:cNvSpPr>
            <a:spLocks noGrp="1"/>
          </p:cNvSpPr>
          <p:nvPr>
            <p:ph type="body" sz="quarter" idx="16"/>
          </p:nvPr>
        </p:nvSpPr>
        <p:spPr>
          <a:xfrm>
            <a:off x="313226" y="931818"/>
            <a:ext cx="4444916" cy="4001505"/>
          </a:xfrm>
        </p:spPr>
        <p:txBody>
          <a:bodyPr/>
          <a:lstStyle/>
          <a:p>
            <a:r>
              <a:rPr lang="en-US" dirty="0">
                <a:latin typeface="Arial" panose="020B0604020202020204" pitchFamily="34" charset="0"/>
                <a:cs typeface="Arial" panose="020B0604020202020204" pitchFamily="34" charset="0"/>
              </a:rPr>
              <a:t>the number of partner sales reps selling the product, their competency levels, the other products and services they sell, and so on. This focus on metrics has enabled better insight into individual partners’ potential to market and sell and, accordingly, to a more critical, data-based perspective on the value of specific MDF marketing activities.</a:t>
            </a:r>
          </a:p>
          <a:p>
            <a:r>
              <a:rPr lang="en-US" dirty="0">
                <a:latin typeface="Arial" panose="020B0604020202020204" pitchFamily="34" charset="0"/>
                <a:cs typeface="Arial" panose="020B0604020202020204" pitchFamily="34" charset="0"/>
              </a:rPr>
              <a:t>With all this as a backdrop, the sad news is that—despite access to enormous amounts of performance data—most MDF marketing activities tend to fail. As we look across a vast array of our customers and note where they are successful with MDF marketing and where they struggle to get any return, we see three basic groups of capabilities, and we define them as emerging, sustaining and advancing:</a:t>
            </a:r>
          </a:p>
          <a:p>
            <a:pPr marL="171450" indent="-171450">
              <a:buFont typeface="Arial" panose="020B0604020202020204" pitchFamily="34" charset="0"/>
              <a:buChar char="•"/>
            </a:pPr>
            <a:r>
              <a:rPr lang="en-US" b="1" dirty="0">
                <a:latin typeface="Arial" panose="020B0604020202020204" pitchFamily="34" charset="0"/>
                <a:cs typeface="Arial" panose="020B0604020202020204" pitchFamily="34" charset="0"/>
              </a:rPr>
              <a:t>Emerging capabilities:</a:t>
            </a:r>
            <a:r>
              <a:rPr lang="en-US" dirty="0">
                <a:latin typeface="Arial" panose="020B0604020202020204" pitchFamily="34" charset="0"/>
                <a:cs typeface="Arial" panose="020B0604020202020204" pitchFamily="34" charset="0"/>
              </a:rPr>
              <a:t> In this category, the vendor is able to put together plans for partner-led demand generation activities and fund them in a logical fashion. Partners in this category don’t have a dynamic way of tracking results and figuring out on the fly what is working or not, but on an annual basis they can see what may or may not have worked. This is a basic capability most vendors selling through the channel have, but return on investment related to MDF marketing is still quite poor.</a:t>
            </a:r>
          </a:p>
        </p:txBody>
      </p:sp>
      <p:pic>
        <p:nvPicPr>
          <p:cNvPr id="8" name="Picture Placeholder 7">
            <a:extLst>
              <a:ext uri="{FF2B5EF4-FFF2-40B4-BE49-F238E27FC236}">
                <a16:creationId xmlns:a16="http://schemas.microsoft.com/office/drawing/2014/main" id="{25E29296-E575-4527-AC4C-6EB7D6B70AAA}"/>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737988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67CEFABD-FEB2-45C7-9B94-C3121B5883D5}"/>
              </a:ext>
            </a:extLst>
          </p:cNvPr>
          <p:cNvSpPr>
            <a:spLocks noGrp="1"/>
          </p:cNvSpPr>
          <p:nvPr>
            <p:ph type="body" sz="quarter" idx="11"/>
          </p:nvPr>
        </p:nvSpPr>
        <p:spPr/>
        <p:txBody>
          <a:bodyPr/>
          <a:lstStyle/>
          <a:p>
            <a:r>
              <a:rPr lang="en-US" dirty="0"/>
              <a:t>Why Most MDF Marketing Programs Fail</a:t>
            </a:r>
          </a:p>
          <a:p>
            <a:endParaRPr lang="en-US" dirty="0"/>
          </a:p>
        </p:txBody>
      </p:sp>
      <p:sp>
        <p:nvSpPr>
          <p:cNvPr id="9" name="Text Placeholder 8">
            <a:extLst>
              <a:ext uri="{FF2B5EF4-FFF2-40B4-BE49-F238E27FC236}">
                <a16:creationId xmlns:a16="http://schemas.microsoft.com/office/drawing/2014/main" id="{A4CC255C-9132-47D7-99D5-E9A743D7FF98}"/>
              </a:ext>
            </a:extLst>
          </p:cNvPr>
          <p:cNvSpPr>
            <a:spLocks noGrp="1"/>
          </p:cNvSpPr>
          <p:nvPr>
            <p:ph type="body" sz="quarter" idx="16"/>
          </p:nvPr>
        </p:nvSpPr>
        <p:spPr>
          <a:xfrm>
            <a:off x="4447403" y="949234"/>
            <a:ext cx="4444916" cy="3984089"/>
          </a:xfrm>
        </p:spPr>
        <p:txBody>
          <a:bodyPr/>
          <a:lstStyle/>
          <a:p>
            <a:pPr marL="171450" indent="-171450">
              <a:buFont typeface="Arial" panose="020B0604020202020204" pitchFamily="34" charset="0"/>
              <a:buChar char="•"/>
            </a:pPr>
            <a:r>
              <a:rPr lang="en-US" b="1" dirty="0">
                <a:latin typeface="Arial" panose="020B0604020202020204" pitchFamily="34" charset="0"/>
                <a:cs typeface="Arial" panose="020B0604020202020204" pitchFamily="34" charset="0"/>
              </a:rPr>
              <a:t>Sustaining capabilities:</a:t>
            </a:r>
            <a:r>
              <a:rPr lang="en-US" dirty="0">
                <a:latin typeface="Arial" panose="020B0604020202020204" pitchFamily="34" charset="0"/>
                <a:cs typeface="Arial" panose="020B0604020202020204" pitchFamily="34" charset="0"/>
              </a:rPr>
              <a:t> In this category, the vendor has a structured planning process around MDF activities that are aligned with company business objectives. The organization is less reactive and more proactive in driving demand, and the visibility on return is greater because most processes are automated, and because both partners and the internal workforce adhere to data-driven decisions. This type of organization tends to drive better return—albeit choppy (please read our article “</a:t>
            </a:r>
            <a:r>
              <a:rPr lang="en-US" dirty="0">
                <a:latin typeface="Arial" panose="020B0604020202020204" pitchFamily="34" charset="0"/>
                <a:cs typeface="Arial" panose="020B0604020202020204" pitchFamily="34" charset="0"/>
                <a:hlinkClick r:id="rId2"/>
              </a:rPr>
              <a:t>Is Your Channel Sales Choppy?</a:t>
            </a:r>
            <a:r>
              <a:rPr lang="en-US" dirty="0">
                <a:latin typeface="Arial" panose="020B0604020202020204" pitchFamily="34" charset="0"/>
                <a:cs typeface="Arial" panose="020B0604020202020204" pitchFamily="34" charset="0"/>
              </a:rPr>
              <a:t>“) at times—on their MDF marketing investment.</a:t>
            </a:r>
          </a:p>
          <a:p>
            <a:pPr marL="171450" indent="-171450">
              <a:buFont typeface="Arial" panose="020B0604020202020204" pitchFamily="34" charset="0"/>
              <a:buChar char="•"/>
            </a:pPr>
            <a:r>
              <a:rPr lang="en-US" b="1" dirty="0">
                <a:latin typeface="Arial" panose="020B0604020202020204" pitchFamily="34" charset="0"/>
                <a:cs typeface="Arial" panose="020B0604020202020204" pitchFamily="34" charset="0"/>
              </a:rPr>
              <a:t>Advancing capabilities:</a:t>
            </a:r>
            <a:r>
              <a:rPr lang="en-US" dirty="0">
                <a:latin typeface="Arial" panose="020B0604020202020204" pitchFamily="34" charset="0"/>
                <a:cs typeface="Arial" panose="020B0604020202020204" pitchFamily="34" charset="0"/>
              </a:rPr>
              <a:t> We prefer the term “advancing” to “mature.” Whatever you call it, very few organizations today have dynamic processes in place to truly conduct MDF marketing on a par with the end-user marketing activities we typically see from a corporate or a direct team. There are fundamental intrinsic barriers for speedy execution—namely, a two step-process that inherently slows down a channel–based marketing model. Therefore, most organizations that have a fully structured MDF marketing process are still advancing to higher levels on an ongoing basis.</a:t>
            </a:r>
          </a:p>
        </p:txBody>
      </p:sp>
      <p:pic>
        <p:nvPicPr>
          <p:cNvPr id="7" name="Picture Placeholder 6">
            <a:extLst>
              <a:ext uri="{FF2B5EF4-FFF2-40B4-BE49-F238E27FC236}">
                <a16:creationId xmlns:a16="http://schemas.microsoft.com/office/drawing/2014/main" id="{32ED61B8-BD73-4C0A-B12D-975050482098}"/>
              </a:ext>
            </a:extLst>
          </p:cNvPr>
          <p:cNvPicPr>
            <a:picLocks noGrp="1" noChangeAspect="1"/>
          </p:cNvPicPr>
          <p:nvPr>
            <p:ph type="pic" sz="quarter" idx="15"/>
          </p:nvPr>
        </p:nvPicPr>
        <p:blipFill>
          <a:blip r:embed="rId3"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2969045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a:extLst>
              <a:ext uri="{FF2B5EF4-FFF2-40B4-BE49-F238E27FC236}">
                <a16:creationId xmlns:a16="http://schemas.microsoft.com/office/drawing/2014/main" id="{B2C9CBFA-7F5D-42B3-9F1A-DC5B039E36A1}"/>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D4779F09-43CC-47DF-B83F-60C1521EF999}"/>
              </a:ext>
            </a:extLst>
          </p:cNvPr>
          <p:cNvSpPr>
            <a:spLocks noGrp="1"/>
          </p:cNvSpPr>
          <p:nvPr>
            <p:ph type="body" sz="quarter" idx="11"/>
          </p:nvPr>
        </p:nvSpPr>
        <p:spPr/>
        <p:txBody>
          <a:bodyPr/>
          <a:lstStyle/>
          <a:p>
            <a:r>
              <a:rPr lang="en-US" dirty="0"/>
              <a:t>Why Most MDF Marketing Programs Fail</a:t>
            </a:r>
          </a:p>
          <a:p>
            <a:endParaRPr lang="en-US" dirty="0"/>
          </a:p>
        </p:txBody>
      </p:sp>
      <p:sp>
        <p:nvSpPr>
          <p:cNvPr id="9" name="Text Placeholder 8">
            <a:extLst>
              <a:ext uri="{FF2B5EF4-FFF2-40B4-BE49-F238E27FC236}">
                <a16:creationId xmlns:a16="http://schemas.microsoft.com/office/drawing/2014/main" id="{D00928B5-F851-4412-8220-32179F092B9B}"/>
              </a:ext>
            </a:extLst>
          </p:cNvPr>
          <p:cNvSpPr>
            <a:spLocks noGrp="1"/>
          </p:cNvSpPr>
          <p:nvPr>
            <p:ph type="body" sz="quarter" idx="16"/>
          </p:nvPr>
        </p:nvSpPr>
        <p:spPr>
          <a:xfrm>
            <a:off x="313226" y="931818"/>
            <a:ext cx="4444916" cy="4001505"/>
          </a:xfrm>
        </p:spPr>
        <p:txBody>
          <a:bodyPr/>
          <a:lstStyle/>
          <a:p>
            <a:r>
              <a:rPr lang="en-US" dirty="0">
                <a:latin typeface="Arial" panose="020B0604020202020204" pitchFamily="34" charset="0"/>
                <a:cs typeface="Arial" panose="020B0604020202020204" pitchFamily="34" charset="0"/>
              </a:rPr>
              <a:t>Now, when you take a look at the reasons that drive an organization from one level to the next in MDF marketing, you find it tends to be driven by just a few factors. But when these factors are not aligned and driven properly, most MDF marketing activities fail.</a:t>
            </a:r>
          </a:p>
          <a:p>
            <a:r>
              <a:rPr lang="en-US" dirty="0">
                <a:latin typeface="Arial" panose="020B0604020202020204" pitchFamily="34" charset="0"/>
                <a:cs typeface="Arial" panose="020B0604020202020204" pitchFamily="34" charset="0"/>
              </a:rPr>
              <a:t>The critical success factors are as follows:</a:t>
            </a:r>
          </a:p>
          <a:p>
            <a:pPr marL="228600" indent="-228600">
              <a:buFont typeface="+mj-lt"/>
              <a:buAutoNum type="arabicPeriod"/>
            </a:pPr>
            <a:r>
              <a:rPr lang="en-US" b="1" dirty="0">
                <a:latin typeface="Arial" panose="020B0604020202020204" pitchFamily="34" charset="0"/>
                <a:cs typeface="Arial" panose="020B0604020202020204" pitchFamily="34" charset="0"/>
              </a:rPr>
              <a:t>Plan beyond a quarter.</a:t>
            </a:r>
            <a:r>
              <a:rPr lang="en-US" dirty="0">
                <a:latin typeface="Arial" panose="020B0604020202020204" pitchFamily="34" charset="0"/>
                <a:cs typeface="Arial" panose="020B0604020202020204" pitchFamily="34" charset="0"/>
              </a:rPr>
              <a:t> This is where an organization truly takes a strategic planning process and looks at their MDF investment through data, analytics and insights, and decides where to invest on a six-month horizon.</a:t>
            </a:r>
          </a:p>
          <a:p>
            <a:pPr marL="228600" indent="-228600">
              <a:buFont typeface="+mj-lt"/>
              <a:buAutoNum type="arabicPeriod"/>
            </a:pPr>
            <a:r>
              <a:rPr lang="en-US" b="1" dirty="0">
                <a:latin typeface="Arial" panose="020B0604020202020204" pitchFamily="34" charset="0"/>
                <a:cs typeface="Arial" panose="020B0604020202020204" pitchFamily="34" charset="0"/>
              </a:rPr>
              <a:t>Simplify what you do.</a:t>
            </a:r>
            <a:r>
              <a:rPr lang="en-US" dirty="0">
                <a:latin typeface="Arial" panose="020B0604020202020204" pitchFamily="34" charset="0"/>
                <a:cs typeface="Arial" panose="020B0604020202020204" pitchFamily="34" charset="0"/>
              </a:rPr>
              <a:t> Advancing organizations tend to ruthlessly cut out programs that cause noise but do not drive performances exponentially up. The goal is not to be busy; the goal is to drive results.</a:t>
            </a:r>
          </a:p>
          <a:p>
            <a:pPr marL="228600" indent="-228600">
              <a:buFont typeface="+mj-lt"/>
              <a:buAutoNum type="arabicPeriod"/>
            </a:pPr>
            <a:r>
              <a:rPr lang="en-US" b="1" dirty="0">
                <a:latin typeface="Arial" panose="020B0604020202020204" pitchFamily="34" charset="0"/>
                <a:cs typeface="Arial" panose="020B0604020202020204" pitchFamily="34" charset="0"/>
              </a:rPr>
              <a:t>Align rewards.</a:t>
            </a:r>
            <a:r>
              <a:rPr lang="en-US" dirty="0">
                <a:latin typeface="Arial" panose="020B0604020202020204" pitchFamily="34" charset="0"/>
                <a:cs typeface="Arial" panose="020B0604020202020204" pitchFamily="34" charset="0"/>
              </a:rPr>
              <a:t> While MDF marketing incentivizes a partner organization to drive demand, other components of the reward systems need to be aligned to drive individuals—e.g., sales, marketing, technical, logistics, etc.—from across the partner organization.</a:t>
            </a:r>
          </a:p>
        </p:txBody>
      </p:sp>
    </p:spTree>
    <p:extLst>
      <p:ext uri="{BB962C8B-B14F-4D97-AF65-F5344CB8AC3E}">
        <p14:creationId xmlns:p14="http://schemas.microsoft.com/office/powerpoint/2010/main" val="564985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fade">
                                      <p:cBhvr>
                                        <p:cTn id="22" dur="500"/>
                                        <p:tgtEl>
                                          <p:spTgt spid="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Effect transition="in" filter="fade">
                                      <p:cBhvr>
                                        <p:cTn id="27"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E6DBFDF5-8216-4D7A-8AEE-43C1412BDD17}"/>
              </a:ext>
            </a:extLst>
          </p:cNvPr>
          <p:cNvSpPr>
            <a:spLocks noGrp="1"/>
          </p:cNvSpPr>
          <p:nvPr>
            <p:ph type="body" sz="quarter" idx="11"/>
          </p:nvPr>
        </p:nvSpPr>
        <p:spPr/>
        <p:txBody>
          <a:bodyPr/>
          <a:lstStyle/>
          <a:p>
            <a:r>
              <a:rPr lang="en-US" dirty="0"/>
              <a:t>Why Most MDF Marketing Programs Fail</a:t>
            </a:r>
          </a:p>
          <a:p>
            <a:endParaRPr lang="en-US" dirty="0"/>
          </a:p>
        </p:txBody>
      </p:sp>
      <p:sp>
        <p:nvSpPr>
          <p:cNvPr id="9" name="Text Placeholder 8">
            <a:extLst>
              <a:ext uri="{FF2B5EF4-FFF2-40B4-BE49-F238E27FC236}">
                <a16:creationId xmlns:a16="http://schemas.microsoft.com/office/drawing/2014/main" id="{6A3E9B1F-ACC8-4F3E-A73A-E02AB1F7876E}"/>
              </a:ext>
            </a:extLst>
          </p:cNvPr>
          <p:cNvSpPr>
            <a:spLocks noGrp="1"/>
          </p:cNvSpPr>
          <p:nvPr>
            <p:ph type="body" sz="quarter" idx="16"/>
          </p:nvPr>
        </p:nvSpPr>
        <p:spPr>
          <a:xfrm>
            <a:off x="4447403" y="949234"/>
            <a:ext cx="4444916" cy="3984089"/>
          </a:xfrm>
        </p:spPr>
        <p:txBody>
          <a:bodyPr/>
          <a:lstStyle/>
          <a:p>
            <a:pPr marL="228600" indent="-228600">
              <a:buFont typeface="+mj-lt"/>
              <a:buAutoNum type="arabicPeriod" startAt="4"/>
            </a:pPr>
            <a:r>
              <a:rPr lang="en-US" b="1" dirty="0">
                <a:latin typeface="Arial" panose="020B0604020202020204" pitchFamily="34" charset="0"/>
                <a:cs typeface="Arial" panose="020B0604020202020204" pitchFamily="34" charset="0"/>
              </a:rPr>
              <a:t>Celebrate success.</a:t>
            </a:r>
            <a:r>
              <a:rPr lang="en-US" dirty="0">
                <a:latin typeface="Arial" panose="020B0604020202020204" pitchFamily="34" charset="0"/>
                <a:cs typeface="Arial" panose="020B0604020202020204" pitchFamily="34" charset="0"/>
              </a:rPr>
              <a:t> Since so few things work in the channel, when something does work everyone must know about it and follow it, and then execute the successful program to scale widely. More is actually less in the channel, so success celebration is critical.</a:t>
            </a:r>
          </a:p>
          <a:p>
            <a:pPr marL="228600" indent="-228600">
              <a:buFont typeface="+mj-lt"/>
              <a:buAutoNum type="arabicPeriod" startAt="4"/>
            </a:pPr>
            <a:r>
              <a:rPr lang="en-US" b="1" dirty="0">
                <a:latin typeface="Arial" panose="020B0604020202020204" pitchFamily="34" charset="0"/>
                <a:cs typeface="Arial" panose="020B0604020202020204" pitchFamily="34" charset="0"/>
              </a:rPr>
              <a:t>Don’t fix it if </a:t>
            </a:r>
            <a:r>
              <a:rPr lang="en-US" b="1" dirty="0" err="1">
                <a:latin typeface="Arial" panose="020B0604020202020204" pitchFamily="34" charset="0"/>
                <a:cs typeface="Arial" panose="020B0604020202020204" pitchFamily="34" charset="0"/>
              </a:rPr>
              <a:t>ain’t</a:t>
            </a:r>
            <a:r>
              <a:rPr lang="en-US" b="1" dirty="0">
                <a:latin typeface="Arial" panose="020B0604020202020204" pitchFamily="34" charset="0"/>
                <a:cs typeface="Arial" panose="020B0604020202020204" pitchFamily="34" charset="0"/>
              </a:rPr>
              <a:t> broke.</a:t>
            </a:r>
            <a:r>
              <a:rPr lang="en-US" dirty="0">
                <a:latin typeface="Arial" panose="020B0604020202020204" pitchFamily="34" charset="0"/>
                <a:cs typeface="Arial" panose="020B0604020202020204" pitchFamily="34" charset="0"/>
              </a:rPr>
              <a:t> It takes a lot to make things work in MDF marketing, so when something does work, it is better not to mess with it. Too often, marketers make the mistake of not giving a program enough time to work, or of changing it too quickly when it</a:t>
            </a:r>
            <a:r>
              <a:rPr lang="en-US" i="1" dirty="0">
                <a:latin typeface="Arial" panose="020B0604020202020204" pitchFamily="34" charset="0"/>
                <a:cs typeface="Arial" panose="020B0604020202020204" pitchFamily="34" charset="0"/>
              </a:rPr>
              <a:t> has</a:t>
            </a:r>
            <a:r>
              <a:rPr lang="en-US" dirty="0">
                <a:latin typeface="Arial" panose="020B0604020202020204" pitchFamily="34" charset="0"/>
                <a:cs typeface="Arial" panose="020B0604020202020204" pitchFamily="34" charset="0"/>
              </a:rPr>
              <a:t> started to work. This must be avoided at all costs.</a:t>
            </a:r>
          </a:p>
          <a:p>
            <a:r>
              <a:rPr lang="en-US" dirty="0">
                <a:latin typeface="Arial" panose="020B0604020202020204" pitchFamily="34" charset="0"/>
                <a:cs typeface="Arial" panose="020B0604020202020204" pitchFamily="34" charset="0"/>
              </a:rPr>
              <a:t>In an earlier article (“</a:t>
            </a:r>
            <a:r>
              <a:rPr lang="en-US" dirty="0">
                <a:latin typeface="Arial" panose="020B0604020202020204" pitchFamily="34" charset="0"/>
                <a:cs typeface="Arial" panose="020B0604020202020204" pitchFamily="34" charset="0"/>
                <a:hlinkClick r:id="rId2"/>
              </a:rPr>
              <a:t>How to Be a Rock Star in the Channel Marketing World</a:t>
            </a:r>
            <a:r>
              <a:rPr lang="en-US" dirty="0">
                <a:latin typeface="Arial" panose="020B0604020202020204" pitchFamily="34" charset="0"/>
                <a:cs typeface="Arial" panose="020B0604020202020204" pitchFamily="34" charset="0"/>
              </a:rPr>
              <a:t>“), we noted that following these five core principles can make channel marketers rock stars. Since MDF marketing is a core focus for most channel organization, all of these principles apply at the detailed level of MDF. While it may sound simple to implement and execute on these five core principles, you would be amazed to see how few companies succeed consistently across all geographies. When an organization does not follow these five core principles, the MDF marketing activities and programs tend to become ad hoc and noisy, and they provide lackluster return, if any.</a:t>
            </a:r>
            <a:endParaRPr lang="en-US" b="1" dirty="0">
              <a:latin typeface="Arial" panose="020B0604020202020204" pitchFamily="34" charset="0"/>
              <a:cs typeface="Arial" panose="020B0604020202020204" pitchFamily="34" charset="0"/>
            </a:endParaRPr>
          </a:p>
        </p:txBody>
      </p:sp>
      <p:pic>
        <p:nvPicPr>
          <p:cNvPr id="13" name="Picture Placeholder 12">
            <a:extLst>
              <a:ext uri="{FF2B5EF4-FFF2-40B4-BE49-F238E27FC236}">
                <a16:creationId xmlns:a16="http://schemas.microsoft.com/office/drawing/2014/main" id="{84D54583-4297-4CCA-9EFE-E9D3EC986A0C}"/>
              </a:ext>
            </a:extLst>
          </p:cNvPr>
          <p:cNvPicPr>
            <a:picLocks noGrp="1" noChangeAspect="1"/>
          </p:cNvPicPr>
          <p:nvPr>
            <p:ph type="pic" sz="quarter" idx="15"/>
          </p:nvPr>
        </p:nvPicPr>
        <p:blipFill>
          <a:blip r:embed="rId3"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175741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B4EEA686-6379-4C9D-B7A9-0FBD2435404A}"/>
              </a:ext>
            </a:extLst>
          </p:cNvPr>
          <p:cNvSpPr>
            <a:spLocks noGrp="1"/>
          </p:cNvSpPr>
          <p:nvPr>
            <p:ph type="body" sz="quarter" idx="11"/>
          </p:nvPr>
        </p:nvSpPr>
        <p:spPr/>
        <p:txBody>
          <a:bodyPr/>
          <a:lstStyle/>
          <a:p>
            <a:r>
              <a:rPr lang="en-US" dirty="0"/>
              <a:t>Why Most MDF Marketing Programs Fail</a:t>
            </a:r>
          </a:p>
          <a:p>
            <a:endParaRPr lang="en-US" dirty="0"/>
          </a:p>
        </p:txBody>
      </p:sp>
      <p:sp>
        <p:nvSpPr>
          <p:cNvPr id="9" name="Text Placeholder 8">
            <a:extLst>
              <a:ext uri="{FF2B5EF4-FFF2-40B4-BE49-F238E27FC236}">
                <a16:creationId xmlns:a16="http://schemas.microsoft.com/office/drawing/2014/main" id="{B1855DDC-854F-4B56-8B93-E1FCD108C886}"/>
              </a:ext>
            </a:extLst>
          </p:cNvPr>
          <p:cNvSpPr>
            <a:spLocks noGrp="1"/>
          </p:cNvSpPr>
          <p:nvPr>
            <p:ph type="body" sz="quarter" idx="16"/>
          </p:nvPr>
        </p:nvSpPr>
        <p:spPr>
          <a:xfrm>
            <a:off x="313226" y="931818"/>
            <a:ext cx="4444916" cy="4001505"/>
          </a:xfrm>
        </p:spPr>
        <p:txBody>
          <a:bodyPr/>
          <a:lstStyle/>
          <a:p>
            <a:r>
              <a:rPr lang="en-US" dirty="0">
                <a:latin typeface="Arial" panose="020B0604020202020204" pitchFamily="34" charset="0"/>
                <a:cs typeface="Arial" panose="020B0604020202020204" pitchFamily="34" charset="0"/>
              </a:rPr>
              <a:t>One last thought: When organizations try to replicate or copy-and-paste a direct marketing motion, they often fail. Why? Because channel marketing is always a two- or a three-step process. The first step is about making the partner organization aware of certain programs. The next step is to engage, onboard and train them. The final phase is execution. Programs that are long in duration also tend to fail. Therefore, when you are designing and executing programs and following the five principles describe above, please ask yourself whether you have enough investment dollars available to cover all three phases that I have just described here, and not just the last execution phase. If you do not have sufficient partner awareness, engagement and training investments in place, you won’t even make it to the last phase. And </a:t>
            </a:r>
            <a:r>
              <a:rPr lang="en-US" i="1" dirty="0">
                <a:latin typeface="Arial" panose="020B0604020202020204" pitchFamily="34" charset="0"/>
                <a:cs typeface="Arial" panose="020B0604020202020204" pitchFamily="34" charset="0"/>
              </a:rPr>
              <a:t>that</a:t>
            </a:r>
            <a:r>
              <a:rPr lang="en-US" dirty="0">
                <a:latin typeface="Arial" panose="020B0604020202020204" pitchFamily="34" charset="0"/>
                <a:cs typeface="Arial" panose="020B0604020202020204" pitchFamily="34" charset="0"/>
              </a:rPr>
              <a:t>, my friend, is the biggest mistake most organizations make.</a:t>
            </a:r>
          </a:p>
          <a:p>
            <a:r>
              <a:rPr lang="en-US" dirty="0">
                <a:latin typeface="Arial" panose="020B0604020202020204" pitchFamily="34" charset="0"/>
                <a:cs typeface="Arial" panose="020B0604020202020204" pitchFamily="34" charset="0"/>
              </a:rPr>
              <a:t>I can keep on going here forever, because there are so many opportunities in MDF marketing that can be realized with proper planning, thinking and execution management. We will address other aspects of MDF marketing in separate articles, but as a closing thought the most important principle to remember in MDF marketing is this: Less is always more!</a:t>
            </a:r>
          </a:p>
        </p:txBody>
      </p:sp>
      <p:pic>
        <p:nvPicPr>
          <p:cNvPr id="7" name="Picture Placeholder 6">
            <a:extLst>
              <a:ext uri="{FF2B5EF4-FFF2-40B4-BE49-F238E27FC236}">
                <a16:creationId xmlns:a16="http://schemas.microsoft.com/office/drawing/2014/main" id="{6CAEF4E3-3E50-40EF-9CB9-1D9C161C74BF}"/>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a:xfrm>
            <a:off x="5020574" y="931818"/>
            <a:ext cx="3897872" cy="4001506"/>
          </a:xfrm>
        </p:spPr>
      </p:pic>
    </p:spTree>
    <p:extLst>
      <p:ext uri="{BB962C8B-B14F-4D97-AF65-F5344CB8AC3E}">
        <p14:creationId xmlns:p14="http://schemas.microsoft.com/office/powerpoint/2010/main" val="2208895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00413FC4-DA5E-4594-934C-328C6D468B8F}"/>
              </a:ext>
            </a:extLst>
          </p:cNvPr>
          <p:cNvSpPr txBox="1">
            <a:spLocks/>
          </p:cNvSpPr>
          <p:nvPr/>
        </p:nvSpPr>
        <p:spPr>
          <a:xfrm>
            <a:off x="312261" y="4435449"/>
            <a:ext cx="4291773" cy="397446"/>
          </a:xfrm>
          <a:prstGeom prst="rect">
            <a:avLst/>
          </a:prstGeom>
        </p:spPr>
        <p:txBody>
          <a:bodyPr/>
          <a:lstStyle>
            <a:lvl1pPr algn="l" defTabSz="685800" rtl="0" eaLnBrk="1" latinLnBrk="0" hangingPunct="1">
              <a:lnSpc>
                <a:spcPct val="90000"/>
              </a:lnSpc>
              <a:spcBef>
                <a:spcPct val="0"/>
              </a:spcBef>
              <a:buNone/>
              <a:defRPr sz="1400" b="0" i="0" kern="1200">
                <a:solidFill>
                  <a:schemeClr val="bg1"/>
                </a:solidFill>
                <a:latin typeface="Arial" charset="0"/>
                <a:ea typeface="Arial" charset="0"/>
                <a:cs typeface="Arial" charset="0"/>
              </a:defRPr>
            </a:lvl1pPr>
          </a:lstStyle>
          <a:p>
            <a:r>
              <a:rPr lang="en-US" sz="1800" dirty="0"/>
              <a:t>Automating Profitable Growth™</a:t>
            </a:r>
          </a:p>
        </p:txBody>
      </p:sp>
      <p:sp>
        <p:nvSpPr>
          <p:cNvPr id="7" name="TextBox 6">
            <a:extLst>
              <a:ext uri="{FF2B5EF4-FFF2-40B4-BE49-F238E27FC236}">
                <a16:creationId xmlns:a16="http://schemas.microsoft.com/office/drawing/2014/main" id="{429FC80F-47B5-4A9B-8A2C-793F5FF95A1F}"/>
              </a:ext>
            </a:extLst>
          </p:cNvPr>
          <p:cNvSpPr txBox="1"/>
          <p:nvPr/>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517</TotalTime>
  <Words>511</Words>
  <Application>Microsoft Office PowerPoint</Application>
  <PresentationFormat>Custom</PresentationFormat>
  <Paragraphs>33</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ArialMT</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56</cp:revision>
  <dcterms:created xsi:type="dcterms:W3CDTF">2016-08-01T19:14:45Z</dcterms:created>
  <dcterms:modified xsi:type="dcterms:W3CDTF">2018-04-10T12:10:20Z</dcterms:modified>
</cp:coreProperties>
</file>