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handoutMasterIdLst>
    <p:handoutMasterId r:id="rId8"/>
  </p:handoutMasterIdLst>
  <p:sldIdLst>
    <p:sldId id="269" r:id="rId2"/>
    <p:sldId id="257" r:id="rId3"/>
    <p:sldId id="258" r:id="rId4"/>
    <p:sldId id="260" r:id="rId5"/>
    <p:sldId id="268"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CFF"/>
    <a:srgbClr val="636361"/>
    <a:srgbClr val="8CA621"/>
    <a:srgbClr val="B2B2B2"/>
    <a:srgbClr val="F27724"/>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0"/>
    <p:restoredTop sz="94697"/>
  </p:normalViewPr>
  <p:slideViewPr>
    <p:cSldViewPr snapToGrid="0" snapToObjects="1">
      <p:cViewPr varScale="1">
        <p:scale>
          <a:sx n="119" d="100"/>
          <a:sy n="119" d="100"/>
        </p:scale>
        <p:origin x="990" y="102"/>
      </p:cViewPr>
      <p:guideLst/>
    </p:cSldViewPr>
  </p:slideViewPr>
  <p:notesTextViewPr>
    <p:cViewPr>
      <p:scale>
        <a:sx n="1" d="1"/>
        <a:sy n="1" d="1"/>
      </p:scale>
      <p:origin x="0" y="0"/>
    </p:cViewPr>
  </p:notesTextViewPr>
  <p:notesViewPr>
    <p:cSldViewPr snapToGrid="0" snapToObjects="1"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617C99-5665-4C8E-BED3-FEF7B6C1CE1B}" type="slidenum">
              <a:rPr lang="en-US" smtClean="0"/>
              <a:t>‹#›</a:t>
            </a:fld>
            <a:endParaRPr lang="en-US"/>
          </a:p>
        </p:txBody>
      </p:sp>
    </p:spTree>
    <p:extLst>
      <p:ext uri="{BB962C8B-B14F-4D97-AF65-F5344CB8AC3E}">
        <p14:creationId xmlns:p14="http://schemas.microsoft.com/office/powerpoint/2010/main" val="9219345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Rectangle 7"/>
          <p:cNvSpPr/>
          <p:nvPr userDrawn="1"/>
        </p:nvSpPr>
        <p:spPr>
          <a:xfrm>
            <a:off x="0" y="4476206"/>
            <a:ext cx="9144000" cy="667294"/>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21" name="Title 3"/>
          <p:cNvSpPr>
            <a:spLocks noGrp="1"/>
          </p:cNvSpPr>
          <p:nvPr>
            <p:ph type="ctrTitle" hasCustomPrompt="1"/>
          </p:nvPr>
        </p:nvSpPr>
        <p:spPr>
          <a:xfrm>
            <a:off x="366854" y="4618332"/>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cxnSp>
        <p:nvCxnSpPr>
          <p:cNvPr id="13" name="Straight Connector 12"/>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15" name="Text Placeholder 2"/>
          <p:cNvSpPr>
            <a:spLocks noGrp="1"/>
          </p:cNvSpPr>
          <p:nvPr>
            <p:ph type="body" sz="quarter" idx="11" hasCustomPrompt="1"/>
          </p:nvPr>
        </p:nvSpPr>
        <p:spPr>
          <a:xfrm>
            <a:off x="2769079" y="38496"/>
            <a:ext cx="6149367"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a:t>
            </a:r>
          </a:p>
          <a:p>
            <a:pPr lvl="0"/>
            <a:endParaRPr lang="en-US" dirty="0"/>
          </a:p>
        </p:txBody>
      </p:sp>
      <p:sp>
        <p:nvSpPr>
          <p:cNvPr id="6" name="Text Placeholder 5"/>
          <p:cNvSpPr>
            <a:spLocks noGrp="1"/>
          </p:cNvSpPr>
          <p:nvPr>
            <p:ph type="body" sz="quarter" idx="12" hasCustomPrompt="1"/>
          </p:nvPr>
        </p:nvSpPr>
        <p:spPr>
          <a:xfrm>
            <a:off x="4676503" y="1410789"/>
            <a:ext cx="4049486" cy="2264227"/>
          </a:xfrm>
          <a:prstGeom prst="rect">
            <a:avLst/>
          </a:prstGeom>
        </p:spPr>
        <p:txBody>
          <a:bodyPr anchor="ctr"/>
          <a:lstStyle>
            <a:lvl1pPr marL="0" indent="0" algn="l">
              <a:lnSpc>
                <a:spcPts val="3400"/>
              </a:lnSpc>
              <a:spcBef>
                <a:spcPts val="0"/>
              </a:spcBef>
              <a:buNone/>
              <a:defRPr sz="2800" b="0" i="0" baseline="0">
                <a:solidFill>
                  <a:srgbClr val="00BCFF"/>
                </a:solidFill>
                <a:latin typeface="Arial" charset="0"/>
                <a:ea typeface="Arial" charset="0"/>
                <a:cs typeface="Arial" charset="0"/>
              </a:defRPr>
            </a:lvl1pPr>
            <a:lvl2pPr marL="342900" indent="0">
              <a:buNone/>
              <a:defRPr b="0" i="0">
                <a:solidFill>
                  <a:srgbClr val="00BCFF"/>
                </a:solidFill>
                <a:latin typeface="Arial" charset="0"/>
                <a:ea typeface="Arial" charset="0"/>
                <a:cs typeface="Arial" charset="0"/>
              </a:defRPr>
            </a:lvl2pPr>
            <a:lvl3pPr marL="685800" indent="0">
              <a:buNone/>
              <a:defRPr b="0" i="0">
                <a:solidFill>
                  <a:srgbClr val="00BCFF"/>
                </a:solidFill>
                <a:latin typeface="Arial" charset="0"/>
                <a:ea typeface="Arial" charset="0"/>
                <a:cs typeface="Arial" charset="0"/>
              </a:defRPr>
            </a:lvl3pPr>
            <a:lvl4pPr marL="1028700" indent="0">
              <a:buNone/>
              <a:defRPr b="0" i="0">
                <a:solidFill>
                  <a:srgbClr val="00BCFF"/>
                </a:solidFill>
                <a:latin typeface="Arial" charset="0"/>
                <a:ea typeface="Arial" charset="0"/>
                <a:cs typeface="Arial" charset="0"/>
              </a:defRPr>
            </a:lvl4pPr>
            <a:lvl5pPr marL="1371600" indent="0">
              <a:buNone/>
              <a:defRPr b="0" i="0">
                <a:solidFill>
                  <a:srgbClr val="00BCFF"/>
                </a:solidFill>
                <a:latin typeface="Arial" charset="0"/>
                <a:ea typeface="Arial" charset="0"/>
                <a:cs typeface="Arial" charset="0"/>
              </a:defRPr>
            </a:lvl5pPr>
          </a:lstStyle>
          <a:p>
            <a:pPr lvl="0"/>
            <a:r>
              <a:rPr lang="en-US" dirty="0"/>
              <a:t>Title of Best Practices Video Asset Goes Here</a:t>
            </a:r>
          </a:p>
        </p:txBody>
      </p:sp>
      <p:sp>
        <p:nvSpPr>
          <p:cNvPr id="17" name="Picture Placeholder 16"/>
          <p:cNvSpPr>
            <a:spLocks noGrp="1"/>
          </p:cNvSpPr>
          <p:nvPr>
            <p:ph type="pic" sz="quarter" idx="13" hasCustomPrompt="1"/>
          </p:nvPr>
        </p:nvSpPr>
        <p:spPr>
          <a:xfrm>
            <a:off x="1" y="589280"/>
            <a:ext cx="4371702" cy="3886926"/>
          </a:xfrm>
          <a:prstGeom prst="rect">
            <a:avLst/>
          </a:prstGeom>
          <a:solidFill>
            <a:schemeClr val="accent1"/>
          </a:solidFill>
        </p:spPr>
        <p:txBody>
          <a:bodyPr anchor="ctr"/>
          <a:lstStyle>
            <a:lvl1pPr marL="0" indent="0" algn="ctr">
              <a:buNone/>
              <a:defRPr sz="1800" b="0" i="0">
                <a:solidFill>
                  <a:schemeClr val="bg1"/>
                </a:solidFill>
                <a:latin typeface="Arial" charset="0"/>
                <a:ea typeface="Arial" charset="0"/>
                <a:cs typeface="Arial" charset="0"/>
              </a:defRPr>
            </a:lvl1pPr>
          </a:lstStyle>
          <a:p>
            <a:r>
              <a:rPr lang="en-US" dirty="0"/>
              <a:t>Image Goes Here</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984089"/>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 Title Goes Here</a:t>
            </a:r>
          </a:p>
          <a:p>
            <a:pPr lvl="0"/>
            <a:endParaRPr lang="en-US" dirty="0"/>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9" name="TextBox 8"/>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51716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Main Title">
    <p:spTree>
      <p:nvGrpSpPr>
        <p:cNvPr id="1" name=""/>
        <p:cNvGrpSpPr/>
        <p:nvPr/>
      </p:nvGrpSpPr>
      <p:grpSpPr>
        <a:xfrm>
          <a:off x="0" y="0"/>
          <a:ext cx="0" cy="0"/>
          <a:chOff x="0" y="0"/>
          <a:chExt cx="0" cy="0"/>
        </a:xfrm>
      </p:grpSpPr>
      <p:sp>
        <p:nvSpPr>
          <p:cNvPr id="8" name="Rectangle 7"/>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9" name="Picture 8"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0" name="Straight Connector 9"/>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a:t>Main Title Goes Here</a:t>
            </a:r>
            <a:endParaRPr lang="en-US" dirty="0"/>
          </a:p>
        </p:txBody>
      </p:sp>
      <p:sp>
        <p:nvSpPr>
          <p:cNvPr id="12" name="Title 3"/>
          <p:cNvSpPr>
            <a:spLocks noGrp="1"/>
          </p:cNvSpPr>
          <p:nvPr>
            <p:ph type="ctrTitle" hasCustomPrompt="1"/>
          </p:nvPr>
        </p:nvSpPr>
        <p:spPr>
          <a:xfrm>
            <a:off x="366853"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14" name="TextBox 13"/>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3161193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 id="2147483681"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services/channel-marketing-services/partner-marketing-concierge" TargetMode="External"/><Relationship Id="rId2" Type="http://schemas.openxmlformats.org/officeDocument/2006/relationships/hyperlink" Target="https://www.zinfi.com/products/partner-marketing-management/partner-lead-management/" TargetMode="Externa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 TargetMode="External"/><Relationship Id="rId2" Type="http://schemas.openxmlformats.org/officeDocument/2006/relationships/image" Target="../media/image4.jpg"/><Relationship Id="rId1" Type="http://schemas.openxmlformats.org/officeDocument/2006/relationships/slideLayout" Target="../slideLayouts/slideLayout3.xml"/><Relationship Id="rId4" Type="http://schemas.openxmlformats.org/officeDocument/2006/relationships/hyperlink" Target="https://www.zinfi.com/products/partner-relationship-management/market-development-funds-managemen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latform/channel-management-mobile" TargetMode="External"/><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dirty="0"/>
              <a:t>Your Partners Are Mobile—What about</a:t>
            </a:r>
          </a:p>
          <a:p>
            <a:r>
              <a:rPr lang="en-US" dirty="0"/>
              <a:t>Your Partner Portal?</a:t>
            </a:r>
          </a:p>
          <a:p>
            <a:endParaRPr lang="en-US" dirty="0"/>
          </a:p>
        </p:txBody>
      </p:sp>
      <p:sp>
        <p:nvSpPr>
          <p:cNvPr id="4" name="Title 3">
            <a:extLst>
              <a:ext uri="{FF2B5EF4-FFF2-40B4-BE49-F238E27FC236}">
                <a16:creationId xmlns:a16="http://schemas.microsoft.com/office/drawing/2014/main" id="{193E3320-CDCA-4072-BC1B-2A66D27F6FB3}"/>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959548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Your Partners Are Mobile—What about Your Partner Portal?</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83634"/>
            <a:ext cx="4444916" cy="3793849"/>
          </a:xfrm>
        </p:spPr>
        <p:txBody>
          <a:bodyPr/>
          <a:lstStyle/>
          <a:p>
            <a:pPr>
              <a:lnSpc>
                <a:spcPct val="150000"/>
              </a:lnSpc>
              <a:spcBef>
                <a:spcPts val="0"/>
              </a:spcBef>
              <a:spcAft>
                <a:spcPts val="0"/>
              </a:spcAft>
            </a:pPr>
            <a:r>
              <a:rPr lang="en-US" sz="1400" dirty="0">
                <a:solidFill>
                  <a:srgbClr val="8CA621"/>
                </a:solidFill>
                <a:latin typeface="Arial" panose="020B0604020202020204" pitchFamily="34" charset="0"/>
                <a:ea typeface="Arial" charset="0"/>
                <a:cs typeface="Arial" panose="020B0604020202020204" pitchFamily="34" charset="0"/>
              </a:rPr>
              <a:t>Responsive Mobile Website is the Need of the Hour</a:t>
            </a:r>
          </a:p>
          <a:p>
            <a:r>
              <a:rPr lang="en-US" dirty="0">
                <a:latin typeface="Arial" panose="020B0604020202020204" pitchFamily="34" charset="0"/>
                <a:cs typeface="Arial" panose="020B0604020202020204" pitchFamily="34" charset="0"/>
              </a:rPr>
              <a:t>Believe it or not, in 2018 most vendors selling through the channel have partner portals that were built with technologies from decades ago. In fact, Al Gore could claim he built your </a:t>
            </a:r>
            <a:r>
              <a:rPr lang="en-US" b="1" dirty="0">
                <a:latin typeface="Arial" panose="020B0604020202020204" pitchFamily="34" charset="0"/>
                <a:cs typeface="Arial" panose="020B0604020202020204" pitchFamily="34" charset="0"/>
              </a:rPr>
              <a:t>partner portal </a:t>
            </a:r>
            <a:r>
              <a:rPr lang="en-US" dirty="0">
                <a:latin typeface="Arial" panose="020B0604020202020204" pitchFamily="34" charset="0"/>
                <a:cs typeface="Arial" panose="020B0604020202020204" pitchFamily="34" charset="0"/>
              </a:rPr>
              <a:t>at the same time he invented the Internet! It doesn’t have to be this way. You and your partners deserve better.</a:t>
            </a:r>
          </a:p>
          <a:p>
            <a:r>
              <a:rPr lang="en-US" dirty="0">
                <a:latin typeface="Arial" panose="020B0604020202020204" pitchFamily="34" charset="0"/>
                <a:cs typeface="Arial" panose="020B0604020202020204" pitchFamily="34" charset="0"/>
              </a:rPr>
              <a:t>Now, if you ask what part of your partner portal needs to be mobile, the short answer is “everything.” Yes, everything. There are some vendors today that offer some web content in a mobile-responsive mode, but when it comes to core applications like </a:t>
            </a:r>
            <a:r>
              <a:rPr lang="en-US" dirty="0">
                <a:latin typeface="Arial" panose="020B0604020202020204" pitchFamily="34" charset="0"/>
                <a:cs typeface="Arial" panose="020B0604020202020204" pitchFamily="34" charset="0"/>
                <a:hlinkClick r:id="rId2"/>
              </a:rPr>
              <a:t>lead management</a:t>
            </a:r>
            <a:r>
              <a:rPr lang="en-US" dirty="0">
                <a:latin typeface="Arial" panose="020B0604020202020204" pitchFamily="34" charset="0"/>
                <a:cs typeface="Arial" panose="020B0604020202020204" pitchFamily="34" charset="0"/>
              </a:rPr>
              <a:t>, incentives management, </a:t>
            </a:r>
            <a:r>
              <a:rPr lang="en-US" dirty="0">
                <a:latin typeface="Arial" panose="020B0604020202020204" pitchFamily="34" charset="0"/>
                <a:cs typeface="Arial" panose="020B0604020202020204" pitchFamily="34" charset="0"/>
                <a:hlinkClick r:id="rId3"/>
              </a:rPr>
              <a:t>deal registration</a:t>
            </a:r>
            <a:r>
              <a:rPr lang="en-US" dirty="0">
                <a:latin typeface="Arial" panose="020B0604020202020204" pitchFamily="34" charset="0"/>
                <a:cs typeface="Arial" panose="020B0604020202020204" pitchFamily="34" charset="0"/>
              </a:rPr>
              <a:t>, marketing activities and sales assets, vendors tend to keep these functions in the “old” technology platform. That means they are effectively restricting access to core functionality and perpetuating a cumbersome user experience that is relevant for desktop only.</a:t>
            </a:r>
          </a:p>
          <a:p>
            <a:endParaRPr lang="en-US" dirty="0">
              <a:latin typeface="Arial" panose="020B0604020202020204" pitchFamily="34" charset="0"/>
              <a:cs typeface="Arial" panose="020B0604020202020204" pitchFamily="34" charset="0"/>
            </a:endParaRPr>
          </a:p>
        </p:txBody>
      </p:sp>
      <p:pic>
        <p:nvPicPr>
          <p:cNvPr id="7" name="Picture Placeholder 8">
            <a:extLst>
              <a:ext uri="{FF2B5EF4-FFF2-40B4-BE49-F238E27FC236}">
                <a16:creationId xmlns:a16="http://schemas.microsoft.com/office/drawing/2014/main" id="{9F15B0AB-1947-4B8D-9E20-7E7944D92B5F}"/>
              </a:ext>
            </a:extLst>
          </p:cNvPr>
          <p:cNvPicPr>
            <a:picLocks noGrp="1" noChangeAspect="1"/>
          </p:cNvPicPr>
          <p:nvPr>
            <p:ph type="pic" sz="quarter" idx="15"/>
          </p:nvPr>
        </p:nvPicPr>
        <p:blipFill>
          <a:blip r:embed="rId4">
            <a:extLst>
              <a:ext uri="{28A0092B-C50C-407E-A947-70E740481C1C}">
                <a14:useLocalDpi xmlns:a14="http://schemas.microsoft.com/office/drawing/2010/main" val="0"/>
              </a:ext>
            </a:extLst>
          </a:blip>
          <a:stretch>
            <a:fillRect/>
          </a:stretch>
        </p:blipFill>
        <p:spPr>
          <a:xfrm>
            <a:off x="5020574" y="983635"/>
            <a:ext cx="3897872" cy="3897872"/>
          </a:xfr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20" y="930698"/>
            <a:ext cx="3897872" cy="3897872"/>
          </a:xfrm>
          <a:prstGeom prst="rect">
            <a:avLst/>
          </a:prstGeom>
        </p:spPr>
      </p:pic>
      <p:sp>
        <p:nvSpPr>
          <p:cNvPr id="9"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Your Partners Are Mobile—What about Your Partner Portal?</a:t>
            </a:r>
          </a:p>
        </p:txBody>
      </p:sp>
      <p:sp>
        <p:nvSpPr>
          <p:cNvPr id="10" name="Text Placeholder 7"/>
          <p:cNvSpPr>
            <a:spLocks noGrp="1"/>
          </p:cNvSpPr>
          <p:nvPr>
            <p:ph type="body" sz="quarter" idx="16" hasCustomPrompt="1"/>
          </p:nvPr>
        </p:nvSpPr>
        <p:spPr>
          <a:xfrm>
            <a:off x="4447403" y="992342"/>
            <a:ext cx="4444916" cy="3897871"/>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a:lnSpc>
                <a:spcPct val="150000"/>
              </a:lnSpc>
              <a:spcBef>
                <a:spcPts val="0"/>
              </a:spcBef>
              <a:spcAft>
                <a:spcPts val="0"/>
              </a:spcAft>
            </a:pPr>
            <a:r>
              <a:rPr lang="en-US" sz="1400" dirty="0">
                <a:solidFill>
                  <a:srgbClr val="8CA621"/>
                </a:solidFill>
                <a:latin typeface="Arial" panose="020B0604020202020204" pitchFamily="34" charset="0"/>
                <a:ea typeface="Arial" charset="0"/>
                <a:cs typeface="Arial" panose="020B0604020202020204" pitchFamily="34" charset="0"/>
              </a:rPr>
              <a:t>Responsive Mobile Website is the Need of the Hour</a:t>
            </a:r>
          </a:p>
          <a:p>
            <a:pPr lvl="0"/>
            <a:r>
              <a:rPr lang="en-US" dirty="0">
                <a:solidFill>
                  <a:srgbClr val="50504E"/>
                </a:solidFill>
                <a:latin typeface="Arial" panose="020B0604020202020204" pitchFamily="34" charset="0"/>
                <a:cs typeface="Arial" panose="020B0604020202020204" pitchFamily="34" charset="0"/>
              </a:rPr>
              <a:t>There is at least one exception, however. With the most advanced partner portal software platform in the marketplace—a key component of ZINFI’s </a:t>
            </a:r>
            <a:r>
              <a:rPr lang="en-US" dirty="0">
                <a:solidFill>
                  <a:srgbClr val="50504E"/>
                </a:solidFill>
                <a:latin typeface="Arial" panose="020B0604020202020204" pitchFamily="34" charset="0"/>
                <a:cs typeface="Arial" panose="020B0604020202020204" pitchFamily="34" charset="0"/>
                <a:hlinkClick r:id="rId3"/>
              </a:rPr>
              <a:t>Unified Channel Management</a:t>
            </a:r>
            <a:r>
              <a:rPr lang="en-US" dirty="0">
                <a:solidFill>
                  <a:srgbClr val="50504E"/>
                </a:solidFill>
                <a:latin typeface="Arial" panose="020B0604020202020204" pitchFamily="34" charset="0"/>
                <a:cs typeface="Arial" panose="020B0604020202020204" pitchFamily="34" charset="0"/>
              </a:rPr>
              <a:t> solution—you can not only make your entire partner portal experience mobile responsive, but also put that entire experience inside your partner’s mobile device via a native application. This drives up activity via the partner portal, particularly when it comes to partners accessing news and product information. It also makes your partners more productive. For example, they can use a mobile device to apply for </a:t>
            </a:r>
            <a:r>
              <a:rPr lang="en-US" dirty="0">
                <a:solidFill>
                  <a:srgbClr val="50504E"/>
                </a:solidFill>
                <a:latin typeface="Arial" panose="020B0604020202020204" pitchFamily="34" charset="0"/>
                <a:cs typeface="Arial" panose="020B0604020202020204" pitchFamily="34" charset="0"/>
                <a:hlinkClick r:id="rId4"/>
              </a:rPr>
              <a:t>market development funds</a:t>
            </a:r>
            <a:r>
              <a:rPr lang="en-US" dirty="0">
                <a:solidFill>
                  <a:srgbClr val="50504E"/>
                </a:solidFill>
                <a:latin typeface="Arial" panose="020B0604020202020204" pitchFamily="34" charset="0"/>
                <a:cs typeface="Arial" panose="020B0604020202020204" pitchFamily="34" charset="0"/>
              </a:rPr>
              <a:t> (MDF) or submit a claim or register a deal—and they can perform these tasks whenever and wherever it’s most convenient and relevant to do so.</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9F15B0AB-1947-4B8D-9E20-7E7944D92B5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5020575" y="983635"/>
            <a:ext cx="3897872" cy="3897872"/>
          </a:xfrm>
        </p:spPr>
      </p:pic>
      <p:sp>
        <p:nvSpPr>
          <p:cNvPr id="7"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Your Partners Are Mobile—What about Your Partner Portal?</a:t>
            </a:r>
          </a:p>
        </p:txBody>
      </p:sp>
      <p:sp>
        <p:nvSpPr>
          <p:cNvPr id="8" name="Text Placeholder 7"/>
          <p:cNvSpPr>
            <a:spLocks noGrp="1"/>
          </p:cNvSpPr>
          <p:nvPr>
            <p:ph type="body" sz="quarter" idx="16" hasCustomPrompt="1"/>
          </p:nvPr>
        </p:nvSpPr>
        <p:spPr>
          <a:xfrm>
            <a:off x="313226" y="983635"/>
            <a:ext cx="4444916" cy="3897872"/>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a:lnSpc>
                <a:spcPct val="150000"/>
              </a:lnSpc>
              <a:spcBef>
                <a:spcPts val="0"/>
              </a:spcBef>
              <a:spcAft>
                <a:spcPts val="0"/>
              </a:spcAft>
            </a:pPr>
            <a:r>
              <a:rPr lang="en-US" sz="1400" dirty="0">
                <a:solidFill>
                  <a:srgbClr val="8CA621"/>
                </a:solidFill>
                <a:latin typeface="Arial" panose="020B0604020202020204" pitchFamily="34" charset="0"/>
                <a:ea typeface="Arial" charset="0"/>
                <a:cs typeface="Arial" panose="020B0604020202020204" pitchFamily="34" charset="0"/>
              </a:rPr>
              <a:t>Responsive Mobile Website is the Need of the Hour</a:t>
            </a:r>
            <a:endParaRPr lang="en-US" sz="1400" dirty="0">
              <a:solidFill>
                <a:srgbClr val="00B0F0"/>
              </a:solidFill>
              <a:latin typeface="Arial" panose="020B0604020202020204" pitchFamily="34" charset="0"/>
              <a:cs typeface="Arial" panose="020B0604020202020204" pitchFamily="34" charset="0"/>
            </a:endParaRPr>
          </a:p>
          <a:p>
            <a:pPr lvl="0"/>
            <a:r>
              <a:rPr lang="en-US" dirty="0">
                <a:solidFill>
                  <a:srgbClr val="50504E"/>
                </a:solidFill>
                <a:latin typeface="Arial" panose="020B0604020202020204" pitchFamily="34" charset="0"/>
                <a:cs typeface="Arial" panose="020B0604020202020204" pitchFamily="34" charset="0"/>
              </a:rPr>
              <a:t>Your partners are generally incredibly busy people. They are rarely sitting around in the office. Instead, they are constantly up and about, dealing with dozens of vendors, performing various lead generation and sales activities, and fulfilling requests. It is almost impossible for any of these people to remember all the little things they have to do when they get back to their office. If you send them an email, they may open it while they are sitting in the reception area at their customer’s office, but then the meeting starts and they forget to respond to that email. However, if your partner portal is entirely accessible via a native mobile app, your partners will get an alert, and they will be reminded to open the email when they have a few spare minutes—while they are getting gas on their way back to the office, say—and they will be able to respond then, when it’s most convenient.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222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820" y="899876"/>
            <a:ext cx="3897872" cy="3897872"/>
          </a:xfrm>
          <a:prstGeom prst="rect">
            <a:avLst/>
          </a:prstGeom>
        </p:spPr>
      </p:pic>
      <p:sp>
        <p:nvSpPr>
          <p:cNvPr id="9"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a:xfrm>
            <a:off x="1037690" y="38496"/>
            <a:ext cx="7880757" cy="434876"/>
          </a:xfrm>
        </p:spPr>
        <p:txBody>
          <a:bodyPr/>
          <a:lstStyle/>
          <a:p>
            <a:r>
              <a:rPr lang="en-US" dirty="0"/>
              <a:t>Your Partners Are Mobile—What about Your Partner Portal?</a:t>
            </a:r>
          </a:p>
        </p:txBody>
      </p:sp>
      <p:sp>
        <p:nvSpPr>
          <p:cNvPr id="7" name="Text Placeholder 7"/>
          <p:cNvSpPr>
            <a:spLocks noGrp="1"/>
          </p:cNvSpPr>
          <p:nvPr>
            <p:ph type="body" sz="quarter" idx="16" hasCustomPrompt="1"/>
          </p:nvPr>
        </p:nvSpPr>
        <p:spPr>
          <a:xfrm>
            <a:off x="4447403" y="992342"/>
            <a:ext cx="4471044" cy="3897871"/>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lnSpc>
                <a:spcPct val="150000"/>
              </a:lnSpc>
              <a:spcBef>
                <a:spcPts val="0"/>
              </a:spcBef>
              <a:spcAft>
                <a:spcPts val="0"/>
              </a:spcAft>
            </a:pPr>
            <a:r>
              <a:rPr lang="en-US" sz="1300" dirty="0">
                <a:solidFill>
                  <a:srgbClr val="8CA621"/>
                </a:solidFill>
                <a:latin typeface="Arial" panose="020B0604020202020204" pitchFamily="34" charset="0"/>
                <a:ea typeface="Arial" charset="0"/>
                <a:cs typeface="Arial" panose="020B0604020202020204" pitchFamily="34" charset="0"/>
              </a:rPr>
              <a:t>Mobile Friendly Partner Portal Helps to Drive Productivity</a:t>
            </a:r>
          </a:p>
          <a:p>
            <a:pPr lvl="0"/>
            <a:r>
              <a:rPr lang="en-US" dirty="0">
                <a:solidFill>
                  <a:srgbClr val="50504E"/>
                </a:solidFill>
                <a:latin typeface="Arial" panose="020B0604020202020204" pitchFamily="34" charset="0"/>
                <a:cs typeface="Arial" panose="020B0604020202020204" pitchFamily="34" charset="0"/>
              </a:rPr>
              <a:t>Partners want to win for themselves and for their vendors, but the time they spend at their desktop keeps them away from their customers. An exclusively desktop-based partner portal limits their access to crucial information and inhibits their productivity. It makes it harder for them to respond to your messages, to learn what is going on with your channel programs and to participate in the activities that should be engaging their attention.</a:t>
            </a:r>
          </a:p>
          <a:p>
            <a:pPr lvl="0"/>
            <a:r>
              <a:rPr lang="en-US" dirty="0">
                <a:solidFill>
                  <a:srgbClr val="50504E"/>
                </a:solidFill>
                <a:latin typeface="Arial" panose="020B0604020202020204" pitchFamily="34" charset="0"/>
                <a:cs typeface="Arial" panose="020B0604020202020204" pitchFamily="34" charset="0"/>
              </a:rPr>
              <a:t>So, if you are wondering how to drive up productivity among your partners, the first thing you should consider is converting your partner portal into a mobile friendly, easy-to-use application. Can you afford a </a:t>
            </a:r>
            <a:r>
              <a:rPr lang="en-US" dirty="0">
                <a:solidFill>
                  <a:srgbClr val="50504E"/>
                </a:solidFill>
                <a:latin typeface="Arial" panose="020B0604020202020204" pitchFamily="34" charset="0"/>
                <a:cs typeface="Arial" panose="020B0604020202020204" pitchFamily="34" charset="0"/>
                <a:hlinkClick r:id="rId3"/>
              </a:rPr>
              <a:t>mobile technology platform</a:t>
            </a:r>
            <a:r>
              <a:rPr lang="en-US" dirty="0">
                <a:solidFill>
                  <a:srgbClr val="50504E"/>
                </a:solidFill>
                <a:latin typeface="Arial" panose="020B0604020202020204" pitchFamily="34" charset="0"/>
                <a:cs typeface="Arial" panose="020B0604020202020204" pitchFamily="34" charset="0"/>
              </a:rPr>
              <a:t> like the one ZINFI provides? You would be surprised. For as little as a few cents per partner per month, you can not only create a better and more productive experience for partners—you can actually cut overall costs related to portal development, management and maintenance, while driving up revenues with the help of a group of highly productive, motivated and happy partners.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264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E6161A3B-4613-4F60-9828-2BB7CE4FA4FF}"/>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ADFF"/>
      </a:hlink>
      <a:folHlink>
        <a:srgbClr val="00ADF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4098</TotalTime>
  <Words>761</Words>
  <Application>Microsoft Office PowerPoint</Application>
  <PresentationFormat>Custom</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777</cp:revision>
  <dcterms:created xsi:type="dcterms:W3CDTF">2016-08-01T19:14:45Z</dcterms:created>
  <dcterms:modified xsi:type="dcterms:W3CDTF">2018-04-10T12:33:06Z</dcterms:modified>
</cp:coreProperties>
</file>