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A3DD5B-698B-46C4-B017-1E2925373411}" v="59" dt="2018-09-10T11:59:55.2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1BA3DD5B-698B-46C4-B017-1E2925373411}"/>
    <pc:docChg chg="custSel addSld modSld">
      <pc:chgData name="Subhajit Ghosh" userId="c585d1f3-935b-4ece-b40b-1a6550e66d72" providerId="ADAL" clId="{1BA3DD5B-698B-46C4-B017-1E2925373411}" dt="2018-09-10T11:59:55.250" v="55"/>
      <pc:docMkLst>
        <pc:docMk/>
      </pc:docMkLst>
      <pc:sldChg chg="modSp">
        <pc:chgData name="Subhajit Ghosh" userId="c585d1f3-935b-4ece-b40b-1a6550e66d72" providerId="ADAL" clId="{1BA3DD5B-698B-46C4-B017-1E2925373411}" dt="2018-09-10T11:29:27.708" v="2" actId="20577"/>
        <pc:sldMkLst>
          <pc:docMk/>
          <pc:sldMk cId="2429983986" sldId="256"/>
        </pc:sldMkLst>
        <pc:spChg chg="mod">
          <ac:chgData name="Subhajit Ghosh" userId="c585d1f3-935b-4ece-b40b-1a6550e66d72" providerId="ADAL" clId="{1BA3DD5B-698B-46C4-B017-1E2925373411}" dt="2018-09-10T11:29:27.708" v="2" actId="20577"/>
          <ac:spMkLst>
            <pc:docMk/>
            <pc:sldMk cId="2429983986" sldId="256"/>
            <ac:spMk id="6" creationId="{4F2F611E-2383-4DC9-962D-92928E36BA3F}"/>
          </ac:spMkLst>
        </pc:spChg>
      </pc:sldChg>
      <pc:sldChg chg="addSp delSp modSp modAnim">
        <pc:chgData name="Subhajit Ghosh" userId="c585d1f3-935b-4ece-b40b-1a6550e66d72" providerId="ADAL" clId="{1BA3DD5B-698B-46C4-B017-1E2925373411}" dt="2018-09-10T11:59:38.931" v="52"/>
        <pc:sldMkLst>
          <pc:docMk/>
          <pc:sldMk cId="4142234705" sldId="257"/>
        </pc:sldMkLst>
        <pc:spChg chg="del">
          <ac:chgData name="Subhajit Ghosh" userId="c585d1f3-935b-4ece-b40b-1a6550e66d72" providerId="ADAL" clId="{1BA3DD5B-698B-46C4-B017-1E2925373411}" dt="2018-09-10T11:37:07.348" v="43"/>
          <ac:spMkLst>
            <pc:docMk/>
            <pc:sldMk cId="4142234705" sldId="257"/>
            <ac:spMk id="2" creationId="{73CDC79A-6FAC-4D7D-B85E-15F848CECB4B}"/>
          </ac:spMkLst>
        </pc:spChg>
        <pc:spChg chg="del">
          <ac:chgData name="Subhajit Ghosh" userId="c585d1f3-935b-4ece-b40b-1a6550e66d72" providerId="ADAL" clId="{1BA3DD5B-698B-46C4-B017-1E2925373411}" dt="2018-09-10T11:29:46.130" v="7" actId="478"/>
          <ac:spMkLst>
            <pc:docMk/>
            <pc:sldMk cId="4142234705" sldId="257"/>
            <ac:spMk id="3" creationId="{EE5F9CC5-5919-4A5B-B9E8-F922D9826927}"/>
          </ac:spMkLst>
        </pc:spChg>
        <pc:spChg chg="mod">
          <ac:chgData name="Subhajit Ghosh" userId="c585d1f3-935b-4ece-b40b-1a6550e66d72" providerId="ADAL" clId="{1BA3DD5B-698B-46C4-B017-1E2925373411}" dt="2018-09-10T11:29:34.588" v="4" actId="20577"/>
          <ac:spMkLst>
            <pc:docMk/>
            <pc:sldMk cId="4142234705" sldId="257"/>
            <ac:spMk id="4" creationId="{3824FEB1-C6F4-4284-9EE9-2817F24A4DC0}"/>
          </ac:spMkLst>
        </pc:spChg>
        <pc:spChg chg="mod">
          <ac:chgData name="Subhajit Ghosh" userId="c585d1f3-935b-4ece-b40b-1a6550e66d72" providerId="ADAL" clId="{1BA3DD5B-698B-46C4-B017-1E2925373411}" dt="2018-09-10T11:30:23.915" v="14" actId="12"/>
          <ac:spMkLst>
            <pc:docMk/>
            <pc:sldMk cId="4142234705" sldId="257"/>
            <ac:spMk id="5" creationId="{C4B6616B-D638-467B-86EF-41EF776CAD4F}"/>
          </ac:spMkLst>
        </pc:spChg>
        <pc:picChg chg="add mod">
          <ac:chgData name="Subhajit Ghosh" userId="c585d1f3-935b-4ece-b40b-1a6550e66d72" providerId="ADAL" clId="{1BA3DD5B-698B-46C4-B017-1E2925373411}" dt="2018-09-10T11:37:07.348" v="43"/>
          <ac:picMkLst>
            <pc:docMk/>
            <pc:sldMk cId="4142234705" sldId="257"/>
            <ac:picMk id="7" creationId="{31F9AF13-9523-4DBF-8D07-D2D193FE6306}"/>
          </ac:picMkLst>
        </pc:picChg>
      </pc:sldChg>
      <pc:sldChg chg="addSp delSp modSp modAnim">
        <pc:chgData name="Subhajit Ghosh" userId="c585d1f3-935b-4ece-b40b-1a6550e66d72" providerId="ADAL" clId="{1BA3DD5B-698B-46C4-B017-1E2925373411}" dt="2018-09-10T11:59:44.352" v="53"/>
        <pc:sldMkLst>
          <pc:docMk/>
          <pc:sldMk cId="2815277108" sldId="258"/>
        </pc:sldMkLst>
        <pc:spChg chg="add del mod">
          <ac:chgData name="Subhajit Ghosh" userId="c585d1f3-935b-4ece-b40b-1a6550e66d72" providerId="ADAL" clId="{1BA3DD5B-698B-46C4-B017-1E2925373411}" dt="2018-09-10T11:51:45.699" v="46"/>
          <ac:spMkLst>
            <pc:docMk/>
            <pc:sldMk cId="2815277108" sldId="258"/>
            <ac:spMk id="5" creationId="{9A91087D-7563-491F-8F03-0061C24BB7BC}"/>
          </ac:spMkLst>
        </pc:spChg>
        <pc:spChg chg="mod">
          <ac:chgData name="Subhajit Ghosh" userId="c585d1f3-935b-4ece-b40b-1a6550e66d72" providerId="ADAL" clId="{1BA3DD5B-698B-46C4-B017-1E2925373411}" dt="2018-09-10T11:29:37.699" v="6" actId="20577"/>
          <ac:spMkLst>
            <pc:docMk/>
            <pc:sldMk cId="2815277108" sldId="258"/>
            <ac:spMk id="6" creationId="{C656395D-0968-4CC4-83FA-27592B0EA08A}"/>
          </ac:spMkLst>
        </pc:spChg>
        <pc:spChg chg="del">
          <ac:chgData name="Subhajit Ghosh" userId="c585d1f3-935b-4ece-b40b-1a6550e66d72" providerId="ADAL" clId="{1BA3DD5B-698B-46C4-B017-1E2925373411}" dt="2018-09-10T11:30:39.575" v="15" actId="478"/>
          <ac:spMkLst>
            <pc:docMk/>
            <pc:sldMk cId="2815277108" sldId="258"/>
            <ac:spMk id="7" creationId="{B46939E6-5567-4C86-97BB-FAE44A9B3871}"/>
          </ac:spMkLst>
        </pc:spChg>
        <pc:spChg chg="del">
          <ac:chgData name="Subhajit Ghosh" userId="c585d1f3-935b-4ece-b40b-1a6550e66d72" providerId="ADAL" clId="{1BA3DD5B-698B-46C4-B017-1E2925373411}" dt="2018-09-10T11:50:33.744" v="44"/>
          <ac:spMkLst>
            <pc:docMk/>
            <pc:sldMk cId="2815277108" sldId="258"/>
            <ac:spMk id="8" creationId="{BFEE5A4F-093A-4F1A-8CC4-D4ACBD2F1C2E}"/>
          </ac:spMkLst>
        </pc:spChg>
        <pc:spChg chg="mod">
          <ac:chgData name="Subhajit Ghosh" userId="c585d1f3-935b-4ece-b40b-1a6550e66d72" providerId="ADAL" clId="{1BA3DD5B-698B-46C4-B017-1E2925373411}" dt="2018-09-10T11:31:30.595" v="23" actId="11"/>
          <ac:spMkLst>
            <pc:docMk/>
            <pc:sldMk cId="2815277108" sldId="258"/>
            <ac:spMk id="9" creationId="{4393C9E7-9550-4849-8115-E9C4978354A8}"/>
          </ac:spMkLst>
        </pc:spChg>
        <pc:picChg chg="add del mod">
          <ac:chgData name="Subhajit Ghosh" userId="c585d1f3-935b-4ece-b40b-1a6550e66d72" providerId="ADAL" clId="{1BA3DD5B-698B-46C4-B017-1E2925373411}" dt="2018-09-10T11:51:43.849" v="45" actId="478"/>
          <ac:picMkLst>
            <pc:docMk/>
            <pc:sldMk cId="2815277108" sldId="258"/>
            <ac:picMk id="3" creationId="{58E0BA1B-A043-4C6D-9D29-63C57F400840}"/>
          </ac:picMkLst>
        </pc:picChg>
        <pc:picChg chg="add mod">
          <ac:chgData name="Subhajit Ghosh" userId="c585d1f3-935b-4ece-b40b-1a6550e66d72" providerId="ADAL" clId="{1BA3DD5B-698B-46C4-B017-1E2925373411}" dt="2018-09-10T11:51:45.699" v="46"/>
          <ac:picMkLst>
            <pc:docMk/>
            <pc:sldMk cId="2815277108" sldId="258"/>
            <ac:picMk id="11" creationId="{92539578-A694-4EA1-A339-93B67D48EC2A}"/>
          </ac:picMkLst>
        </pc:picChg>
      </pc:sldChg>
      <pc:sldChg chg="addSp delSp modSp add modAnim">
        <pc:chgData name="Subhajit Ghosh" userId="c585d1f3-935b-4ece-b40b-1a6550e66d72" providerId="ADAL" clId="{1BA3DD5B-698B-46C4-B017-1E2925373411}" dt="2018-09-10T11:59:49.968" v="54"/>
        <pc:sldMkLst>
          <pc:docMk/>
          <pc:sldMk cId="699087203" sldId="260"/>
        </pc:sldMkLst>
        <pc:spChg chg="del">
          <ac:chgData name="Subhajit Ghosh" userId="c585d1f3-935b-4ece-b40b-1a6550e66d72" providerId="ADAL" clId="{1BA3DD5B-698B-46C4-B017-1E2925373411}" dt="2018-09-10T11:31:06.474" v="21"/>
          <ac:spMkLst>
            <pc:docMk/>
            <pc:sldMk cId="699087203" sldId="260"/>
            <ac:spMk id="2" creationId="{D3DF0CAA-403E-4148-8DC6-5FE57E3558E2}"/>
          </ac:spMkLst>
        </pc:spChg>
        <pc:spChg chg="del">
          <ac:chgData name="Subhajit Ghosh" userId="c585d1f3-935b-4ece-b40b-1a6550e66d72" providerId="ADAL" clId="{1BA3DD5B-698B-46C4-B017-1E2925373411}" dt="2018-09-10T11:31:06.474" v="21"/>
          <ac:spMkLst>
            <pc:docMk/>
            <pc:sldMk cId="699087203" sldId="260"/>
            <ac:spMk id="3" creationId="{8381A0A9-62A5-467E-95BB-0D45C55256D2}"/>
          </ac:spMkLst>
        </pc:spChg>
        <pc:spChg chg="del">
          <ac:chgData name="Subhajit Ghosh" userId="c585d1f3-935b-4ece-b40b-1a6550e66d72" providerId="ADAL" clId="{1BA3DD5B-698B-46C4-B017-1E2925373411}" dt="2018-09-10T11:31:06.474" v="21"/>
          <ac:spMkLst>
            <pc:docMk/>
            <pc:sldMk cId="699087203" sldId="260"/>
            <ac:spMk id="4" creationId="{268B6B4B-1485-4415-86E5-5AD3CB3B26EB}"/>
          </ac:spMkLst>
        </pc:spChg>
        <pc:spChg chg="del">
          <ac:chgData name="Subhajit Ghosh" userId="c585d1f3-935b-4ece-b40b-1a6550e66d72" providerId="ADAL" clId="{1BA3DD5B-698B-46C4-B017-1E2925373411}" dt="2018-09-10T11:31:06.474" v="21"/>
          <ac:spMkLst>
            <pc:docMk/>
            <pc:sldMk cId="699087203" sldId="260"/>
            <ac:spMk id="5" creationId="{F86E2C94-3AEF-490A-8551-7BDD13731FBB}"/>
          </ac:spMkLst>
        </pc:spChg>
        <pc:spChg chg="add mod">
          <ac:chgData name="Subhajit Ghosh" userId="c585d1f3-935b-4ece-b40b-1a6550e66d72" providerId="ADAL" clId="{1BA3DD5B-698B-46C4-B017-1E2925373411}" dt="2018-09-10T11:35:24.627" v="40" actId="20577"/>
          <ac:spMkLst>
            <pc:docMk/>
            <pc:sldMk cId="699087203" sldId="260"/>
            <ac:spMk id="6" creationId="{C62515A3-75E7-4732-A5D7-1EA564D14A49}"/>
          </ac:spMkLst>
        </pc:spChg>
        <pc:spChg chg="add del mod">
          <ac:chgData name="Subhajit Ghosh" userId="c585d1f3-935b-4ece-b40b-1a6550e66d72" providerId="ADAL" clId="{1BA3DD5B-698B-46C4-B017-1E2925373411}" dt="2018-09-10T11:31:39.971" v="24" actId="478"/>
          <ac:spMkLst>
            <pc:docMk/>
            <pc:sldMk cId="699087203" sldId="260"/>
            <ac:spMk id="7" creationId="{297DA2DF-5998-4253-B483-D7A1F761252C}"/>
          </ac:spMkLst>
        </pc:spChg>
        <pc:spChg chg="add del mod">
          <ac:chgData name="Subhajit Ghosh" userId="c585d1f3-935b-4ece-b40b-1a6550e66d72" providerId="ADAL" clId="{1BA3DD5B-698B-46C4-B017-1E2925373411}" dt="2018-09-10T11:54:36.342" v="47"/>
          <ac:spMkLst>
            <pc:docMk/>
            <pc:sldMk cId="699087203" sldId="260"/>
            <ac:spMk id="8" creationId="{C7B09137-9866-4654-9045-AD7F6B4F99D9}"/>
          </ac:spMkLst>
        </pc:spChg>
        <pc:spChg chg="add mod">
          <ac:chgData name="Subhajit Ghosh" userId="c585d1f3-935b-4ece-b40b-1a6550e66d72" providerId="ADAL" clId="{1BA3DD5B-698B-46C4-B017-1E2925373411}" dt="2018-09-10T11:33:18.604" v="34" actId="14100"/>
          <ac:spMkLst>
            <pc:docMk/>
            <pc:sldMk cId="699087203" sldId="260"/>
            <ac:spMk id="9" creationId="{89A65D87-A0D7-4E57-BEF6-182638DC93FA}"/>
          </ac:spMkLst>
        </pc:spChg>
        <pc:spChg chg="add del mod">
          <ac:chgData name="Subhajit Ghosh" userId="c585d1f3-935b-4ece-b40b-1a6550e66d72" providerId="ADAL" clId="{1BA3DD5B-698B-46C4-B017-1E2925373411}" dt="2018-09-10T11:55:49.091" v="50"/>
          <ac:spMkLst>
            <pc:docMk/>
            <pc:sldMk cId="699087203" sldId="260"/>
            <ac:spMk id="13" creationId="{2667919F-1DF4-4F45-A009-1E2959593A6F}"/>
          </ac:spMkLst>
        </pc:spChg>
        <pc:picChg chg="add del mod">
          <ac:chgData name="Subhajit Ghosh" userId="c585d1f3-935b-4ece-b40b-1a6550e66d72" providerId="ADAL" clId="{1BA3DD5B-698B-46C4-B017-1E2925373411}" dt="2018-09-10T11:55:44.475" v="48" actId="478"/>
          <ac:picMkLst>
            <pc:docMk/>
            <pc:sldMk cId="699087203" sldId="260"/>
            <ac:picMk id="11" creationId="{F7E41635-486C-428F-8C68-FC9787061942}"/>
          </ac:picMkLst>
        </pc:picChg>
        <pc:picChg chg="add mod">
          <ac:chgData name="Subhajit Ghosh" userId="c585d1f3-935b-4ece-b40b-1a6550e66d72" providerId="ADAL" clId="{1BA3DD5B-698B-46C4-B017-1E2925373411}" dt="2018-09-10T11:55:49.091" v="50"/>
          <ac:picMkLst>
            <pc:docMk/>
            <pc:sldMk cId="699087203" sldId="260"/>
            <ac:picMk id="15" creationId="{ED0CF7E7-3B7A-4446-86F3-528E14B87BE5}"/>
          </ac:picMkLst>
        </pc:picChg>
      </pc:sldChg>
      <pc:sldChg chg="addSp delSp modSp add modAnim">
        <pc:chgData name="Subhajit Ghosh" userId="c585d1f3-935b-4ece-b40b-1a6550e66d72" providerId="ADAL" clId="{1BA3DD5B-698B-46C4-B017-1E2925373411}" dt="2018-09-10T11:59:55.250" v="55"/>
        <pc:sldMkLst>
          <pc:docMk/>
          <pc:sldMk cId="1240813857" sldId="261"/>
        </pc:sldMkLst>
        <pc:spChg chg="del">
          <ac:chgData name="Subhajit Ghosh" userId="c585d1f3-935b-4ece-b40b-1a6550e66d72" providerId="ADAL" clId="{1BA3DD5B-698B-46C4-B017-1E2925373411}" dt="2018-09-10T11:57:17.827" v="51"/>
          <ac:spMkLst>
            <pc:docMk/>
            <pc:sldMk cId="1240813857" sldId="261"/>
            <ac:spMk id="2" creationId="{3C3EBC8F-81E3-4FFF-9D33-2F6395BCEFC7}"/>
          </ac:spMkLst>
        </pc:spChg>
        <pc:spChg chg="del">
          <ac:chgData name="Subhajit Ghosh" userId="c585d1f3-935b-4ece-b40b-1a6550e66d72" providerId="ADAL" clId="{1BA3DD5B-698B-46C4-B017-1E2925373411}" dt="2018-09-10T11:33:25.116" v="35" actId="478"/>
          <ac:spMkLst>
            <pc:docMk/>
            <pc:sldMk cId="1240813857" sldId="261"/>
            <ac:spMk id="3" creationId="{40E0B309-4352-48F6-ADC7-B5883CC35FA0}"/>
          </ac:spMkLst>
        </pc:spChg>
        <pc:spChg chg="mod">
          <ac:chgData name="Subhajit Ghosh" userId="c585d1f3-935b-4ece-b40b-1a6550e66d72" providerId="ADAL" clId="{1BA3DD5B-698B-46C4-B017-1E2925373411}" dt="2018-09-10T11:35:27.402" v="42" actId="20577"/>
          <ac:spMkLst>
            <pc:docMk/>
            <pc:sldMk cId="1240813857" sldId="261"/>
            <ac:spMk id="4" creationId="{F7BF91E5-78B6-42D2-9051-6E19F933F1B9}"/>
          </ac:spMkLst>
        </pc:spChg>
        <pc:spChg chg="mod">
          <ac:chgData name="Subhajit Ghosh" userId="c585d1f3-935b-4ece-b40b-1a6550e66d72" providerId="ADAL" clId="{1BA3DD5B-698B-46C4-B017-1E2925373411}" dt="2018-09-10T11:33:38.709" v="38" actId="2711"/>
          <ac:spMkLst>
            <pc:docMk/>
            <pc:sldMk cId="1240813857" sldId="261"/>
            <ac:spMk id="5" creationId="{978B7922-A99A-4347-A85D-EB5683541301}"/>
          </ac:spMkLst>
        </pc:spChg>
        <pc:picChg chg="add mod">
          <ac:chgData name="Subhajit Ghosh" userId="c585d1f3-935b-4ece-b40b-1a6550e66d72" providerId="ADAL" clId="{1BA3DD5B-698B-46C4-B017-1E2925373411}" dt="2018-09-10T11:57:17.827" v="51"/>
          <ac:picMkLst>
            <pc:docMk/>
            <pc:sldMk cId="1240813857" sldId="261"/>
            <ac:picMk id="7" creationId="{AC8039E8-9BE4-474C-9662-5032E6588443}"/>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rning-management"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www.zinfi.com/products/partner-marketing-management/portal-content-management" TargetMode="External"/><Relationship Id="rId7" Type="http://schemas.openxmlformats.org/officeDocument/2006/relationships/hyperlink" Target="https://www.zinfi.com/products/partner-marketing-management/microsite-landing-page-management/" TargetMode="External"/><Relationship Id="rId2" Type="http://schemas.openxmlformats.org/officeDocument/2006/relationships/hyperlink" Target="https://www.zinfi.com/products/partner-relationship-management/partner-onboarding-management/" TargetMode="External"/><Relationship Id="rId1" Type="http://schemas.openxmlformats.org/officeDocument/2006/relationships/slideLayout" Target="../slideLayouts/slideLayout3.xml"/><Relationship Id="rId6" Type="http://schemas.openxmlformats.org/officeDocument/2006/relationships/hyperlink" Target="https://www.zinfi.com/products/partner-marketing-management/event-marketing-management/" TargetMode="External"/><Relationship Id="rId5" Type="http://schemas.openxmlformats.org/officeDocument/2006/relationships/hyperlink" Target="https://www.zinfi.com/products/partner-marketing-management/email-marketing-management/" TargetMode="External"/><Relationship Id="rId4" Type="http://schemas.openxmlformats.org/officeDocument/2006/relationships/hyperlink" Target="https://www.zinfi.com/products/partner-marketing-management/social-syndication-management/"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www.zinfi.com/products/partner-relationship-management/market-development-funds-management/" TargetMode="External"/><Relationship Id="rId7" Type="http://schemas.openxmlformats.org/officeDocument/2006/relationships/hyperlink" Target="https://www.zinfi.com/products/partner-marketing-management/business-intelligence-reports/" TargetMode="External"/><Relationship Id="rId2" Type="http://schemas.openxmlformats.org/officeDocument/2006/relationships/hyperlink" Target="https://www.zinfi.com/products/partner-marketing-management/partner-lead-management/" TargetMode="External"/><Relationship Id="rId1" Type="http://schemas.openxmlformats.org/officeDocument/2006/relationships/slideLayout" Target="../slideLayouts/slideLayout2.xml"/><Relationship Id="rId6" Type="http://schemas.openxmlformats.org/officeDocument/2006/relationships/hyperlink" Target="https://www.zinfi.com/products/partner-marketing-management/social-syndication-management/" TargetMode="External"/><Relationship Id="rId5" Type="http://schemas.openxmlformats.org/officeDocument/2006/relationships/hyperlink" Target="https://www.zinfi.com/products/partner-marketing-management/search-marketing-management/" TargetMode="External"/><Relationship Id="rId4" Type="http://schemas.openxmlformats.org/officeDocument/2006/relationships/hyperlink" Target="https://www.zinfi.com/products/partner-relationship-management/partner-rewards-rebates-managemen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82541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7 Key Partner Relationship Management </a:t>
            </a:r>
          </a:p>
          <a:p>
            <a:r>
              <a:rPr lang="en-US" dirty="0"/>
              <a:t>Best Practices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31F9AF13-9523-4DBF-8D07-D2D193FE6306}"/>
              </a:ext>
            </a:extLst>
          </p:cNvPr>
          <p:cNvPicPr>
            <a:picLocks noGrp="1" noChangeAspect="1"/>
          </p:cNvPicPr>
          <p:nvPr>
            <p:ph type="pic" sz="quarter" idx="15"/>
          </p:nvPr>
        </p:nvPicPr>
        <p:blipFill>
          <a:blip r:embed="rId2"/>
          <a:srcRect l="16603" r="16603"/>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7 Key Partner Relationship Management Best Practices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Selling through the channel is a complex undertaking, and it’s easy to get off track. Maybe your sales velocity has diminished because of increasing channel management costs. Perhaps there is too much churn in your partner base or your ROI from co-marketing activities has taken a turn downward. Or maybe your partner base just doesn’t have the marketing and sales competencies necessary to keep revenues growing. You can try addressing each of these problems one-by-one, but what you really need is a comprehensive, fully integrated PRM framework that establishes a strong business proposition for your partners. To help you get there, I am going to provide you with a series of </a:t>
            </a:r>
            <a:r>
              <a:rPr lang="en-US" b="1" dirty="0">
                <a:latin typeface="Arial" panose="020B0604020202020204" pitchFamily="34" charset="0"/>
                <a:cs typeface="Arial" panose="020B0604020202020204" pitchFamily="34" charset="0"/>
              </a:rPr>
              <a:t>partner relationship management best practices</a:t>
            </a:r>
            <a:r>
              <a:rPr lang="en-US" dirty="0">
                <a:latin typeface="Arial" panose="020B0604020202020204" pitchFamily="34" charset="0"/>
                <a:cs typeface="Arial" panose="020B0604020202020204" pitchFamily="34" charset="0"/>
              </a:rPr>
              <a:t>.</a:t>
            </a:r>
          </a:p>
          <a:p>
            <a:pPr marL="228600" indent="-228600">
              <a:buFont typeface="+mj-lt"/>
              <a:buAutoNum type="arabicPeriod"/>
            </a:pPr>
            <a:r>
              <a:rPr lang="en-US" b="1" dirty="0">
                <a:latin typeface="Arial" panose="020B0604020202020204" pitchFamily="34" charset="0"/>
                <a:cs typeface="Arial" panose="020B0604020202020204" pitchFamily="34" charset="0"/>
              </a:rPr>
              <a:t>Partner portal: </a:t>
            </a:r>
            <a:r>
              <a:rPr lang="en-US" dirty="0">
                <a:latin typeface="Arial" panose="020B0604020202020204" pitchFamily="34" charset="0"/>
                <a:cs typeface="Arial" panose="020B0604020202020204" pitchFamily="34" charset="0"/>
              </a:rPr>
              <a:t>The first of our partner relationship management best practices focuses on the partner portal, because this is the primary means that you have at your disposal for communicating with and engaging your partner base. More than anything else, your partner portal requires a dynamic content management system that is fully mobile, and that can be easily configured to get the right content to the right partners at the right time. It should also be able to connect seamlessly to other PRM functions like </a:t>
            </a:r>
            <a:r>
              <a:rPr lang="en-US" dirty="0">
                <a:latin typeface="Arial" panose="020B0604020202020204" pitchFamily="34" charset="0"/>
                <a:cs typeface="Arial" panose="020B0604020202020204" pitchFamily="34" charset="0"/>
                <a:hlinkClick r:id="rId3"/>
              </a:rPr>
              <a:t>partner training</a:t>
            </a:r>
            <a:r>
              <a:rPr lang="en-US" dirty="0">
                <a:latin typeface="Arial" panose="020B0604020202020204" pitchFamily="34" charset="0"/>
                <a:cs typeface="Arial" panose="020B0604020202020204" pitchFamily="34" charset="0"/>
              </a:rPr>
              <a:t> and incentives management.</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7 Key Partner Relationship Management Best Practices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62377"/>
            <a:ext cx="4444916" cy="3827988"/>
          </a:xfrm>
        </p:spPr>
        <p:txBody>
          <a:bodyPr/>
          <a:lstStyle/>
          <a:p>
            <a:pPr marL="228600" indent="-228600">
              <a:buFont typeface="+mj-lt"/>
              <a:buAutoNum type="arabicPeriod" startAt="2"/>
            </a:pPr>
            <a:r>
              <a:rPr lang="en-US" b="1" dirty="0">
                <a:latin typeface="Arial" panose="020B0604020202020204" pitchFamily="34" charset="0"/>
                <a:cs typeface="Arial" panose="020B0604020202020204" pitchFamily="34" charset="0"/>
              </a:rPr>
              <a:t>Partner recruitment: </a:t>
            </a:r>
            <a:r>
              <a:rPr lang="en-US" dirty="0">
                <a:latin typeface="Arial" panose="020B0604020202020204" pitchFamily="34" charset="0"/>
                <a:cs typeface="Arial" panose="020B0604020202020204" pitchFamily="34" charset="0"/>
              </a:rPr>
              <a:t>A formal program for recruiting and onboarding partners is essential for any organization serious about partner relationship management best practices. Any partner who joins your program should immediately and automatically be enrolled in a 30-60-90-day </a:t>
            </a:r>
            <a:r>
              <a:rPr lang="en-US" dirty="0">
                <a:latin typeface="Arial" panose="020B0604020202020204" pitchFamily="34" charset="0"/>
                <a:cs typeface="Arial" panose="020B0604020202020204" pitchFamily="34" charset="0"/>
                <a:hlinkClick r:id="rId2"/>
              </a:rPr>
              <a:t>onboarding</a:t>
            </a:r>
            <a:r>
              <a:rPr lang="en-US" dirty="0">
                <a:latin typeface="Arial" panose="020B0604020202020204" pitchFamily="34" charset="0"/>
                <a:cs typeface="Arial" panose="020B0604020202020204" pitchFamily="34" charset="0"/>
              </a:rPr>
              <a:t> process with clear steps and milestones that will ensure partners can navigate the portal, have a clear business plan, have signed necessary agreements and are familiar with the programs that can help them market and sell your solutions.</a:t>
            </a:r>
          </a:p>
          <a:p>
            <a:pPr marL="228600" indent="-228600">
              <a:buFont typeface="+mj-lt"/>
              <a:buAutoNum type="arabicPeriod" startAt="2"/>
            </a:pPr>
            <a:r>
              <a:rPr lang="en-US" b="1" dirty="0">
                <a:latin typeface="Arial" panose="020B0604020202020204" pitchFamily="34" charset="0"/>
                <a:cs typeface="Arial" panose="020B0604020202020204" pitchFamily="34" charset="0"/>
              </a:rPr>
              <a:t>Partner training: </a:t>
            </a:r>
            <a:r>
              <a:rPr lang="en-US" dirty="0">
                <a:latin typeface="Arial" panose="020B0604020202020204" pitchFamily="34" charset="0"/>
                <a:cs typeface="Arial" panose="020B0604020202020204" pitchFamily="34" charset="0"/>
              </a:rPr>
              <a:t>Does your organization offer an online learning management system (LMS) to your partner base? Combine this with some targeted face-to-face training events to get your partners engaged with your solutions and ready to sell.</a:t>
            </a:r>
          </a:p>
          <a:p>
            <a:pPr marL="228600" indent="-228600">
              <a:buFont typeface="+mj-lt"/>
              <a:buAutoNum type="arabicPeriod" startAt="2"/>
            </a:pPr>
            <a:r>
              <a:rPr lang="en-US" b="1" dirty="0">
                <a:latin typeface="Arial" panose="020B0604020202020204" pitchFamily="34" charset="0"/>
                <a:cs typeface="Arial" panose="020B0604020202020204" pitchFamily="34" charset="0"/>
              </a:rPr>
              <a:t>Partner engagement: </a:t>
            </a:r>
            <a:r>
              <a:rPr lang="en-US" dirty="0">
                <a:latin typeface="Arial" panose="020B0604020202020204" pitchFamily="34" charset="0"/>
                <a:cs typeface="Arial" panose="020B0604020202020204" pitchFamily="34" charset="0"/>
              </a:rPr>
              <a:t>Engagement is not just an abstract goal. It should be a structured program with specific tools. Partner relationship management best practices include the deployment of easy-to-use engagement tools like a dynamic partner portal, role-based </a:t>
            </a:r>
            <a:r>
              <a:rPr lang="en-US" dirty="0">
                <a:latin typeface="Arial" panose="020B0604020202020204" pitchFamily="34" charset="0"/>
                <a:cs typeface="Arial" panose="020B0604020202020204" pitchFamily="34" charset="0"/>
                <a:hlinkClick r:id="rId3"/>
              </a:rPr>
              <a:t>content delivery</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social marketing</a:t>
            </a:r>
            <a:r>
              <a:rPr lang="en-US" dirty="0">
                <a:latin typeface="Arial" panose="020B0604020202020204" pitchFamily="34" charset="0"/>
                <a:cs typeface="Arial" panose="020B0604020202020204" pitchFamily="34" charset="0"/>
              </a:rPr>
              <a:t> connectors, multi-touch </a:t>
            </a:r>
            <a:r>
              <a:rPr lang="en-US" dirty="0">
                <a:latin typeface="Arial" panose="020B0604020202020204" pitchFamily="34" charset="0"/>
                <a:cs typeface="Arial" panose="020B0604020202020204" pitchFamily="34" charset="0"/>
                <a:hlinkClick r:id="rId5"/>
              </a:rPr>
              <a:t>email marketing</a:t>
            </a:r>
            <a:r>
              <a:rPr lang="en-US" dirty="0">
                <a:latin typeface="Arial" panose="020B0604020202020204" pitchFamily="34" charset="0"/>
                <a:cs typeface="Arial" panose="020B0604020202020204" pitchFamily="34" charset="0"/>
              </a:rPr>
              <a:t> tools and templates, </a:t>
            </a:r>
            <a:r>
              <a:rPr lang="en-US" dirty="0">
                <a:latin typeface="Arial" panose="020B0604020202020204" pitchFamily="34" charset="0"/>
                <a:cs typeface="Arial" panose="020B0604020202020204" pitchFamily="34" charset="0"/>
                <a:hlinkClick r:id="rId6"/>
              </a:rPr>
              <a:t>event marketing</a:t>
            </a:r>
            <a:r>
              <a:rPr lang="en-US" dirty="0">
                <a:latin typeface="Arial" panose="020B0604020202020204" pitchFamily="34" charset="0"/>
                <a:cs typeface="Arial" panose="020B0604020202020204" pitchFamily="34" charset="0"/>
              </a:rPr>
              <a:t> tools, </a:t>
            </a:r>
            <a:r>
              <a:rPr lang="en-US" dirty="0">
                <a:latin typeface="Arial" panose="020B0604020202020204" pitchFamily="34" charset="0"/>
                <a:cs typeface="Arial" panose="020B0604020202020204" pitchFamily="34" charset="0"/>
                <a:hlinkClick r:id="rId7"/>
              </a:rPr>
              <a:t>microsite tools</a:t>
            </a:r>
            <a:r>
              <a:rPr lang="en-US" dirty="0">
                <a:latin typeface="Arial" panose="020B0604020202020204" pitchFamily="34" charset="0"/>
                <a:cs typeface="Arial" panose="020B0604020202020204" pitchFamily="34" charset="0"/>
              </a:rPr>
              <a:t> and more. Engagement means providing partners with programs and tools that are timely and relevant.</a:t>
            </a:r>
          </a:p>
        </p:txBody>
      </p:sp>
      <p:pic>
        <p:nvPicPr>
          <p:cNvPr id="11" name="Picture Placeholder 10">
            <a:extLst>
              <a:ext uri="{FF2B5EF4-FFF2-40B4-BE49-F238E27FC236}">
                <a16:creationId xmlns:a16="http://schemas.microsoft.com/office/drawing/2014/main" id="{92539578-A694-4EA1-A339-93B67D48EC2A}"/>
              </a:ext>
            </a:extLst>
          </p:cNvPr>
          <p:cNvPicPr>
            <a:picLocks noGrp="1" noChangeAspect="1"/>
          </p:cNvPicPr>
          <p:nvPr>
            <p:ph type="pic" sz="quarter" idx="15"/>
          </p:nvPr>
        </p:nvPicPr>
        <p:blipFill>
          <a:blip r:embed="rId8"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2515A3-75E7-4732-A5D7-1EA564D14A49}"/>
              </a:ext>
            </a:extLst>
          </p:cNvPr>
          <p:cNvSpPr>
            <a:spLocks noGrp="1"/>
          </p:cNvSpPr>
          <p:nvPr>
            <p:ph type="body" sz="quarter" idx="11"/>
          </p:nvPr>
        </p:nvSpPr>
        <p:spPr/>
        <p:txBody>
          <a:bodyPr/>
          <a:lstStyle/>
          <a:p>
            <a:r>
              <a:rPr lang="en-US" dirty="0"/>
              <a:t>7 Key Partner Relationship Management Best Practices</a:t>
            </a:r>
          </a:p>
        </p:txBody>
      </p:sp>
      <p:sp>
        <p:nvSpPr>
          <p:cNvPr id="9" name="Text Placeholder 8">
            <a:extLst>
              <a:ext uri="{FF2B5EF4-FFF2-40B4-BE49-F238E27FC236}">
                <a16:creationId xmlns:a16="http://schemas.microsoft.com/office/drawing/2014/main" id="{89A65D87-A0D7-4E57-BEF6-182638DC93FA}"/>
              </a:ext>
            </a:extLst>
          </p:cNvPr>
          <p:cNvSpPr>
            <a:spLocks noGrp="1"/>
          </p:cNvSpPr>
          <p:nvPr>
            <p:ph type="body" sz="quarter" idx="16"/>
          </p:nvPr>
        </p:nvSpPr>
        <p:spPr>
          <a:xfrm>
            <a:off x="313226" y="931818"/>
            <a:ext cx="4817574" cy="3848259"/>
          </a:xfrm>
        </p:spPr>
        <p:txBody>
          <a:bodyPr/>
          <a:lstStyle/>
          <a:p>
            <a:pPr marL="228600" indent="-228600">
              <a:buFont typeface="+mj-lt"/>
              <a:buAutoNum type="arabicPeriod" startAt="5"/>
            </a:pPr>
            <a:r>
              <a:rPr lang="en-US" b="1" dirty="0">
                <a:latin typeface="Arial" panose="020B0604020202020204" pitchFamily="34" charset="0"/>
                <a:cs typeface="Arial" panose="020B0604020202020204" pitchFamily="34" charset="0"/>
              </a:rPr>
              <a:t>Deal registration: </a:t>
            </a:r>
            <a:r>
              <a:rPr lang="en-US" dirty="0">
                <a:latin typeface="Arial" panose="020B0604020202020204" pitchFamily="34" charset="0"/>
                <a:cs typeface="Arial" panose="020B0604020202020204" pitchFamily="34" charset="0"/>
              </a:rPr>
              <a:t>Most channel programs will offer deal protection and registration as their channel grows. You can rely on a CRM for this, but CRM systems are rarely ideal for the unique characteristics of the channel. A purpose-built PRM platform will save you the headaches of trying to make your CRM fulfill these functions and will reduce the complexity of trying to manage a </a:t>
            </a:r>
            <a:r>
              <a:rPr lang="en-US" dirty="0">
                <a:latin typeface="Arial" panose="020B0604020202020204" pitchFamily="34" charset="0"/>
                <a:cs typeface="Arial" panose="020B0604020202020204" pitchFamily="34" charset="0"/>
                <a:hlinkClick r:id="rId2"/>
              </a:rPr>
              <a:t>deal registration</a:t>
            </a:r>
            <a:r>
              <a:rPr lang="en-US" dirty="0">
                <a:latin typeface="Arial" panose="020B0604020202020204" pitchFamily="34" charset="0"/>
                <a:cs typeface="Arial" panose="020B0604020202020204" pitchFamily="34" charset="0"/>
              </a:rPr>
              <a:t> program across multiple partner types and tiers on a global scale.</a:t>
            </a:r>
          </a:p>
          <a:p>
            <a:pPr marL="228600" indent="-228600">
              <a:buFont typeface="+mj-lt"/>
              <a:buAutoNum type="arabicPeriod" startAt="5"/>
            </a:pPr>
            <a:r>
              <a:rPr lang="en-US" b="1" dirty="0">
                <a:latin typeface="Arial" panose="020B0604020202020204" pitchFamily="34" charset="0"/>
                <a:cs typeface="Arial" panose="020B0604020202020204" pitchFamily="34" charset="0"/>
              </a:rPr>
              <a:t>Incentives management: </a:t>
            </a:r>
            <a:r>
              <a:rPr lang="en-US" dirty="0">
                <a:latin typeface="Arial" panose="020B0604020202020204" pitchFamily="34" charset="0"/>
                <a:cs typeface="Arial" panose="020B0604020202020204" pitchFamily="34" charset="0"/>
              </a:rPr>
              <a:t>Any thoughtful approach to partner relationship management best practices must address the fundamental challenge of driving demand. One of the best ways to do this is provide fair, transparent incentives programs that stimulate competition, and reward and recognize superior performance. Again, an integrated PRM system can be a big help by automating the management of </a:t>
            </a:r>
            <a:r>
              <a:rPr lang="en-US" dirty="0">
                <a:latin typeface="Arial" panose="020B0604020202020204" pitchFamily="34" charset="0"/>
                <a:cs typeface="Arial" panose="020B0604020202020204" pitchFamily="34" charset="0"/>
                <a:hlinkClick r:id="rId3"/>
              </a:rPr>
              <a:t>market development funds</a:t>
            </a:r>
            <a:r>
              <a:rPr lang="en-US" dirty="0">
                <a:latin typeface="Arial" panose="020B0604020202020204" pitchFamily="34" charset="0"/>
                <a:cs typeface="Arial" panose="020B0604020202020204" pitchFamily="34" charset="0"/>
              </a:rPr>
              <a:t> (MDF), incentives programs, sales </a:t>
            </a:r>
            <a:r>
              <a:rPr lang="en-US" dirty="0">
                <a:latin typeface="Arial" panose="020B0604020202020204" pitchFamily="34" charset="0"/>
                <a:cs typeface="Arial" panose="020B0604020202020204" pitchFamily="34" charset="0"/>
                <a:hlinkClick r:id="rId4"/>
              </a:rPr>
              <a:t>rewards and rebates</a:t>
            </a:r>
            <a:r>
              <a:rPr lang="en-US" dirty="0">
                <a:latin typeface="Arial" panose="020B0604020202020204" pitchFamily="34" charset="0"/>
                <a:cs typeface="Arial" panose="020B0604020202020204" pitchFamily="34" charset="0"/>
              </a:rPr>
              <a:t>.</a:t>
            </a:r>
          </a:p>
          <a:p>
            <a:pPr marL="228600" indent="-228600">
              <a:buFont typeface="+mj-lt"/>
              <a:buAutoNum type="arabicPeriod" startAt="5"/>
            </a:pPr>
            <a:r>
              <a:rPr lang="en-US" b="1" dirty="0">
                <a:latin typeface="Arial" panose="020B0604020202020204" pitchFamily="34" charset="0"/>
                <a:cs typeface="Arial" panose="020B0604020202020204" pitchFamily="34" charset="0"/>
              </a:rPr>
              <a:t>Multi-partner demand generation: </a:t>
            </a:r>
            <a:r>
              <a:rPr lang="en-US" dirty="0">
                <a:latin typeface="Arial" panose="020B0604020202020204" pitchFamily="34" charset="0"/>
                <a:cs typeface="Arial" panose="020B0604020202020204" pitchFamily="34" charset="0"/>
              </a:rPr>
              <a:t>A good PRM platform will provide partners with a complete set of strategic integrated tools for activities like </a:t>
            </a:r>
            <a:r>
              <a:rPr lang="en-US" dirty="0">
                <a:latin typeface="Arial" panose="020B0604020202020204" pitchFamily="34" charset="0"/>
                <a:cs typeface="Arial" panose="020B0604020202020204" pitchFamily="34" charset="0"/>
                <a:hlinkClick r:id="rId5"/>
              </a:rPr>
              <a:t>search marketing</a:t>
            </a:r>
            <a:r>
              <a:rPr lang="en-US" dirty="0">
                <a:latin typeface="Arial" panose="020B0604020202020204" pitchFamily="34" charset="0"/>
                <a:cs typeface="Arial" panose="020B0604020202020204" pitchFamily="34" charset="0"/>
              </a:rPr>
              <a:t>, web and </a:t>
            </a:r>
            <a:r>
              <a:rPr lang="en-US" dirty="0">
                <a:latin typeface="Arial" panose="020B0604020202020204" pitchFamily="34" charset="0"/>
                <a:cs typeface="Arial" panose="020B0604020202020204" pitchFamily="34" charset="0"/>
                <a:hlinkClick r:id="rId6"/>
              </a:rPr>
              <a:t>social syndication</a:t>
            </a:r>
            <a:r>
              <a:rPr lang="en-US" dirty="0">
                <a:latin typeface="Arial" panose="020B0604020202020204" pitchFamily="34" charset="0"/>
                <a:cs typeface="Arial" panose="020B0604020202020204" pitchFamily="34" charset="0"/>
              </a:rPr>
              <a:t>, event marketing, collateral marketing and so on. It will also include real-time </a:t>
            </a:r>
            <a:r>
              <a:rPr lang="en-US" dirty="0">
                <a:latin typeface="Arial" panose="020B0604020202020204" pitchFamily="34" charset="0"/>
                <a:cs typeface="Arial" panose="020B0604020202020204" pitchFamily="34" charset="0"/>
                <a:hlinkClick r:id="rId7"/>
              </a:rPr>
              <a:t>analytics</a:t>
            </a:r>
            <a:r>
              <a:rPr lang="en-US" dirty="0">
                <a:latin typeface="Arial" panose="020B0604020202020204" pitchFamily="34" charset="0"/>
                <a:cs typeface="Arial" panose="020B0604020202020204" pitchFamily="34" charset="0"/>
              </a:rPr>
              <a:t> capabilities that can pinpoint the most important performance metrics and help you figure out what you need to do change in order to improve.</a:t>
            </a:r>
          </a:p>
          <a:p>
            <a:endParaRPr lang="en-US" dirty="0">
              <a:latin typeface="Arial" panose="020B0604020202020204" pitchFamily="34" charset="0"/>
              <a:cs typeface="Arial" panose="020B0604020202020204" pitchFamily="34" charset="0"/>
            </a:endParaRPr>
          </a:p>
        </p:txBody>
      </p:sp>
      <p:pic>
        <p:nvPicPr>
          <p:cNvPr id="15" name="Picture Placeholder 14">
            <a:extLst>
              <a:ext uri="{FF2B5EF4-FFF2-40B4-BE49-F238E27FC236}">
                <a16:creationId xmlns:a16="http://schemas.microsoft.com/office/drawing/2014/main" id="{ED0CF7E7-3B7A-4446-86F3-528E14B87BE5}"/>
              </a:ext>
            </a:extLst>
          </p:cNvPr>
          <p:cNvPicPr>
            <a:picLocks noGrp="1" noChangeAspect="1"/>
          </p:cNvPicPr>
          <p:nvPr>
            <p:ph type="pic" sz="quarter" idx="15"/>
          </p:nvPr>
        </p:nvPicPr>
        <p:blipFill>
          <a:blip r:embed="rId8" cstate="screen">
            <a:extLst>
              <a:ext uri="{28A0092B-C50C-407E-A947-70E740481C1C}">
                <a14:useLocalDpi xmlns:a14="http://schemas.microsoft.com/office/drawing/2010/main"/>
              </a:ext>
            </a:extLst>
          </a:blip>
          <a:srcRect/>
          <a:stretch>
            <a:fillRect/>
          </a:stretch>
        </p:blipFill>
        <p:spPr>
          <a:xfrm>
            <a:off x="5232400" y="931863"/>
            <a:ext cx="3686175" cy="3833812"/>
          </a:xfrm>
        </p:spPr>
      </p:pic>
    </p:spTree>
    <p:extLst>
      <p:ext uri="{BB962C8B-B14F-4D97-AF65-F5344CB8AC3E}">
        <p14:creationId xmlns:p14="http://schemas.microsoft.com/office/powerpoint/2010/main" val="69908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AC8039E8-9BE4-474C-9662-5032E658844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F7BF91E5-78B6-42D2-9051-6E19F933F1B9}"/>
              </a:ext>
            </a:extLst>
          </p:cNvPr>
          <p:cNvSpPr>
            <a:spLocks noGrp="1"/>
          </p:cNvSpPr>
          <p:nvPr>
            <p:ph type="body" sz="quarter" idx="11"/>
          </p:nvPr>
        </p:nvSpPr>
        <p:spPr/>
        <p:txBody>
          <a:bodyPr/>
          <a:lstStyle/>
          <a:p>
            <a:r>
              <a:rPr lang="en-US" dirty="0"/>
              <a:t>7 Key Partner Relationship Management Best Practices</a:t>
            </a:r>
          </a:p>
        </p:txBody>
      </p:sp>
      <p:sp>
        <p:nvSpPr>
          <p:cNvPr id="5" name="Text Placeholder 4">
            <a:extLst>
              <a:ext uri="{FF2B5EF4-FFF2-40B4-BE49-F238E27FC236}">
                <a16:creationId xmlns:a16="http://schemas.microsoft.com/office/drawing/2014/main" id="{978B7922-A99A-4347-A85D-EB5683541301}"/>
              </a:ext>
            </a:extLst>
          </p:cNvPr>
          <p:cNvSpPr>
            <a:spLocks noGrp="1"/>
          </p:cNvSpPr>
          <p:nvPr>
            <p:ph type="body" sz="quarter" idx="16"/>
          </p:nvPr>
        </p:nvSpPr>
        <p:spPr>
          <a:xfrm>
            <a:off x="4447403" y="962377"/>
            <a:ext cx="4444916" cy="3827988"/>
          </a:xfrm>
        </p:spPr>
        <p:txBody>
          <a:bodyPr/>
          <a:lstStyle/>
          <a:p>
            <a:r>
              <a:rPr lang="en-US" dirty="0">
                <a:latin typeface="Arial" panose="020B0604020202020204" pitchFamily="34" charset="0"/>
                <a:cs typeface="Arial" panose="020B0604020202020204" pitchFamily="34" charset="0"/>
              </a:rPr>
              <a:t>These seven areas of focus comprise a partner relationship management best practices approach that keeps your focus on big picture and on the channel activities that matter the most. Keep in mind that state-of-the art partner relationship management software can make a huge difference in your efforts to integrate these core functions. A good PRM system will also provide the business intelligence to track your progress and identify areas that need immediate attention.</a:t>
            </a:r>
          </a:p>
        </p:txBody>
      </p:sp>
    </p:spTree>
    <p:extLst>
      <p:ext uri="{BB962C8B-B14F-4D97-AF65-F5344CB8AC3E}">
        <p14:creationId xmlns:p14="http://schemas.microsoft.com/office/powerpoint/2010/main" val="124081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471</TotalTime>
  <Words>245</Words>
  <Application>Microsoft Office PowerPoint</Application>
  <PresentationFormat>Custom</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2018-09-10T11:59:58Z</dcterms:modified>
</cp:coreProperties>
</file>