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4" r:id="rId8"/>
    <p:sldId id="263" r:id="rId9"/>
    <p:sldId id="259" r:id="rId10"/>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p:scale>
          <a:sx n="95" d="100"/>
          <a:sy n="95" d="100"/>
        </p:scale>
        <p:origin x="102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zinfi.com/products/portal-administration-management/partners-profile-management"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zinfi.com/products/partner-relationship-management/deal-registration"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zinfi.com/products/partner-sales-management/rewards-management" TargetMode="External"/><Relationship Id="rId2" Type="http://schemas.openxmlformats.org/officeDocument/2006/relationships/image" Target="../media/image8.jpeg"/><Relationship Id="rId1" Type="http://schemas.openxmlformats.org/officeDocument/2006/relationships/slideLayout" Target="../slideLayouts/slideLayout3.xml"/><Relationship Id="rId5" Type="http://schemas.openxmlformats.org/officeDocument/2006/relationships/hyperlink" Target="https://www.zinfi.com/products/partner-sales-management/commissions-management" TargetMode="External"/><Relationship Id="rId4" Type="http://schemas.openxmlformats.org/officeDocument/2006/relationships/hyperlink" Target="https://www.zinfi.com/products/partner-relationship-management/partner-learning-managemen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zinfi.com/products/"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s://www.zinfi.com/products/partner-relationship-management/market-development-funds-managemen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2971800" y="2400380"/>
            <a:ext cx="5775386" cy="872755"/>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Channel Management: Ready, Set, Remote</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52823DBA-4A23-40C4-AECD-00140267EF22}"/>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Channel Management: Ready, Set, Remote</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If you suddenly find yourself relying on Zoom, Teams, Outlook and Excel to manage your channel in a world that has suddenly shut down completely, you are not alone. This article explores how you can get started on a remote management strategy for your channel partner network that suddenly needs more support faster as some deals appear to be on the verge of evaporating. My goal here is to help you set priorities for virtual collaboration so that you can be ready to respond in a fast-changing world. Much in the world today is outside your control, but you can quickly take control of your </a:t>
            </a:r>
            <a:r>
              <a:rPr lang="en-US" b="1" dirty="0">
                <a:latin typeface="Arial" panose="020B0604020202020204" pitchFamily="34" charset="0"/>
                <a:cs typeface="Arial" panose="020B0604020202020204" pitchFamily="34" charset="0"/>
              </a:rPr>
              <a:t>channel management</a:t>
            </a:r>
            <a:r>
              <a:rPr lang="en-US" dirty="0">
                <a:latin typeface="Arial" panose="020B0604020202020204" pitchFamily="34" charset="0"/>
                <a:cs typeface="Arial" panose="020B0604020202020204" pitchFamily="34" charset="0"/>
              </a:rPr>
              <a:t> approach by following a few sequential steps.</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FFFA50C7-6D54-4A43-BD82-9D412FBAB517}"/>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Channel Management: Ready, Set, Remote</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Before we begin, let’s just reflect for a moment on the intrinsic challenges that were already a part of channel management even before the pandemic damaged our economy and took away thousands of lives. We are all beginning to realize that, while managing a direct sales force is tough, managing an indirect sales force—what we all call a channel—is even tougher in times like these. This is due to the fact that resellers, agents, and other types of partners set their priorities primarily around cash flows, customers, competencies (employees) and competitors. So, while a vendor brand may be an integral part of their overall revenue plan, in the end there is always a broader (and more personalized) set of business objectives that drive any partner business. This is where the main conflict lies.</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CD8A9AA-C140-46C9-A65A-C690D3BEF106}"/>
              </a:ext>
            </a:extLst>
          </p:cNvPr>
          <p:cNvSpPr>
            <a:spLocks noGrp="1"/>
          </p:cNvSpPr>
          <p:nvPr>
            <p:ph type="body" sz="quarter" idx="11"/>
          </p:nvPr>
        </p:nvSpPr>
        <p:spPr/>
        <p:txBody>
          <a:bodyPr/>
          <a:lstStyle/>
          <a:p>
            <a:r>
              <a:rPr lang="en-US" dirty="0"/>
              <a:t>Channel Management: Ready, Set, Remote</a:t>
            </a:r>
          </a:p>
        </p:txBody>
      </p:sp>
      <p:sp>
        <p:nvSpPr>
          <p:cNvPr id="5" name="Text Placeholder 4">
            <a:extLst>
              <a:ext uri="{FF2B5EF4-FFF2-40B4-BE49-F238E27FC236}">
                <a16:creationId xmlns:a16="http://schemas.microsoft.com/office/drawing/2014/main" id="{AFC1702A-78E3-418B-8855-C62071B79190}"/>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If, as I am suggesting, a partner business is not centered predominantly on a specific brand—that is, if the partner can exist without a specific product or switch it out with a different one—then brand loyalty is almost non-existent. (I realize this may not entirely be the case for captive brands or franchises, but the challenges of managing a franchise are more complex than those for a multi-product resale business or an outlet.) But whether we are talking about a captive or multi-brand channel partner, channel management is a lot more complex world than direct sales. So what can you do in times like this when resources are scarce and will possibly shrink more over the next 12–18 months—and when we are forced stay home and put channel events, trainings and various other activities on hold?</a:t>
            </a:r>
            <a:endParaRPr lang="en-IN" dirty="0">
              <a:latin typeface="Arial" panose="020B0604020202020204" pitchFamily="34" charset="0"/>
              <a:cs typeface="Arial" panose="020B0604020202020204" pitchFamily="34" charset="0"/>
            </a:endParaRPr>
          </a:p>
        </p:txBody>
      </p:sp>
      <p:pic>
        <p:nvPicPr>
          <p:cNvPr id="10" name="Picture Placeholder 9">
            <a:extLst>
              <a:ext uri="{FF2B5EF4-FFF2-40B4-BE49-F238E27FC236}">
                <a16:creationId xmlns:a16="http://schemas.microsoft.com/office/drawing/2014/main" id="{E1333B5E-6E6C-4D8E-BE27-B1968DFBA5D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377787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28C7676-DDE0-4F0D-9092-C4B8C7E140BC}"/>
              </a:ext>
            </a:extLst>
          </p:cNvPr>
          <p:cNvSpPr>
            <a:spLocks noGrp="1"/>
          </p:cNvSpPr>
          <p:nvPr>
            <p:ph type="body" sz="quarter" idx="11"/>
          </p:nvPr>
        </p:nvSpPr>
        <p:spPr/>
        <p:txBody>
          <a:bodyPr/>
          <a:lstStyle/>
          <a:p>
            <a:r>
              <a:rPr lang="en-US" dirty="0"/>
              <a:t>Channel Management: Ready, Set, Remote</a:t>
            </a:r>
          </a:p>
        </p:txBody>
      </p:sp>
      <p:sp>
        <p:nvSpPr>
          <p:cNvPr id="9" name="Text Placeholder 8">
            <a:extLst>
              <a:ext uri="{FF2B5EF4-FFF2-40B4-BE49-F238E27FC236}">
                <a16:creationId xmlns:a16="http://schemas.microsoft.com/office/drawing/2014/main" id="{B578F7CD-AB77-44A6-896D-8021C0E9F433}"/>
              </a:ext>
            </a:extLst>
          </p:cNvPr>
          <p:cNvSpPr>
            <a:spLocks noGrp="1"/>
          </p:cNvSpPr>
          <p:nvPr>
            <p:ph type="body" sz="quarter" idx="16"/>
          </p:nvPr>
        </p:nvSpPr>
        <p:spPr>
          <a:xfrm>
            <a:off x="4447403" y="949235"/>
            <a:ext cx="4444916" cy="3841129"/>
          </a:xfrm>
        </p:spPr>
        <p:txBody>
          <a:bodyPr/>
          <a:lstStyle/>
          <a:p>
            <a:r>
              <a:rPr lang="en-US" b="1" dirty="0">
                <a:latin typeface="Arial" panose="020B0604020202020204" pitchFamily="34" charset="0"/>
                <a:cs typeface="Arial" panose="020B0604020202020204" pitchFamily="34" charset="0"/>
              </a:rPr>
              <a:t>First things first</a:t>
            </a:r>
            <a:r>
              <a:rPr lang="en-US" dirty="0">
                <a:latin typeface="Arial" panose="020B0604020202020204" pitchFamily="34" charset="0"/>
                <a:cs typeface="Arial" panose="020B0604020202020204" pitchFamily="34" charset="0"/>
              </a:rPr>
              <a:t> – We all need to prioritize ruthlessly to remain profitable because the world is highly leveraged today. Burning more cash and hoping to get there is certainly not a prudent strategy with so much uncertainty in the air. Yes, some companies like Zoom, which was in a position to scale its data center’s capacity as its user load exploded, have thrived, but their investments scaled with their direct sales demand. When it comes to a channel business, it is crucial at times like this to focus on the producers versus the non-producers in your partner base. To do that effectively, you will need a </a:t>
            </a:r>
            <a:r>
              <a:rPr lang="en-US" dirty="0">
                <a:latin typeface="Arial" panose="020B0604020202020204" pitchFamily="34" charset="0"/>
                <a:cs typeface="Arial" panose="020B0604020202020204" pitchFamily="34" charset="0"/>
                <a:hlinkClick r:id="rId2"/>
              </a:rPr>
              <a:t>partner profile management</a:t>
            </a:r>
            <a:r>
              <a:rPr lang="en-US" dirty="0">
                <a:latin typeface="Arial" panose="020B0604020202020204" pitchFamily="34" charset="0"/>
                <a:cs typeface="Arial" panose="020B0604020202020204" pitchFamily="34" charset="0"/>
              </a:rPr>
              <a:t> capability that is dynamic and gives you a dashboard that will instantly tell you which partners are winning, why and how you can make more partners win.</a:t>
            </a:r>
            <a:endParaRPr lang="en-IN" dirty="0">
              <a:latin typeface="Arial" panose="020B0604020202020204" pitchFamily="34" charset="0"/>
              <a:cs typeface="Arial" panose="020B0604020202020204" pitchFamily="34" charset="0"/>
            </a:endParaRPr>
          </a:p>
        </p:txBody>
      </p:sp>
      <p:pic>
        <p:nvPicPr>
          <p:cNvPr id="10" name="Picture Placeholder 9">
            <a:extLst>
              <a:ext uri="{FF2B5EF4-FFF2-40B4-BE49-F238E27FC236}">
                <a16:creationId xmlns:a16="http://schemas.microsoft.com/office/drawing/2014/main" id="{59760CEF-ABB0-4EA6-B7DA-82264731F84F}"/>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114450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DB6D0294-C5E9-481B-8E56-A61D3283718B}"/>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849B0BAC-AE83-4B56-BEB0-8F450DA2171A}"/>
              </a:ext>
            </a:extLst>
          </p:cNvPr>
          <p:cNvSpPr>
            <a:spLocks noGrp="1"/>
          </p:cNvSpPr>
          <p:nvPr>
            <p:ph type="body" sz="quarter" idx="11"/>
          </p:nvPr>
        </p:nvSpPr>
        <p:spPr/>
        <p:txBody>
          <a:bodyPr/>
          <a:lstStyle/>
          <a:p>
            <a:r>
              <a:rPr lang="en-US" dirty="0"/>
              <a:t>Channel Management: Ready, Set, Remote</a:t>
            </a:r>
          </a:p>
        </p:txBody>
      </p:sp>
      <p:sp>
        <p:nvSpPr>
          <p:cNvPr id="9" name="Text Placeholder 8">
            <a:extLst>
              <a:ext uri="{FF2B5EF4-FFF2-40B4-BE49-F238E27FC236}">
                <a16:creationId xmlns:a16="http://schemas.microsoft.com/office/drawing/2014/main" id="{5F43AC7B-6637-44A0-941F-EE91218B78C9}"/>
              </a:ext>
            </a:extLst>
          </p:cNvPr>
          <p:cNvSpPr>
            <a:spLocks noGrp="1"/>
          </p:cNvSpPr>
          <p:nvPr>
            <p:ph type="body" sz="quarter" idx="16"/>
          </p:nvPr>
        </p:nvSpPr>
        <p:spPr>
          <a:xfrm>
            <a:off x="313226" y="931818"/>
            <a:ext cx="4444916" cy="3848259"/>
          </a:xfrm>
        </p:spPr>
        <p:txBody>
          <a:bodyPr/>
          <a:lstStyle/>
          <a:p>
            <a:r>
              <a:rPr lang="en-US" b="1" dirty="0">
                <a:latin typeface="Arial" panose="020B0604020202020204" pitchFamily="34" charset="0"/>
                <a:cs typeface="Arial" panose="020B0604020202020204" pitchFamily="34" charset="0"/>
              </a:rPr>
              <a:t>Second</a:t>
            </a:r>
            <a:r>
              <a:rPr lang="en-US" dirty="0">
                <a:latin typeface="Arial" panose="020B0604020202020204" pitchFamily="34" charset="0"/>
                <a:cs typeface="Arial" panose="020B0604020202020204" pitchFamily="34" charset="0"/>
              </a:rPr>
              <a:t> – We need to focus on selling and eliminating deal losses as fast as possible. This can only happen when you have a focused set of partners who care about your brand and are willing to learn and compete aggressively in the marketplace for every </a:t>
            </a:r>
            <a:r>
              <a:rPr lang="en-US" dirty="0">
                <a:latin typeface="Arial" panose="020B0604020202020204" pitchFamily="34" charset="0"/>
                <a:cs typeface="Arial" panose="020B0604020202020204" pitchFamily="34" charset="0"/>
                <a:hlinkClick r:id="rId3"/>
              </a:rPr>
              <a:t>deal</a:t>
            </a:r>
            <a:r>
              <a:rPr lang="en-US" dirty="0">
                <a:latin typeface="Arial" panose="020B0604020202020204" pitchFamily="34" charset="0"/>
                <a:cs typeface="Arial" panose="020B0604020202020204" pitchFamily="34" charset="0"/>
              </a:rPr>
              <a:t> that is within their reach. To do that you have to make sure there is no channel conflict, and that means you must protect every deal that partners bring in and have trust in your support network.</a:t>
            </a:r>
          </a:p>
        </p:txBody>
      </p:sp>
    </p:spTree>
    <p:extLst>
      <p:ext uri="{BB962C8B-B14F-4D97-AF65-F5344CB8AC3E}">
        <p14:creationId xmlns:p14="http://schemas.microsoft.com/office/powerpoint/2010/main" val="619324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03C0768A-39BA-4680-8B7F-51679E2BA44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6" name="Text Placeholder 5">
            <a:extLst>
              <a:ext uri="{FF2B5EF4-FFF2-40B4-BE49-F238E27FC236}">
                <a16:creationId xmlns:a16="http://schemas.microsoft.com/office/drawing/2014/main" id="{9E793CAC-BC20-4450-BC77-AAE96F06BBA6}"/>
              </a:ext>
            </a:extLst>
          </p:cNvPr>
          <p:cNvSpPr>
            <a:spLocks noGrp="1"/>
          </p:cNvSpPr>
          <p:nvPr>
            <p:ph type="body" sz="quarter" idx="11"/>
          </p:nvPr>
        </p:nvSpPr>
        <p:spPr/>
        <p:txBody>
          <a:bodyPr/>
          <a:lstStyle/>
          <a:p>
            <a:r>
              <a:rPr lang="en-US" dirty="0"/>
              <a:t>Channel Management: Ready, Set, Remote</a:t>
            </a:r>
          </a:p>
          <a:p>
            <a:endParaRPr lang="en-IN" dirty="0"/>
          </a:p>
        </p:txBody>
      </p:sp>
      <p:sp>
        <p:nvSpPr>
          <p:cNvPr id="9" name="Text Placeholder 8">
            <a:extLst>
              <a:ext uri="{FF2B5EF4-FFF2-40B4-BE49-F238E27FC236}">
                <a16:creationId xmlns:a16="http://schemas.microsoft.com/office/drawing/2014/main" id="{2718F1C5-298D-49B3-8D4F-25EE98DB9576}"/>
              </a:ext>
            </a:extLst>
          </p:cNvPr>
          <p:cNvSpPr>
            <a:spLocks noGrp="1"/>
          </p:cNvSpPr>
          <p:nvPr>
            <p:ph type="body" sz="quarter" idx="16"/>
          </p:nvPr>
        </p:nvSpPr>
        <p:spPr>
          <a:xfrm>
            <a:off x="4447403" y="949235"/>
            <a:ext cx="4444916" cy="3841129"/>
          </a:xfrm>
        </p:spPr>
        <p:txBody>
          <a:bodyPr/>
          <a:lstStyle/>
          <a:p>
            <a:r>
              <a:rPr lang="en-US" b="1" dirty="0">
                <a:latin typeface="Arial" panose="020B0604020202020204" pitchFamily="34" charset="0"/>
                <a:cs typeface="Arial" panose="020B0604020202020204" pitchFamily="34" charset="0"/>
              </a:rPr>
              <a:t>Finally</a:t>
            </a:r>
            <a:r>
              <a:rPr lang="en-US" dirty="0">
                <a:latin typeface="Arial" panose="020B0604020202020204" pitchFamily="34" charset="0"/>
                <a:cs typeface="Arial" panose="020B0604020202020204" pitchFamily="34" charset="0"/>
              </a:rPr>
              <a:t> – Make sure your </a:t>
            </a:r>
            <a:r>
              <a:rPr lang="en-US" dirty="0">
                <a:latin typeface="Arial" panose="020B0604020202020204" pitchFamily="34" charset="0"/>
                <a:cs typeface="Arial" panose="020B0604020202020204" pitchFamily="34" charset="0"/>
                <a:hlinkClick r:id="rId3"/>
              </a:rPr>
              <a:t>reward</a:t>
            </a:r>
            <a:r>
              <a:rPr lang="en-US" dirty="0">
                <a:latin typeface="Arial" panose="020B0604020202020204" pitchFamily="34" charset="0"/>
                <a:cs typeface="Arial" panose="020B0604020202020204" pitchFamily="34" charset="0"/>
              </a:rPr>
              <a:t> structure is crystal clear, and then put your money where your mouth is. Stay away from complicated </a:t>
            </a:r>
            <a:r>
              <a:rPr lang="en-US" dirty="0">
                <a:latin typeface="Arial" panose="020B0604020202020204" pitchFamily="34" charset="0"/>
                <a:cs typeface="Arial" panose="020B0604020202020204" pitchFamily="34" charset="0"/>
                <a:hlinkClick r:id="rId4"/>
              </a:rPr>
              <a:t>training</a:t>
            </a:r>
            <a:r>
              <a:rPr lang="en-US" dirty="0">
                <a:latin typeface="Arial" panose="020B0604020202020204" pitchFamily="34" charset="0"/>
                <a:cs typeface="Arial" panose="020B0604020202020204" pitchFamily="34" charset="0"/>
              </a:rPr>
              <a:t>, enablement and incentive programs. The entire focus for the </a:t>
            </a:r>
            <a:r>
              <a:rPr lang="en-US" dirty="0">
                <a:latin typeface="Arial" panose="020B0604020202020204" pitchFamily="34" charset="0"/>
                <a:cs typeface="Arial" panose="020B0604020202020204" pitchFamily="34" charset="0"/>
                <a:hlinkClick r:id="rId5"/>
              </a:rPr>
              <a:t>incentive program</a:t>
            </a:r>
            <a:r>
              <a:rPr lang="en-US" dirty="0">
                <a:latin typeface="Arial" panose="020B0604020202020204" pitchFamily="34" charset="0"/>
                <a:cs typeface="Arial" panose="020B0604020202020204" pitchFamily="34" charset="0"/>
              </a:rPr>
              <a:t> should be on motivating partners to sell more to make more. As a partner once told me, “Loyalty can always be purchased.” So, follow the money, provide a path to make it easy for partners to make money, and align all the incentives so there is absolutely no friction along the way.</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4704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a:extLst>
              <a:ext uri="{FF2B5EF4-FFF2-40B4-BE49-F238E27FC236}">
                <a16:creationId xmlns:a16="http://schemas.microsoft.com/office/drawing/2014/main" id="{7D3926CF-6984-4078-8B98-448C94E0D2C5}"/>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0C99B669-5A80-4F03-A22C-4E746DE59B4F}"/>
              </a:ext>
            </a:extLst>
          </p:cNvPr>
          <p:cNvSpPr>
            <a:spLocks noGrp="1"/>
          </p:cNvSpPr>
          <p:nvPr>
            <p:ph type="body" sz="quarter" idx="11"/>
          </p:nvPr>
        </p:nvSpPr>
        <p:spPr/>
        <p:txBody>
          <a:bodyPr/>
          <a:lstStyle/>
          <a:p>
            <a:r>
              <a:rPr lang="en-US" dirty="0"/>
              <a:t>Channel Management: Ready, Set, Remote</a:t>
            </a:r>
          </a:p>
        </p:txBody>
      </p:sp>
      <p:sp>
        <p:nvSpPr>
          <p:cNvPr id="6" name="Text Placeholder 5">
            <a:extLst>
              <a:ext uri="{FF2B5EF4-FFF2-40B4-BE49-F238E27FC236}">
                <a16:creationId xmlns:a16="http://schemas.microsoft.com/office/drawing/2014/main" id="{5BD56036-E10F-4B63-B935-AC0645A983E1}"/>
              </a:ext>
            </a:extLst>
          </p:cNvPr>
          <p:cNvSpPr>
            <a:spLocks noGrp="1"/>
          </p:cNvSpPr>
          <p:nvPr>
            <p:ph type="body" sz="quarter" idx="16"/>
          </p:nvPr>
        </p:nvSpPr>
        <p:spPr>
          <a:xfrm>
            <a:off x="313226" y="946636"/>
            <a:ext cx="4444916" cy="3818623"/>
          </a:xfrm>
        </p:spPr>
        <p:txBody>
          <a:bodyPr/>
          <a:lstStyle/>
          <a:p>
            <a:r>
              <a:rPr lang="en-US" dirty="0">
                <a:latin typeface="Arial" panose="020B0604020202020204" pitchFamily="34" charset="0"/>
                <a:cs typeface="Arial" panose="020B0604020202020204" pitchFamily="34" charset="0"/>
              </a:rPr>
              <a:t>To complete these three steps quickly and efficiently you need programs and people—but you also need a platform. You need </a:t>
            </a:r>
            <a:r>
              <a:rPr lang="en-US" dirty="0">
                <a:latin typeface="Arial" panose="020B0604020202020204" pitchFamily="34" charset="0"/>
                <a:cs typeface="Arial" panose="020B0604020202020204" pitchFamily="34" charset="0"/>
                <a:hlinkClick r:id="rId3"/>
              </a:rPr>
              <a:t>software automation</a:t>
            </a:r>
            <a:r>
              <a:rPr lang="en-US" dirty="0">
                <a:latin typeface="Arial" panose="020B0604020202020204" pitchFamily="34" charset="0"/>
                <a:cs typeface="Arial" panose="020B0604020202020204" pitchFamily="34" charset="0"/>
              </a:rPr>
              <a:t> that allows you to profile your partners in a dynamic fashion to reveal who is selling, how much and why. You need to identify the next set of potential winning partners, rapidly roll out sales programs and train them fast. You also need to enable them with sales collateral and offer them meaningful incentives like </a:t>
            </a:r>
            <a:r>
              <a:rPr lang="en-US" dirty="0">
                <a:latin typeface="Arial" panose="020B0604020202020204" pitchFamily="34" charset="0"/>
                <a:cs typeface="Arial" panose="020B0604020202020204" pitchFamily="34" charset="0"/>
                <a:hlinkClick r:id="rId4"/>
              </a:rPr>
              <a:t>market development funds</a:t>
            </a:r>
            <a:r>
              <a:rPr lang="en-US" dirty="0">
                <a:latin typeface="Arial" panose="020B0604020202020204" pitchFamily="34" charset="0"/>
                <a:cs typeface="Arial" panose="020B0604020202020204" pitchFamily="34" charset="0"/>
              </a:rPr>
              <a:t>, co-op funds and sales rewards. And you need to be able to do all of these things quickly and dynamically, 24×7. This can only happen if you augment your Zoom, Teams, Excel and other applications with a true end-to-end channel management and automation platform. This is the only way you can build a true virtual collaboration network overnight, drive up partner satisfaction and engagement and, yes, “purchase” loyalty—in a legal and friendly way.</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8890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595</TotalTime>
  <Words>1013</Words>
  <Application>Microsoft Office PowerPoint</Application>
  <PresentationFormat>Custom</PresentationFormat>
  <Paragraphs>17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cp:lastModifiedBy>
  <cp:revision>55</cp:revision>
  <dcterms:created xsi:type="dcterms:W3CDTF">2016-08-01T19:14:45Z</dcterms:created>
  <dcterms:modified xsi:type="dcterms:W3CDTF">2020-06-23T08:23:22Z</dcterms:modified>
</cp:coreProperties>
</file>